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598" r:id="rId2"/>
    <p:sldId id="3599" r:id="rId3"/>
    <p:sldId id="3600" r:id="rId4"/>
    <p:sldId id="3601" r:id="rId5"/>
    <p:sldId id="3602" r:id="rId6"/>
    <p:sldId id="3603" r:id="rId7"/>
    <p:sldId id="3597" r:id="rId8"/>
    <p:sldId id="3584" r:id="rId9"/>
    <p:sldId id="3585" r:id="rId10"/>
    <p:sldId id="3586" r:id="rId11"/>
    <p:sldId id="3587" r:id="rId12"/>
    <p:sldId id="3588" r:id="rId13"/>
    <p:sldId id="3589" r:id="rId14"/>
    <p:sldId id="3590" r:id="rId15"/>
    <p:sldId id="3591" r:id="rId16"/>
    <p:sldId id="3592" r:id="rId17"/>
    <p:sldId id="3593" r:id="rId18"/>
    <p:sldId id="3594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598"/>
            <p14:sldId id="3599"/>
            <p14:sldId id="3600"/>
            <p14:sldId id="3601"/>
            <p14:sldId id="3602"/>
            <p14:sldId id="3603"/>
            <p14:sldId id="3597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A87000"/>
    <a:srgbClr val="73B273"/>
    <a:srgbClr val="DE9E66"/>
    <a:srgbClr val="FFAA00"/>
    <a:srgbClr val="A3FF73"/>
    <a:srgbClr val="FFFF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282" autoAdjust="0"/>
  </p:normalViewPr>
  <p:slideViewPr>
    <p:cSldViewPr snapToGrid="0">
      <p:cViewPr varScale="1">
        <p:scale>
          <a:sx n="104" d="100"/>
          <a:sy n="104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01%2000%2000%20a%202021-10-17%2023%2059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01%2000%2000%20a%202021-10-17%2023%2059.csv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01%2000%2000%20a%202021-10-17%2023%2059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11%2000_00%20a%202021-10-17%2023_59%20(2)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11%2000_00%20a%202021-10-17%2023_59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11%2000_00%20a%202021-10-17%2023_59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01-01%2000%2000%20a%202021-10-17%2023%2059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30.210\midias\1_NUGEFF_GEOSIG\MONITORAMENTO%20DESMATAMENTO\Outubro\atualiza&#231;&#227;o_desmatamento_at&#233;_08_out\desmCat_ATUALIZADO_081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0-01-01%2000%2000%20a%202020-10-17%2023%2059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01-01%2000%2000%20a%202021-10-17%2023%20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2.24080131074713E-2"/>
          <c:w val="0.86696350401562294"/>
          <c:h val="0.814752578893174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B-460F-B801-728340A61FB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8B-460F-B801-728340A61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[desmCat_ATUALIZADO_08102021.xlsx]AMZ!$A$2:$B$10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[desmCat_ATUALIZADO_08102021.xlsx]AMZ!$C$2:$C$10</c:f>
              <c:numCache>
                <c:formatCode>#,##0.00</c:formatCode>
                <c:ptCount val="9"/>
                <c:pt idx="0">
                  <c:v>2852.09</c:v>
                </c:pt>
                <c:pt idx="1">
                  <c:v>1724.11</c:v>
                </c:pt>
                <c:pt idx="2">
                  <c:v>1119.18</c:v>
                </c:pt>
                <c:pt idx="3">
                  <c:v>1069.32</c:v>
                </c:pt>
                <c:pt idx="4">
                  <c:v>414.75</c:v>
                </c:pt>
                <c:pt idx="5">
                  <c:v>101.53</c:v>
                </c:pt>
                <c:pt idx="6">
                  <c:v>71.45</c:v>
                </c:pt>
                <c:pt idx="7">
                  <c:v>4.3</c:v>
                </c:pt>
                <c:pt idx="8">
                  <c:v>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B-460F-B801-728340A61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b="1" dirty="0"/>
              <a:t>OS 10 MUNICÍPIOS PRIMEIROS NO RANKING</a:t>
            </a:r>
          </a:p>
        </c:rich>
      </c:tx>
      <c:layout>
        <c:manualLayout>
          <c:xMode val="edge"/>
          <c:yMode val="edge"/>
          <c:x val="0.3560354934400663"/>
          <c:y val="0.16666666666666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1-491C-A2C9-B6100B72B7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1-491C-A2C9-B6100B72B7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1-491C-A2C9-B6100B72B7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2021-1'!$A$2:$A$11</c:f>
              <c:strCache>
                <c:ptCount val="10"/>
                <c:pt idx="0">
                  <c:v>LÁBREA </c:v>
                </c:pt>
                <c:pt idx="1">
                  <c:v>BOCA DO ACRE </c:v>
                </c:pt>
                <c:pt idx="2">
                  <c:v>AUTAZES </c:v>
                </c:pt>
                <c:pt idx="3">
                  <c:v>NOVO ARIPUANÃ</c:v>
                </c:pt>
                <c:pt idx="4">
                  <c:v>HUMAITÁ</c:v>
                </c:pt>
                <c:pt idx="5">
                  <c:v>MAUÉS</c:v>
                </c:pt>
                <c:pt idx="6">
                  <c:v>ITACOATIARA </c:v>
                </c:pt>
                <c:pt idx="7">
                  <c:v>APUÍ</c:v>
                </c:pt>
                <c:pt idx="8">
                  <c:v>CANUTAMA</c:v>
                </c:pt>
                <c:pt idx="9">
                  <c:v>CAREIRO DA VÁRZEA</c:v>
                </c:pt>
              </c:strCache>
            </c:strRef>
          </c:cat>
          <c:val>
            <c:numRef>
              <c:f>'Focos por municipio - de 2021-1'!$B$2:$B$11</c:f>
              <c:numCache>
                <c:formatCode>General</c:formatCode>
                <c:ptCount val="10"/>
                <c:pt idx="0">
                  <c:v>192</c:v>
                </c:pt>
                <c:pt idx="1">
                  <c:v>116</c:v>
                </c:pt>
                <c:pt idx="2">
                  <c:v>104</c:v>
                </c:pt>
                <c:pt idx="3">
                  <c:v>79</c:v>
                </c:pt>
                <c:pt idx="4">
                  <c:v>74</c:v>
                </c:pt>
                <c:pt idx="5">
                  <c:v>74</c:v>
                </c:pt>
                <c:pt idx="6">
                  <c:v>68</c:v>
                </c:pt>
                <c:pt idx="7">
                  <c:v>60</c:v>
                </c:pt>
                <c:pt idx="8">
                  <c:v>60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61-491C-A2C9-B6100B72B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776671"/>
        <c:axId val="693777919"/>
      </c:barChart>
      <c:catAx>
        <c:axId val="69377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3777919"/>
        <c:crosses val="autoZero"/>
        <c:auto val="1"/>
        <c:lblAlgn val="ctr"/>
        <c:lblOffset val="100"/>
        <c:noMultiLvlLbl val="0"/>
      </c:catAx>
      <c:valAx>
        <c:axId val="693777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377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EXCELL.FOCOS.MENSALXRMM.SUL!$B$7:$K$7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212</c:v>
                </c:pt>
                <c:pt idx="9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2-4D23-B017-4405B462AFBC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EXCELL.FOCOS.MENSALXRMM.SUL!$B$8:$K$8</c:f>
              <c:numCache>
                <c:formatCode>General</c:formatCode>
                <c:ptCount val="10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 formatCode="#,##0">
                  <c:v>1842</c:v>
                </c:pt>
                <c:pt idx="9">
                  <c:v>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2-4D23-B017-4405B462A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5102271"/>
        <c:axId val="825114335"/>
      </c:barChart>
      <c:catAx>
        <c:axId val="82510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114335"/>
        <c:crosses val="autoZero"/>
        <c:auto val="1"/>
        <c:lblAlgn val="ctr"/>
        <c:lblOffset val="100"/>
        <c:noMultiLvlLbl val="0"/>
      </c:catAx>
      <c:valAx>
        <c:axId val="825114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10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88222357492134E-2"/>
          <c:y val="6.5392971711869308E-2"/>
          <c:w val="0.1072185677538437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1519825494426"/>
          <c:y val="0.20672876800717926"/>
          <c:w val="0.51479226761211172"/>
          <c:h val="0.577712120608120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5-4402-81BA-90B2FDB92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5-4402-81BA-90B2FDB92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5-4402-81BA-90B2FDB92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5-4402-81BA-90B2FDB922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E5-4402-81BA-90B2FDB922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E5-4402-81BA-90B2FDB922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E5-4402-81BA-90B2FDB922CB}"/>
              </c:ext>
            </c:extLst>
          </c:dPt>
          <c:dLbls>
            <c:dLbl>
              <c:idx val="0"/>
              <c:layout>
                <c:manualLayout>
                  <c:x val="2.8423243755760764E-2"/>
                  <c:y val="-6.7001447156536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5-4402-81BA-90B2FDB922CB}"/>
                </c:ext>
              </c:extLst>
            </c:dLbl>
            <c:dLbl>
              <c:idx val="1"/>
              <c:layout>
                <c:manualLayout>
                  <c:x val="3.1637705975374346E-2"/>
                  <c:y val="4.3651098995334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5-4402-81BA-90B2FDB922CB}"/>
                </c:ext>
              </c:extLst>
            </c:dLbl>
            <c:dLbl>
              <c:idx val="2"/>
              <c:layout>
                <c:manualLayout>
                  <c:x val="0.17856296841216987"/>
                  <c:y val="1.78954672758135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E5-4402-81BA-90B2FDB922CB}"/>
                </c:ext>
              </c:extLst>
            </c:dLbl>
            <c:dLbl>
              <c:idx val="3"/>
              <c:layout>
                <c:manualLayout>
                  <c:x val="0.1057298777804236"/>
                  <c:y val="0.16939843343682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E5-4402-81BA-90B2FDB922CB}"/>
                </c:ext>
              </c:extLst>
            </c:dLbl>
            <c:dLbl>
              <c:idx val="4"/>
              <c:layout>
                <c:manualLayout>
                  <c:x val="-0.10415894348292026"/>
                  <c:y val="4.13359730111331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E5-4402-81BA-90B2FDB922CB}"/>
                </c:ext>
              </c:extLst>
            </c:dLbl>
            <c:dLbl>
              <c:idx val="5"/>
              <c:layout>
                <c:manualLayout>
                  <c:x val="-8.2702209386448594E-2"/>
                  <c:y val="-0.200373933753419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E5-4402-81BA-90B2FDB922CB}"/>
                </c:ext>
              </c:extLst>
            </c:dLbl>
            <c:dLbl>
              <c:idx val="6"/>
              <c:layout>
                <c:manualLayout>
                  <c:x val="-8.1318593488713287E-2"/>
                  <c:y val="-0.166348604342211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E5-4402-81BA-90B2FDB92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Planilha2!$A$3:$A$9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Planilha2!$B$3:$B$9</c:f>
              <c:numCache>
                <c:formatCode>#,##0</c:formatCode>
                <c:ptCount val="7"/>
                <c:pt idx="0">
                  <c:v>3683</c:v>
                </c:pt>
                <c:pt idx="1">
                  <c:v>1309</c:v>
                </c:pt>
                <c:pt idx="2">
                  <c:v>3683</c:v>
                </c:pt>
                <c:pt idx="3" formatCode="General">
                  <c:v>493</c:v>
                </c:pt>
                <c:pt idx="4" formatCode="General">
                  <c:v>427</c:v>
                </c:pt>
                <c:pt idx="5" formatCode="General">
                  <c:v>234</c:v>
                </c:pt>
                <c:pt idx="6">
                  <c:v>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E5-4402-81BA-90B2FDB922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5.0925925925925923E-2"/>
          <c:w val="0.47040376202974626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69-453E-A4F2-63528E618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B36BA3-44D2-41FB-B234-1721C969FA2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69-453E-A4F2-63528E6184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69AF91-4E7C-473D-A110-B9E60EE9E15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369-453E-A4F2-63528E6184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8.441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9-453E-A4F2-63528E618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Planilha1!$A$3:$A$6</c:f>
              <c:strCache>
                <c:ptCount val="4"/>
                <c:pt idx="0">
                  <c:v>OUTROS</c:v>
                </c:pt>
                <c:pt idx="1">
                  <c:v>VEGETAÇÃO PRIMÁRIA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Planilha1!$B$3:$B$6</c:f>
              <c:numCache>
                <c:formatCode>#,##0</c:formatCode>
                <c:ptCount val="4"/>
                <c:pt idx="0" formatCode="General">
                  <c:v>115</c:v>
                </c:pt>
                <c:pt idx="1">
                  <c:v>1385</c:v>
                </c:pt>
                <c:pt idx="2">
                  <c:v>2846</c:v>
                </c:pt>
                <c:pt idx="3">
                  <c:v>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69-453E-A4F2-63528E61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7544848"/>
        <c:axId val="1847552336"/>
      </c:barChart>
      <c:catAx>
        <c:axId val="184754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7552336"/>
        <c:crosses val="autoZero"/>
        <c:auto val="1"/>
        <c:lblAlgn val="ctr"/>
        <c:lblOffset val="100"/>
        <c:noMultiLvlLbl val="0"/>
      </c:catAx>
      <c:valAx>
        <c:axId val="18475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754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5795019685039369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1.133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C9-4E3B-807A-865281DD94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1.448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9-4E3B-807A-865281DD94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1.492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E3B-807A-865281DD94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3.972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E3B-807A-865281DD94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4.748 FOCOS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9-4E3B-807A-865281DD9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Planilha1!$A$12:$A$16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PEUQENA</c:v>
                </c:pt>
                <c:pt idx="3">
                  <c:v>MINIFUNDIO</c:v>
                </c:pt>
                <c:pt idx="4">
                  <c:v>SEMA CAR</c:v>
                </c:pt>
              </c:strCache>
            </c:strRef>
          </c:cat>
          <c:val>
            <c:numRef>
              <c:f>Planilha1!$B$12:$B$16</c:f>
              <c:numCache>
                <c:formatCode>General</c:formatCode>
                <c:ptCount val="5"/>
                <c:pt idx="0">
                  <c:v>1133</c:v>
                </c:pt>
                <c:pt idx="1">
                  <c:v>1448</c:v>
                </c:pt>
                <c:pt idx="2">
                  <c:v>1492</c:v>
                </c:pt>
                <c:pt idx="3">
                  <c:v>3972</c:v>
                </c:pt>
                <c:pt idx="4">
                  <c:v>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C9-4E3B-807A-865281DD9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8195296"/>
        <c:axId val="1848196960"/>
      </c:barChart>
      <c:catAx>
        <c:axId val="184819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8196960"/>
        <c:crosses val="autoZero"/>
        <c:auto val="1"/>
        <c:lblAlgn val="ctr"/>
        <c:lblOffset val="100"/>
        <c:noMultiLvlLbl val="0"/>
      </c:catAx>
      <c:valAx>
        <c:axId val="184819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1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2E-420A-991F-768C367188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Planilha3!$B$2:$B$10</c:f>
              <c:strCache>
                <c:ptCount val="9"/>
                <c:pt idx="0">
                  <c:v>PARÁ</c:v>
                </c:pt>
                <c:pt idx="1">
                  <c:v>AMAZONAS</c:v>
                </c:pt>
                <c:pt idx="2">
                  <c:v>RONDÔNIA</c:v>
                </c:pt>
                <c:pt idx="3">
                  <c:v>ACRE</c:v>
                </c:pt>
                <c:pt idx="4">
                  <c:v>MARANHÃO</c:v>
                </c:pt>
                <c:pt idx="5">
                  <c:v>MATO GROSSO</c:v>
                </c:pt>
                <c:pt idx="6">
                  <c:v>AMAPÁ</c:v>
                </c:pt>
                <c:pt idx="7">
                  <c:v>TOCANTINS</c:v>
                </c:pt>
                <c:pt idx="8">
                  <c:v>RORAIMA</c:v>
                </c:pt>
              </c:strCache>
            </c:strRef>
          </c:cat>
          <c:val>
            <c:numRef>
              <c:f>Planilha3!$D$2:$D$10</c:f>
              <c:numCache>
                <c:formatCode>General</c:formatCode>
                <c:ptCount val="9"/>
                <c:pt idx="0" formatCode="#,##0">
                  <c:v>1879</c:v>
                </c:pt>
                <c:pt idx="1">
                  <c:v>922</c:v>
                </c:pt>
                <c:pt idx="2">
                  <c:v>549</c:v>
                </c:pt>
                <c:pt idx="3">
                  <c:v>477</c:v>
                </c:pt>
                <c:pt idx="4">
                  <c:v>447</c:v>
                </c:pt>
                <c:pt idx="5">
                  <c:v>369</c:v>
                </c:pt>
                <c:pt idx="6">
                  <c:v>118</c:v>
                </c:pt>
                <c:pt idx="7">
                  <c:v>104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E-420A-991F-768C36718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3804527"/>
        <c:axId val="763806191"/>
      </c:barChart>
      <c:catAx>
        <c:axId val="76380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3806191"/>
        <c:crosses val="autoZero"/>
        <c:auto val="1"/>
        <c:lblAlgn val="ctr"/>
        <c:lblOffset val="100"/>
        <c:noMultiLvlLbl val="0"/>
      </c:catAx>
      <c:valAx>
        <c:axId val="76380619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6380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2-4CD4-A244-2B7CDABBBF9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F2-4CD4-A244-2B7CDABBBF9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2-4CD4-A244-2B7CDABBBF9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F2-4CD4-A244-2B7CDABBBF9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2-4CD4-A244-2B7CDABBB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2021-1'!$A$2:$A$31</c:f>
              <c:strCache>
                <c:ptCount val="30"/>
                <c:pt idx="0">
                  <c:v>ALENQUER (PARÁ)</c:v>
                </c:pt>
                <c:pt idx="1">
                  <c:v>ALTAMIRA (PARÁ)</c:v>
                </c:pt>
                <c:pt idx="2">
                  <c:v>ALMEIRIM (PARÁ)</c:v>
                </c:pt>
                <c:pt idx="3">
                  <c:v>MOJU (PARÁ)</c:v>
                </c:pt>
                <c:pt idx="4">
                  <c:v>RURAINÓLIS (PARÁ)</c:v>
                </c:pt>
                <c:pt idx="5">
                  <c:v>NOVO REPARTIMENTO (PARÁ)</c:v>
                </c:pt>
                <c:pt idx="6">
                  <c:v>AQUIDAUANA (MATO GROSSO DO SUL)</c:v>
                </c:pt>
                <c:pt idx="7">
                  <c:v>CAREIRO DA VÁRZEA (AMAZONAS)</c:v>
                </c:pt>
                <c:pt idx="8">
                  <c:v>NOVA MAMORÉ  (RONDÔNIA)</c:v>
                </c:pt>
                <c:pt idx="9">
                  <c:v>MOJUÁ DOS CAMPOS (PARÁ)</c:v>
                </c:pt>
                <c:pt idx="10">
                  <c:v>ITACOATIARA (AMAZONAS)</c:v>
                </c:pt>
                <c:pt idx="11">
                  <c:v>MEDICILANDIA  (PARÁ)</c:v>
                </c:pt>
                <c:pt idx="12">
                  <c:v>BOCA DO ACRE (AMAZONAS)</c:v>
                </c:pt>
                <c:pt idx="13">
                  <c:v>SENADOR JOSEFA  PORFARIO (PARÁ)</c:v>
                </c:pt>
                <c:pt idx="14">
                  <c:v>CORUMBÁ (MATO GROSSO DO SUL)</c:v>
                </c:pt>
                <c:pt idx="15">
                  <c:v>ANAPU (PARÁ)</c:v>
                </c:pt>
                <c:pt idx="16">
                  <c:v>MONTE ALEGRE (PARÁ)</c:v>
                </c:pt>
                <c:pt idx="17">
                  <c:v>POCOVÃ (MATO GROSSO)</c:v>
                </c:pt>
                <c:pt idx="18">
                  <c:v>AVEIRO (PARÁ)</c:v>
                </c:pt>
                <c:pt idx="19">
                  <c:v>AUTAZES (AMAZONAS)</c:v>
                </c:pt>
                <c:pt idx="20">
                  <c:v>ITAITUBA (PARÁ)</c:v>
                </c:pt>
                <c:pt idx="21">
                  <c:v>BRASILIA (ACRE)</c:v>
                </c:pt>
                <c:pt idx="22">
                  <c:v>SÃO FÉLIX DO XINGU (PARÁ)</c:v>
                </c:pt>
                <c:pt idx="23">
                  <c:v>CÁCERES (MATO GROSSO)</c:v>
                </c:pt>
                <c:pt idx="24">
                  <c:v>LÁBREA (AMAZONAS)</c:v>
                </c:pt>
                <c:pt idx="25">
                  <c:v>URUACÁ (PARÁ)</c:v>
                </c:pt>
                <c:pt idx="26">
                  <c:v>PACAJÁ (PARÁ)</c:v>
                </c:pt>
                <c:pt idx="27">
                  <c:v>PLACAS (PARÁ)</c:v>
                </c:pt>
                <c:pt idx="28">
                  <c:v>PORTEL (PARÁ)</c:v>
                </c:pt>
                <c:pt idx="29">
                  <c:v>PORTO VELHO (RONDÔNIA)</c:v>
                </c:pt>
              </c:strCache>
            </c:strRef>
          </c:cat>
          <c:val>
            <c:numRef>
              <c:f>'Focos por municipio - de 2021-1'!$B$2:$B$31</c:f>
              <c:numCache>
                <c:formatCode>General</c:formatCode>
                <c:ptCount val="30"/>
                <c:pt idx="0">
                  <c:v>45</c:v>
                </c:pt>
                <c:pt idx="1">
                  <c:v>45</c:v>
                </c:pt>
                <c:pt idx="2">
                  <c:v>46</c:v>
                </c:pt>
                <c:pt idx="3">
                  <c:v>48</c:v>
                </c:pt>
                <c:pt idx="4">
                  <c:v>50</c:v>
                </c:pt>
                <c:pt idx="5">
                  <c:v>51</c:v>
                </c:pt>
                <c:pt idx="6">
                  <c:v>52</c:v>
                </c:pt>
                <c:pt idx="7">
                  <c:v>53</c:v>
                </c:pt>
                <c:pt idx="8">
                  <c:v>53</c:v>
                </c:pt>
                <c:pt idx="9">
                  <c:v>54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>
                  <c:v>59</c:v>
                </c:pt>
                <c:pt idx="14">
                  <c:v>60</c:v>
                </c:pt>
                <c:pt idx="15">
                  <c:v>62</c:v>
                </c:pt>
                <c:pt idx="16">
                  <c:v>64</c:v>
                </c:pt>
                <c:pt idx="17">
                  <c:v>65</c:v>
                </c:pt>
                <c:pt idx="18">
                  <c:v>71</c:v>
                </c:pt>
                <c:pt idx="19">
                  <c:v>72</c:v>
                </c:pt>
                <c:pt idx="20">
                  <c:v>73</c:v>
                </c:pt>
                <c:pt idx="21">
                  <c:v>78</c:v>
                </c:pt>
                <c:pt idx="22">
                  <c:v>80</c:v>
                </c:pt>
                <c:pt idx="23">
                  <c:v>92</c:v>
                </c:pt>
                <c:pt idx="24">
                  <c:v>96</c:v>
                </c:pt>
                <c:pt idx="25">
                  <c:v>101</c:v>
                </c:pt>
                <c:pt idx="26">
                  <c:v>103</c:v>
                </c:pt>
                <c:pt idx="27">
                  <c:v>111</c:v>
                </c:pt>
                <c:pt idx="28">
                  <c:v>128</c:v>
                </c:pt>
                <c:pt idx="29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2-4CD4-A244-2B7CDABBB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2486111"/>
        <c:axId val="762493183"/>
      </c:barChart>
      <c:catAx>
        <c:axId val="76248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493183"/>
        <c:crosses val="autoZero"/>
        <c:auto val="1"/>
        <c:lblAlgn val="ctr"/>
        <c:lblOffset val="100"/>
        <c:noMultiLvlLbl val="0"/>
      </c:catAx>
      <c:valAx>
        <c:axId val="7624931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248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2021-1'!$D$5:$D$11</c:f>
              <c:strCache>
                <c:ptCount val="7"/>
                <c:pt idx="0">
                  <c:v>MANICORÉ</c:v>
                </c:pt>
                <c:pt idx="1">
                  <c:v>CANUTAMA </c:v>
                </c:pt>
                <c:pt idx="2">
                  <c:v>APUÍ</c:v>
                </c:pt>
                <c:pt idx="3">
                  <c:v>HUMAITÁ</c:v>
                </c:pt>
                <c:pt idx="4">
                  <c:v>NOVO ARIPUANÃ</c:v>
                </c:pt>
                <c:pt idx="5">
                  <c:v>BOCA DO ACRE </c:v>
                </c:pt>
                <c:pt idx="6">
                  <c:v>LÁREA</c:v>
                </c:pt>
              </c:strCache>
            </c:strRef>
          </c:cat>
          <c:val>
            <c:numRef>
              <c:f>'Focos por municipio - de 2021-1'!$E$5:$E$11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30</c:v>
                </c:pt>
                <c:pt idx="3">
                  <c:v>35</c:v>
                </c:pt>
                <c:pt idx="4">
                  <c:v>41</c:v>
                </c:pt>
                <c:pt idx="5">
                  <c:v>59</c:v>
                </c:pt>
                <c:pt idx="6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B-44FE-BF27-CE55E5A78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3136351"/>
        <c:axId val="763144671"/>
      </c:barChart>
      <c:catAx>
        <c:axId val="763136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3144671"/>
        <c:crosses val="autoZero"/>
        <c:auto val="1"/>
        <c:lblAlgn val="ctr"/>
        <c:lblOffset val="100"/>
        <c:noMultiLvlLbl val="0"/>
      </c:catAx>
      <c:valAx>
        <c:axId val="763144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313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Planilha1!$B$4:$B$16</c:f>
              <c:strCache>
                <c:ptCount val="13"/>
                <c:pt idx="0">
                  <c:v>NOVO AIRÃO</c:v>
                </c:pt>
                <c:pt idx="1">
                  <c:v>IRANDUBA </c:v>
                </c:pt>
                <c:pt idx="2">
                  <c:v>SILVES </c:v>
                </c:pt>
                <c:pt idx="3">
                  <c:v>MANAUS</c:v>
                </c:pt>
                <c:pt idx="4">
                  <c:v>MANAQUIRI </c:v>
                </c:pt>
                <c:pt idx="5">
                  <c:v>ITAPIRANGA</c:v>
                </c:pt>
                <c:pt idx="6">
                  <c:v>CAREIRO </c:v>
                </c:pt>
                <c:pt idx="7">
                  <c:v>MANACAPURU </c:v>
                </c:pt>
                <c:pt idx="8">
                  <c:v>RIO PRETO DA EVA</c:v>
                </c:pt>
                <c:pt idx="9">
                  <c:v>PRESIDENTE FIGUEIREDO </c:v>
                </c:pt>
                <c:pt idx="10">
                  <c:v>CAREIRO DA VÁRZEA</c:v>
                </c:pt>
                <c:pt idx="11">
                  <c:v>ITACOATIARA </c:v>
                </c:pt>
                <c:pt idx="12">
                  <c:v>AUTAZES</c:v>
                </c:pt>
              </c:strCache>
            </c:strRef>
          </c:cat>
          <c:val>
            <c:numRef>
              <c:f>Planilha1!$C$4:$C$16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25</c:v>
                </c:pt>
                <c:pt idx="10">
                  <c:v>53</c:v>
                </c:pt>
                <c:pt idx="11">
                  <c:v>57</c:v>
                </c:pt>
                <c:pt idx="1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2-4B63-9C9C-E92EC3CCC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8415919"/>
        <c:axId val="1028417167"/>
      </c:barChart>
      <c:catAx>
        <c:axId val="1028415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8417167"/>
        <c:crosses val="autoZero"/>
        <c:auto val="1"/>
        <c:lblAlgn val="ctr"/>
        <c:lblOffset val="100"/>
        <c:noMultiLvlLbl val="0"/>
      </c:catAx>
      <c:valAx>
        <c:axId val="10284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841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Planilha2!$A$2</c:f>
              <c:strCache>
                <c:ptCount val="1"/>
                <c:pt idx="0">
                  <c:v>out/20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Planilha2!$B$2:$AG$2</c:f>
              <c:numCache>
                <c:formatCode>General</c:formatCode>
                <c:ptCount val="32"/>
                <c:pt idx="0">
                  <c:v>39</c:v>
                </c:pt>
                <c:pt idx="1">
                  <c:v>83</c:v>
                </c:pt>
                <c:pt idx="2">
                  <c:v>49</c:v>
                </c:pt>
                <c:pt idx="3">
                  <c:v>23</c:v>
                </c:pt>
                <c:pt idx="4">
                  <c:v>66</c:v>
                </c:pt>
                <c:pt idx="5">
                  <c:v>24</c:v>
                </c:pt>
                <c:pt idx="6">
                  <c:v>28</c:v>
                </c:pt>
                <c:pt idx="7">
                  <c:v>44</c:v>
                </c:pt>
                <c:pt idx="8">
                  <c:v>190</c:v>
                </c:pt>
                <c:pt idx="9">
                  <c:v>161</c:v>
                </c:pt>
                <c:pt idx="10">
                  <c:v>79</c:v>
                </c:pt>
                <c:pt idx="11">
                  <c:v>84</c:v>
                </c:pt>
                <c:pt idx="12">
                  <c:v>30</c:v>
                </c:pt>
                <c:pt idx="13">
                  <c:v>45</c:v>
                </c:pt>
                <c:pt idx="14">
                  <c:v>13</c:v>
                </c:pt>
                <c:pt idx="15">
                  <c:v>45</c:v>
                </c:pt>
                <c:pt idx="16">
                  <c:v>11</c:v>
                </c:pt>
                <c:pt idx="17">
                  <c:v>73</c:v>
                </c:pt>
                <c:pt idx="18">
                  <c:v>19</c:v>
                </c:pt>
                <c:pt idx="19">
                  <c:v>25</c:v>
                </c:pt>
                <c:pt idx="20">
                  <c:v>26</c:v>
                </c:pt>
                <c:pt idx="21">
                  <c:v>7</c:v>
                </c:pt>
                <c:pt idx="22">
                  <c:v>7</c:v>
                </c:pt>
                <c:pt idx="23">
                  <c:v>4</c:v>
                </c:pt>
                <c:pt idx="24">
                  <c:v>11</c:v>
                </c:pt>
                <c:pt idx="25">
                  <c:v>16</c:v>
                </c:pt>
                <c:pt idx="26">
                  <c:v>7</c:v>
                </c:pt>
                <c:pt idx="27">
                  <c:v>25</c:v>
                </c:pt>
                <c:pt idx="28">
                  <c:v>23</c:v>
                </c:pt>
                <c:pt idx="29">
                  <c:v>8</c:v>
                </c:pt>
                <c:pt idx="30">
                  <c:v>0</c:v>
                </c:pt>
                <c:pt idx="31" formatCode="#,##0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E-4527-96E6-57879D0333A5}"/>
            </c:ext>
          </c:extLst>
        </c:ser>
        <c:ser>
          <c:idx val="1"/>
          <c:order val="1"/>
          <c:tx>
            <c:strRef>
              <c:f>Planilha2!$A$3</c:f>
              <c:strCache>
                <c:ptCount val="1"/>
                <c:pt idx="0">
                  <c:v>out/21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Planilha2!$B$3:$AG$3</c:f>
              <c:numCache>
                <c:formatCode>General</c:formatCode>
                <c:ptCount val="32"/>
                <c:pt idx="0">
                  <c:v>93</c:v>
                </c:pt>
                <c:pt idx="1">
                  <c:v>36</c:v>
                </c:pt>
                <c:pt idx="2">
                  <c:v>153</c:v>
                </c:pt>
                <c:pt idx="3">
                  <c:v>27</c:v>
                </c:pt>
                <c:pt idx="4">
                  <c:v>85</c:v>
                </c:pt>
                <c:pt idx="5">
                  <c:v>0</c:v>
                </c:pt>
                <c:pt idx="6">
                  <c:v>30</c:v>
                </c:pt>
                <c:pt idx="7">
                  <c:v>3</c:v>
                </c:pt>
                <c:pt idx="8">
                  <c:v>6</c:v>
                </c:pt>
                <c:pt idx="9">
                  <c:v>169</c:v>
                </c:pt>
                <c:pt idx="10">
                  <c:v>64</c:v>
                </c:pt>
                <c:pt idx="11">
                  <c:v>240</c:v>
                </c:pt>
                <c:pt idx="12">
                  <c:v>55</c:v>
                </c:pt>
                <c:pt idx="13">
                  <c:v>215</c:v>
                </c:pt>
                <c:pt idx="14">
                  <c:v>189</c:v>
                </c:pt>
                <c:pt idx="15">
                  <c:v>159</c:v>
                </c:pt>
                <c:pt idx="16">
                  <c:v>0</c:v>
                </c:pt>
                <c:pt idx="31" formatCode="#,##0">
                  <c:v>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E-4527-96E6-57879D0333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28411759"/>
        <c:axId val="1028388463"/>
      </c:barChart>
      <c:catAx>
        <c:axId val="1028411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8388463"/>
        <c:crosses val="autoZero"/>
        <c:auto val="1"/>
        <c:lblAlgn val="ctr"/>
        <c:lblOffset val="100"/>
        <c:noMultiLvlLbl val="0"/>
      </c:catAx>
      <c:valAx>
        <c:axId val="1028388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41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5061534991451E-2"/>
          <c:y val="2.359882005899705E-2"/>
          <c:w val="0.13757456550752498"/>
          <c:h val="6.637214595963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91152066990184"/>
          <c:y val="2.6341585456135217E-2"/>
          <c:w val="0.70720074393319987"/>
          <c:h val="0.912462120015403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3-4649-9CCE-46F03B26E34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3-4649-9CCE-46F03B26E34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3-4649-9CCE-46F03B26E3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3-4649-9CCE-46F03B26E34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A3-4649-9CCE-46F03B26E34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A3-4649-9CCE-46F03B26E3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A3-4649-9CCE-46F03B26E3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[desmCat_ATUALIZADO_08102021.xlsx]AMZ!$B$30:$B$39</c:f>
              <c:strCache>
                <c:ptCount val="10"/>
                <c:pt idx="0">
                  <c:v>Caldeias do Jamari/RO</c:v>
                </c:pt>
                <c:pt idx="1">
                  <c:v>Portel /PA</c:v>
                </c:pt>
                <c:pt idx="2">
                  <c:v>Colniza/MT</c:v>
                </c:pt>
                <c:pt idx="3">
                  <c:v>Itaituba/PA</c:v>
                </c:pt>
                <c:pt idx="4">
                  <c:v>Apuí/ AM</c:v>
                </c:pt>
                <c:pt idx="5">
                  <c:v>São Felix do Xingu/PA</c:v>
                </c:pt>
                <c:pt idx="6">
                  <c:v>Novo Progresso/PA</c:v>
                </c:pt>
                <c:pt idx="7">
                  <c:v>Porto Velho/RO</c:v>
                </c:pt>
                <c:pt idx="8">
                  <c:v>Altamira/PA</c:v>
                </c:pt>
                <c:pt idx="9">
                  <c:v>Lábrea/AM</c:v>
                </c:pt>
              </c:strCache>
            </c:strRef>
          </c:cat>
          <c:val>
            <c:numRef>
              <c:f>[desmCat_ATUALIZADO_08102021.xlsx]AMZ!$C$30:$C$39</c:f>
              <c:numCache>
                <c:formatCode>General</c:formatCode>
                <c:ptCount val="10"/>
                <c:pt idx="0" formatCode="0.00">
                  <c:v>169.6</c:v>
                </c:pt>
                <c:pt idx="1">
                  <c:v>195.24</c:v>
                </c:pt>
                <c:pt idx="2" formatCode="0.00">
                  <c:v>199.48</c:v>
                </c:pt>
                <c:pt idx="3" formatCode="0.00">
                  <c:v>249.18</c:v>
                </c:pt>
                <c:pt idx="4" formatCode="0.00">
                  <c:v>322.26</c:v>
                </c:pt>
                <c:pt idx="5" formatCode="0.00">
                  <c:v>331.84</c:v>
                </c:pt>
                <c:pt idx="6">
                  <c:v>342.53</c:v>
                </c:pt>
                <c:pt idx="7" formatCode="0.00">
                  <c:v>401.14</c:v>
                </c:pt>
                <c:pt idx="8" formatCode="0.00">
                  <c:v>469.6</c:v>
                </c:pt>
                <c:pt idx="9">
                  <c:v>470.65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A3-4649-9CCE-46F03B26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[desmCat_ATUALIZADO_08102021.xlsx]DETER_20_21!$B$29</c:f>
              <c:numCache>
                <c:formatCode>0.00</c:formatCode>
                <c:ptCount val="1"/>
                <c:pt idx="0">
                  <c:v>1200.95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0-4FB7-BD1E-90C8B0365DA0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[desmCat_ATUALIZADO_08102021.xlsx]DETER_20_21!$C$29</c:f>
              <c:numCache>
                <c:formatCode>0.00</c:formatCode>
                <c:ptCount val="1"/>
                <c:pt idx="0">
                  <c:v>1724.11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0-4FB7-BD1E-90C8B0365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58705153957834"/>
          <c:y val="3.0845814229879111E-2"/>
          <c:w val="0.69234213522535226"/>
          <c:h val="0.926019365238739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F-49AF-9C6A-53DC92669C02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F-49AF-9C6A-53DC92669C02}"/>
              </c:ext>
            </c:extLst>
          </c:dPt>
          <c:dPt>
            <c:idx val="2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9F-49AF-9C6A-53DC92669C02}"/>
              </c:ext>
            </c:extLst>
          </c:dPt>
          <c:dPt>
            <c:idx val="3"/>
            <c:invertIfNegative val="0"/>
            <c:bubble3D val="0"/>
            <c:spPr>
              <a:solidFill>
                <a:srgbClr val="7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F-49AF-9C6A-53DC92669C02}"/>
              </c:ext>
            </c:extLst>
          </c:dPt>
          <c:dPt>
            <c:idx val="4"/>
            <c:invertIfNegative val="0"/>
            <c:bubble3D val="0"/>
            <c:spPr>
              <a:solidFill>
                <a:srgbClr val="004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9F-49AF-9C6A-53DC92669C02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9F-49AF-9C6A-53DC92669C02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9F-49AF-9C6A-53DC92669C02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49F-49AF-9C6A-53DC92669C02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49F-49AF-9C6A-53DC92669C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[desmCat_ATUALIZADO_08102021.xlsx]MAPA!$B$2:$B$10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[desmCat_ATUALIZADO_08102021.xlsx]MAPA!$C$2:$C$10</c:f>
              <c:numCache>
                <c:formatCode>0.00</c:formatCode>
                <c:ptCount val="9"/>
                <c:pt idx="0">
                  <c:v>46.66</c:v>
                </c:pt>
                <c:pt idx="1">
                  <c:v>56.49</c:v>
                </c:pt>
                <c:pt idx="2" formatCode="General">
                  <c:v>96.98</c:v>
                </c:pt>
                <c:pt idx="3">
                  <c:v>118.7</c:v>
                </c:pt>
                <c:pt idx="4" formatCode="General">
                  <c:v>132.94999999999999</c:v>
                </c:pt>
                <c:pt idx="5">
                  <c:v>153.53</c:v>
                </c:pt>
                <c:pt idx="6">
                  <c:v>165.6</c:v>
                </c:pt>
                <c:pt idx="7">
                  <c:v>322.26</c:v>
                </c:pt>
                <c:pt idx="8">
                  <c:v>470.65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49F-49AF-9C6A-53DC92669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54642404457974E-2"/>
          <c:y val="0.27245224499009579"/>
          <c:w val="0.90954476523767858"/>
          <c:h val="0.615916101695964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[desmCat_ATUALIZADO_08102021.xlsx]Planilha1!$B$2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EE-49F1-8292-98CD72F1B5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EE-49F1-8292-98CD72F1B5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EE-49F1-8292-98CD72F1B5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08102021.xlsx]Planilha1!$B$1,[desmCat_ATUALIZADO_08102021.xlsx]Planilha1!$E$1,[desmCat_ATUALIZADO_08102021.xlsx]Planilha1!$H$1,[desmCat_ATUALIZADO_08102021.xlsx]Planilha1!$K$1,[desmCat_ATUALIZADO_08102021.xlsx]Planilha1!$N$1,[desmCat_ATUALIZADO_08102021.xlsx]Planilha1!$Q$1,[desmCat_ATUALIZADO_08102021.xlsx]Planilha1!$T$1,[desmCat_ATUALIZADO_08102021.xlsx]Planilha1!$W$1,[desmCat_ATUALIZADO_08102021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08102021.xlsx]Planilha1!$B$10,[desmCat_ATUALIZADO_08102021.xlsx]Planilha1!$E$10,[desmCat_ATUALIZADO_08102021.xlsx]Planilha1!$H$10,[desmCat_ATUALIZADO_08102021.xlsx]Planilha1!$K$10,[desmCat_ATUALIZADO_08102021.xlsx]Planilha1!$N$10,[desmCat_ATUALIZADO_08102021.xlsx]Planilha1!$Q$10,[desmCat_ATUALIZADO_08102021.xlsx]Planilha1!$T$10,[desmCat_ATUALIZADO_08102021.xlsx]Planilha1!$W$10,[desmCat_ATUALIZADO_08102021.xlsx]Planilha1!$Z$10,[desmCat_ATUALIZADO_08102021.xlsx]Planilha1!$AC$10</c:f>
              <c:numCache>
                <c:formatCode>0.00</c:formatCode>
                <c:ptCount val="10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221.05</c:v>
                </c:pt>
                <c:pt idx="8" formatCode="General">
                  <c:v>117.78</c:v>
                </c:pt>
                <c:pt idx="9" formatCode="General">
                  <c:v>34.450000000000003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EE-49F1-8292-98CD72F1B5C9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08102021.xlsx]Planilha1!$B$1,[desmCat_ATUALIZADO_08102021.xlsx]Planilha1!$E$1,[desmCat_ATUALIZADO_08102021.xlsx]Planilha1!$H$1,[desmCat_ATUALIZADO_08102021.xlsx]Planilha1!$K$1,[desmCat_ATUALIZADO_08102021.xlsx]Planilha1!$N$1,[desmCat_ATUALIZADO_08102021.xlsx]Planilha1!$Q$1,[desmCat_ATUALIZADO_08102021.xlsx]Planilha1!$T$1,[desmCat_ATUALIZADO_08102021.xlsx]Planilha1!$W$1,[desmCat_ATUALIZADO_08102021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08102021.xlsx]Planilha1!$C$10,[desmCat_ATUALIZADO_08102021.xlsx]Planilha1!$F$10,[desmCat_ATUALIZADO_08102021.xlsx]Planilha1!$I$10,[desmCat_ATUALIZADO_08102021.xlsx]Planilha1!$L$10,[desmCat_ATUALIZADO_08102021.xlsx]Planilha1!$O$10,[desmCat_ATUALIZADO_08102021.xlsx]Planilha1!$R$10,[desmCat_ATUALIZADO_08102021.xlsx]Planilha1!$U$10,[desmCat_ATUALIZADO_08102021.xlsx]Planilha1!$X$10,[desmCat_ATUALIZADO_08102021.xlsx]Planilha1!$AA$10,[desmCat_ATUALIZADO_08102021.xlsx]Planilha1!$AD$10</c:f>
              <c:numCache>
                <c:formatCode>0.00</c:formatCode>
                <c:ptCount val="10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174.53</c:v>
                </c:pt>
                <c:pt idx="4">
                  <c:v>348.34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24.08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EE-49F1-8292-98CD72F1B5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1.5466925760858962E-2"/>
              <c:y val="0.47977062098480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60178805774271"/>
          <c:y val="2.8930266090937411E-3"/>
          <c:w val="0.13216133610022593"/>
          <c:h val="0.1094294807168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4980770204721"/>
          <c:y val="7.9406664869488247E-2"/>
          <c:w val="0.68591661679632954"/>
          <c:h val="0.883453644444888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4B20-4A49-BF83-A5DB17BFDB47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4B20-4A49-BF83-A5DB17BFDB47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4B20-4A49-BF83-A5DB17BFDB4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4B20-4A49-BF83-A5DB17BFDB47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4B20-4A49-BF83-A5DB17BFDB4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4B20-4A49-BF83-A5DB17BFDB47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B20-4A49-BF83-A5DB17BFDB47}"/>
              </c:ext>
            </c:extLst>
          </c:dPt>
          <c:dLbls>
            <c:dLbl>
              <c:idx val="0"/>
              <c:layout>
                <c:manualLayout>
                  <c:x val="8.8603826941144617E-2"/>
                  <c:y val="-9.2987343204502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20-4A49-BF83-A5DB17BFDB47}"/>
                </c:ext>
              </c:extLst>
            </c:dLbl>
            <c:dLbl>
              <c:idx val="2"/>
              <c:layout>
                <c:manualLayout>
                  <c:x val="0.12798330558165349"/>
                  <c:y val="-2.113348709193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20-4A49-BF83-A5DB17BFDB47}"/>
                </c:ext>
              </c:extLst>
            </c:dLbl>
            <c:dLbl>
              <c:idx val="3"/>
              <c:layout>
                <c:manualLayout>
                  <c:x val="0.12798330558165349"/>
                  <c:y val="5.917376385741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20-4A49-BF83-A5DB17BFDB47}"/>
                </c:ext>
              </c:extLst>
            </c:dLbl>
            <c:dLbl>
              <c:idx val="4"/>
              <c:layout>
                <c:manualLayout>
                  <c:x val="0.10829356626139912"/>
                  <c:y val="0.11412083029643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20-4A49-BF83-A5DB17BFDB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[desmCat_ATUALIZADO_08102021.xlsx]Planilha1!$A$3:$A$9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[desmCat_ATUALIZADO_08102021.xlsx]Planilha1!$AM$3:$AM$9</c:f>
              <c:numCache>
                <c:formatCode>0.00</c:formatCode>
                <c:ptCount val="7"/>
                <c:pt idx="0">
                  <c:v>15.999999999999998</c:v>
                </c:pt>
                <c:pt idx="1">
                  <c:v>523.68000000000006</c:v>
                </c:pt>
                <c:pt idx="2">
                  <c:v>10.819999999999999</c:v>
                </c:pt>
                <c:pt idx="3">
                  <c:v>20.09</c:v>
                </c:pt>
                <c:pt idx="4">
                  <c:v>77.87</c:v>
                </c:pt>
                <c:pt idx="5">
                  <c:v>684.5</c:v>
                </c:pt>
                <c:pt idx="6">
                  <c:v>391.15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20-4A49-BF83-A5DB17BFD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CB-4A61-8B45-04B26B716F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21.209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CB-4A61-8B45-04B26B716F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17.646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CB-4A61-8B45-04B26B716F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14.308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CB-4A61-8B45-04B26B716F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9.500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CB-4A61-8B45-04B26B716F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9.445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CB-4A61-8B45-04B26B716F6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8.636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CB-4A61-8B45-04B26B716F6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7.614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CB-4A61-8B45-04B26B716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2020-01-0'!$A$1:$A$9</c:f>
              <c:strCache>
                <c:ptCount val="9"/>
                <c:pt idx="0">
                  <c:v>MATO GROSSO</c:v>
                </c:pt>
                <c:pt idx="1">
                  <c:v>PARÁ</c:v>
                </c:pt>
                <c:pt idx="2">
                  <c:v>AMAZONAS</c:v>
                </c:pt>
                <c:pt idx="3">
                  <c:v>TOCANTINS</c:v>
                </c:pt>
                <c:pt idx="4">
                  <c:v>RONDÔNIA</c:v>
                </c:pt>
                <c:pt idx="5">
                  <c:v>ACRE</c:v>
                </c:pt>
                <c:pt idx="6">
                  <c:v>MARANHÃO</c:v>
                </c:pt>
                <c:pt idx="7">
                  <c:v>RORAIMA</c:v>
                </c:pt>
                <c:pt idx="8">
                  <c:v>AMAPÁ</c:v>
                </c:pt>
              </c:strCache>
            </c:strRef>
          </c:cat>
          <c:val>
            <c:numRef>
              <c:f>'Focos por estado - de 2020-01-0'!$B$1:$B$9</c:f>
              <c:numCache>
                <c:formatCode>General</c:formatCode>
                <c:ptCount val="9"/>
                <c:pt idx="0">
                  <c:v>21209</c:v>
                </c:pt>
                <c:pt idx="1">
                  <c:v>17646</c:v>
                </c:pt>
                <c:pt idx="2">
                  <c:v>14308</c:v>
                </c:pt>
                <c:pt idx="3">
                  <c:v>9500</c:v>
                </c:pt>
                <c:pt idx="4">
                  <c:v>9445</c:v>
                </c:pt>
                <c:pt idx="5">
                  <c:v>8636</c:v>
                </c:pt>
                <c:pt idx="6">
                  <c:v>7614</c:v>
                </c:pt>
                <c:pt idx="7">
                  <c:v>706</c:v>
                </c:pt>
                <c:pt idx="8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CB-4A61-8B45-04B26B716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490639"/>
        <c:axId val="694973759"/>
      </c:barChart>
      <c:catAx>
        <c:axId val="76449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73759"/>
        <c:crosses val="autoZero"/>
        <c:auto val="1"/>
        <c:lblAlgn val="ctr"/>
        <c:lblOffset val="100"/>
        <c:noMultiLvlLbl val="0"/>
      </c:catAx>
      <c:valAx>
        <c:axId val="694973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449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EXCELL.FOCOS.MENSALXRMM.SUL!$B$2:$K$2</c:f>
              <c:numCache>
                <c:formatCode>General</c:formatCode>
                <c:ptCount val="10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 formatCode="#,##0">
                  <c:v>2119</c:v>
                </c:pt>
                <c:pt idx="7" formatCode="#,##0">
                  <c:v>2635</c:v>
                </c:pt>
                <c:pt idx="8" formatCode="#,##0">
                  <c:v>4270</c:v>
                </c:pt>
                <c:pt idx="9" formatCode="#,##0">
                  <c:v>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2-4350-A2FA-B4A9EE6DD214}"/>
            </c:ext>
          </c:extLst>
        </c:ser>
        <c:ser>
          <c:idx val="1"/>
          <c:order val="1"/>
          <c:tx>
            <c:strRef>
              <c:f>EXCELL.FOCOS.MENSALXRMM.SUL!$A$3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EXCELL.FOCOS.MENSALXRMM.SUL!$B$3:$K$3</c:f>
              <c:numCache>
                <c:formatCode>General</c:formatCode>
                <c:ptCount val="10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 formatCode="#,##0">
                  <c:v>1173</c:v>
                </c:pt>
                <c:pt idx="7" formatCode="#,##0">
                  <c:v>1823</c:v>
                </c:pt>
                <c:pt idx="8" formatCode="#,##0">
                  <c:v>2729</c:v>
                </c:pt>
                <c:pt idx="9" formatCode="#,##0">
                  <c:v>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2-4350-A2FA-B4A9EE6DD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488607"/>
        <c:axId val="762494847"/>
      </c:barChart>
      <c:catAx>
        <c:axId val="76248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494847"/>
        <c:crosses val="autoZero"/>
        <c:auto val="1"/>
        <c:lblAlgn val="ctr"/>
        <c:lblOffset val="100"/>
        <c:noMultiLvlLbl val="0"/>
      </c:catAx>
      <c:valAx>
        <c:axId val="762494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248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22747156605408E-2"/>
          <c:y val="3.2985564304461902E-2"/>
          <c:w val="9.1468322557241327E-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Planilha1!$A$2:$A$36</c:f>
              <c:strCache>
                <c:ptCount val="35"/>
                <c:pt idx="0">
                  <c:v>SÃO  GABRIEL DA CACHOEIRA</c:v>
                </c:pt>
                <c:pt idx="1">
                  <c:v>CAAPIRANGA </c:v>
                </c:pt>
                <c:pt idx="2">
                  <c:v>ITAMARATI</c:v>
                </c:pt>
                <c:pt idx="3">
                  <c:v>BERURI</c:v>
                </c:pt>
                <c:pt idx="4">
                  <c:v>PRESIDENTE FIGUEIREDO </c:v>
                </c:pt>
                <c:pt idx="5">
                  <c:v>MANAQUIRI</c:v>
                </c:pt>
                <c:pt idx="6">
                  <c:v>NOVA OLINDA DO NORTE </c:v>
                </c:pt>
                <c:pt idx="7">
                  <c:v>NHAMUNDÁ</c:v>
                </c:pt>
                <c:pt idx="8">
                  <c:v>PARINTINS</c:v>
                </c:pt>
                <c:pt idx="9">
                  <c:v>BARREIRINHA</c:v>
                </c:pt>
                <c:pt idx="10">
                  <c:v>MANACAPURU </c:v>
                </c:pt>
                <c:pt idx="11">
                  <c:v>CARAUARI</c:v>
                </c:pt>
                <c:pt idx="12">
                  <c:v>UARINI </c:v>
                </c:pt>
                <c:pt idx="13">
                  <c:v>IPIXUNA </c:v>
                </c:pt>
                <c:pt idx="14">
                  <c:v>BORBA</c:v>
                </c:pt>
                <c:pt idx="15">
                  <c:v>CAREIRO DA VÁRZEA</c:v>
                </c:pt>
                <c:pt idx="16">
                  <c:v>CAREIRO</c:v>
                </c:pt>
                <c:pt idx="17">
                  <c:v>COARI</c:v>
                </c:pt>
                <c:pt idx="18">
                  <c:v>ITACOATIARA </c:v>
                </c:pt>
                <c:pt idx="19">
                  <c:v>EIRUNEPÉ</c:v>
                </c:pt>
                <c:pt idx="20">
                  <c:v>ALVARÃES</c:v>
                </c:pt>
                <c:pt idx="21">
                  <c:v>TEFÉ</c:v>
                </c:pt>
                <c:pt idx="22">
                  <c:v>ENVIRA </c:v>
                </c:pt>
                <c:pt idx="23">
                  <c:v>PAUINI </c:v>
                </c:pt>
                <c:pt idx="24">
                  <c:v>TAPAUÁ</c:v>
                </c:pt>
                <c:pt idx="25">
                  <c:v>AUTAZES </c:v>
                </c:pt>
                <c:pt idx="26">
                  <c:v>GUAJARÁ</c:v>
                </c:pt>
                <c:pt idx="27">
                  <c:v>MAUÉS</c:v>
                </c:pt>
                <c:pt idx="28">
                  <c:v>CANUTAMA</c:v>
                </c:pt>
                <c:pt idx="29">
                  <c:v>HUMAITÁ</c:v>
                </c:pt>
                <c:pt idx="30">
                  <c:v>MANICORÉ</c:v>
                </c:pt>
                <c:pt idx="31">
                  <c:v>NOVO ARIPUANÃ</c:v>
                </c:pt>
                <c:pt idx="32">
                  <c:v>BOCA DO ACRE</c:v>
                </c:pt>
                <c:pt idx="33">
                  <c:v>APUÍ</c:v>
                </c:pt>
                <c:pt idx="34">
                  <c:v>LÁBREA</c:v>
                </c:pt>
              </c:strCache>
            </c:strRef>
          </c:cat>
          <c:val>
            <c:numRef>
              <c:f>Planilha1!$B$2:$B$36</c:f>
              <c:numCache>
                <c:formatCode>General</c:formatCode>
                <c:ptCount val="35"/>
                <c:pt idx="0">
                  <c:v>42</c:v>
                </c:pt>
                <c:pt idx="1">
                  <c:v>44</c:v>
                </c:pt>
                <c:pt idx="2">
                  <c:v>44</c:v>
                </c:pt>
                <c:pt idx="3">
                  <c:v>45</c:v>
                </c:pt>
                <c:pt idx="4">
                  <c:v>47</c:v>
                </c:pt>
                <c:pt idx="5">
                  <c:v>60</c:v>
                </c:pt>
                <c:pt idx="6">
                  <c:v>65</c:v>
                </c:pt>
                <c:pt idx="7">
                  <c:v>72</c:v>
                </c:pt>
                <c:pt idx="8">
                  <c:v>73</c:v>
                </c:pt>
                <c:pt idx="9">
                  <c:v>77</c:v>
                </c:pt>
                <c:pt idx="10">
                  <c:v>82</c:v>
                </c:pt>
                <c:pt idx="11">
                  <c:v>85</c:v>
                </c:pt>
                <c:pt idx="12">
                  <c:v>98</c:v>
                </c:pt>
                <c:pt idx="13">
                  <c:v>103</c:v>
                </c:pt>
                <c:pt idx="14">
                  <c:v>104</c:v>
                </c:pt>
                <c:pt idx="15">
                  <c:v>104</c:v>
                </c:pt>
                <c:pt idx="16">
                  <c:v>121</c:v>
                </c:pt>
                <c:pt idx="17">
                  <c:v>124</c:v>
                </c:pt>
                <c:pt idx="18">
                  <c:v>147</c:v>
                </c:pt>
                <c:pt idx="19">
                  <c:v>149</c:v>
                </c:pt>
                <c:pt idx="20">
                  <c:v>153</c:v>
                </c:pt>
                <c:pt idx="21">
                  <c:v>172</c:v>
                </c:pt>
                <c:pt idx="22">
                  <c:v>187</c:v>
                </c:pt>
                <c:pt idx="23">
                  <c:v>206</c:v>
                </c:pt>
                <c:pt idx="24">
                  <c:v>258</c:v>
                </c:pt>
                <c:pt idx="25">
                  <c:v>282</c:v>
                </c:pt>
                <c:pt idx="26">
                  <c:v>322</c:v>
                </c:pt>
                <c:pt idx="27">
                  <c:v>366</c:v>
                </c:pt>
                <c:pt idx="28">
                  <c:v>662</c:v>
                </c:pt>
                <c:pt idx="29">
                  <c:v>817</c:v>
                </c:pt>
                <c:pt idx="30" formatCode="#,##0">
                  <c:v>1030</c:v>
                </c:pt>
                <c:pt idx="31" formatCode="#,##0">
                  <c:v>1121</c:v>
                </c:pt>
                <c:pt idx="32" formatCode="#,##0">
                  <c:v>1343</c:v>
                </c:pt>
                <c:pt idx="33" formatCode="#,##0">
                  <c:v>1942</c:v>
                </c:pt>
                <c:pt idx="34" formatCode="#,##0">
                  <c:v>3362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7-4447-AC45-6F6D12FAE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4819247"/>
        <c:axId val="764820911"/>
      </c:barChart>
      <c:catAx>
        <c:axId val="764819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4820911"/>
        <c:crosses val="autoZero"/>
        <c:auto val="1"/>
        <c:lblAlgn val="ctr"/>
        <c:lblOffset val="100"/>
        <c:noMultiLvlLbl val="0"/>
      </c:catAx>
      <c:valAx>
        <c:axId val="7648209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4819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6925"/>
            <a:ext cx="7096125" cy="3992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1572" y="5056702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95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0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7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6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1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queimadas.dgi.inpe.br/queimadas/bdqueimada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terrabrasilis.dpi.inpe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07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outubro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25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359900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71823" y="662099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17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06295"/>
              </p:ext>
            </p:extLst>
          </p:nvPr>
        </p:nvGraphicFramePr>
        <p:xfrm>
          <a:off x="7039701" y="346201"/>
          <a:ext cx="5122317" cy="65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4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14.308 </a:t>
            </a: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 smtClean="0">
                <a:latin typeface="Calibri"/>
                <a:cs typeface="Calibri"/>
              </a:rPr>
              <a:t>0</a:t>
            </a:r>
            <a:r>
              <a:rPr lang="pt-BR" sz="2400" dirty="0" smtClean="0">
                <a:latin typeface="Calibri"/>
                <a:cs typeface="Calibri"/>
              </a:rPr>
              <a:t>1 a 17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 smtClean="0">
                <a:latin typeface="Calibri"/>
                <a:cs typeface="Calibri"/>
              </a:rPr>
              <a:t>outubro</a:t>
            </a:r>
            <a:r>
              <a:rPr lang="pt-BR" sz="2400" spc="-5" dirty="0" smtClean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 smtClean="0">
                <a:solidFill>
                  <a:srgbClr val="C00000"/>
                </a:solidFill>
                <a:cs typeface="Calibri"/>
              </a:rPr>
              <a:t>1.524</a:t>
            </a:r>
            <a:r>
              <a:rPr lang="pt-BR" sz="2400" b="1" spc="-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concentrado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800" b="1" spc="-13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333" y="6990"/>
            <a:ext cx="5473165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17995" y="6407742"/>
            <a:ext cx="185292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outubro*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lang="pt-BR" sz="1050" b="1" dirty="0" smtClean="0">
                <a:latin typeface="Calibri"/>
                <a:cs typeface="Calibri"/>
              </a:rPr>
              <a:t> a 17/10</a:t>
            </a:r>
            <a:r>
              <a:rPr sz="1050" b="1" dirty="0" smtClean="0">
                <a:latin typeface="Calibri"/>
                <a:cs typeface="Calibri"/>
              </a:rPr>
              <a:t>/2021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70335"/>
              </p:ext>
            </p:extLst>
          </p:nvPr>
        </p:nvGraphicFramePr>
        <p:xfrm>
          <a:off x="4351735" y="3473788"/>
          <a:ext cx="7335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0566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716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5.033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17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756" y="6412315"/>
            <a:ext cx="217220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lang="pt-BR" sz="1050" spc="-40" dirty="0" smtClean="0">
                <a:latin typeface="Calibri"/>
                <a:cs typeface="Calibri"/>
              </a:rPr>
              <a:t> </a:t>
            </a:r>
            <a:r>
              <a:rPr sz="1050" dirty="0" smtClean="0">
                <a:latin typeface="Calibri"/>
                <a:cs typeface="Calibri"/>
              </a:rPr>
              <a:t>em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outubro*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sz="1050" b="1" spc="190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a</a:t>
            </a:r>
            <a:r>
              <a:rPr lang="pt-BR" sz="1050" b="1" spc="204" dirty="0">
                <a:latin typeface="Calibri"/>
                <a:cs typeface="Calibri"/>
              </a:rPr>
              <a:t> </a:t>
            </a:r>
            <a:r>
              <a:rPr lang="pt-BR" sz="1050" b="1" spc="204" dirty="0" smtClean="0">
                <a:latin typeface="Calibri"/>
                <a:cs typeface="Calibri"/>
              </a:rPr>
              <a:t>17/10</a:t>
            </a:r>
            <a:r>
              <a:rPr lang="pt-BR" sz="1050" b="1" dirty="0" smtClean="0">
                <a:latin typeface="Calibri"/>
                <a:cs typeface="Calibri"/>
              </a:rPr>
              <a:t> de 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56026"/>
              </p:ext>
            </p:extLst>
          </p:nvPr>
        </p:nvGraphicFramePr>
        <p:xfrm>
          <a:off x="-1" y="2192546"/>
          <a:ext cx="12192127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40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94972"/>
              </p:ext>
            </p:extLst>
          </p:nvPr>
        </p:nvGraphicFramePr>
        <p:xfrm>
          <a:off x="5454502" y="1014157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57372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84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4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OUT*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277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197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277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44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1.524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14.308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724400" y="664437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81600" y="6322294"/>
            <a:ext cx="69326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pt-BR" sz="1050" dirty="0">
                <a:latin typeface="Calibri"/>
                <a:cs typeface="Calibri"/>
              </a:rPr>
              <a:t>*Período analisado em </a:t>
            </a:r>
            <a:r>
              <a:rPr lang="pt-BR" sz="1050" dirty="0" smtClean="0">
                <a:latin typeface="Calibri"/>
                <a:cs typeface="Calibri"/>
              </a:rPr>
              <a:t>outubro*:</a:t>
            </a:r>
            <a:endParaRPr lang="pt-BR"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lang="pt-BR" sz="1050" dirty="0">
                <a:latin typeface="Calibri"/>
                <a:cs typeface="Calibri"/>
              </a:rPr>
              <a:t>01 a </a:t>
            </a:r>
            <a:r>
              <a:rPr lang="pt-BR" sz="1050" dirty="0" smtClean="0">
                <a:latin typeface="Calibri"/>
                <a:cs typeface="Calibri"/>
              </a:rPr>
              <a:t>17/10/2021</a:t>
            </a:r>
            <a:endParaRPr lang="pt-BR" sz="1050" dirty="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050361"/>
              </p:ext>
            </p:extLst>
          </p:nvPr>
        </p:nvGraphicFramePr>
        <p:xfrm>
          <a:off x="352426" y="1300940"/>
          <a:ext cx="4964186" cy="431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77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613" y="534162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Desmatamentos</a:t>
            </a:r>
            <a:r>
              <a:rPr lang="pt-BR" sz="2400" b="1" spc="-10" dirty="0" smtClean="0">
                <a:latin typeface="Calibri"/>
                <a:cs typeface="Calibri"/>
              </a:rPr>
              <a:t>                                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-4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 smtClean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0</a:t>
            </a:r>
            <a:r>
              <a:rPr sz="1400" b="1" spc="-5" dirty="0" smtClean="0">
                <a:latin typeface="Calibri"/>
                <a:cs typeface="Calibri"/>
              </a:rPr>
              <a:t>/0</a:t>
            </a:r>
            <a:r>
              <a:rPr lang="pt-BR" sz="1400" b="1" spc="-5" dirty="0">
                <a:latin typeface="Calibri"/>
                <a:cs typeface="Calibri"/>
              </a:rPr>
              <a:t>9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lang="pt-BR" sz="2400" spc="-25" dirty="0" smtClean="0"/>
              <a:t> </a:t>
            </a: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– Amazonas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58156"/>
              </p:ext>
            </p:extLst>
          </p:nvPr>
        </p:nvGraphicFramePr>
        <p:xfrm>
          <a:off x="937491" y="1884217"/>
          <a:ext cx="4572000" cy="3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56356"/>
              </p:ext>
            </p:extLst>
          </p:nvPr>
        </p:nvGraphicFramePr>
        <p:xfrm>
          <a:off x="6774873" y="1884217"/>
          <a:ext cx="4844472" cy="35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772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11 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17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outubro</a:t>
            </a:r>
            <a:r>
              <a:rPr sz="4000" spc="-5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 smtClean="0">
                <a:solidFill>
                  <a:srgbClr val="C00000"/>
                </a:solidFill>
                <a:latin typeface="Calibri"/>
                <a:cs typeface="Calibri"/>
              </a:rPr>
              <a:t>4.921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54974"/>
              </p:ext>
            </p:extLst>
          </p:nvPr>
        </p:nvGraphicFramePr>
        <p:xfrm>
          <a:off x="6099303" y="965201"/>
          <a:ext cx="5799453" cy="5349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/0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 smtClean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/0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2°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-59,5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3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-81,4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2972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926197"/>
              </p:ext>
            </p:extLst>
          </p:nvPr>
        </p:nvGraphicFramePr>
        <p:xfrm>
          <a:off x="219075" y="1334098"/>
          <a:ext cx="5880228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25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2339" y="663651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50608" y="550735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257</a:t>
            </a:r>
            <a:r>
              <a:rPr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94542" y="3889083"/>
            <a:ext cx="41260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285</a:t>
            </a:r>
            <a:r>
              <a:rPr lang="pt-BR" b="1" spc="20" dirty="0" smtClean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 smtClean="0">
                <a:solidFill>
                  <a:srgbClr val="0D0D0D"/>
                </a:solidFill>
                <a:cs typeface="Calibri"/>
              </a:rPr>
              <a:t>n</a:t>
            </a: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a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25562"/>
              </p:ext>
            </p:extLst>
          </p:nvPr>
        </p:nvGraphicFramePr>
        <p:xfrm>
          <a:off x="89616" y="679323"/>
          <a:ext cx="6506763" cy="577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77662"/>
              </p:ext>
            </p:extLst>
          </p:nvPr>
        </p:nvGraphicFramePr>
        <p:xfrm>
          <a:off x="7238999" y="4197985"/>
          <a:ext cx="4562475" cy="236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02839"/>
              </p:ext>
            </p:extLst>
          </p:nvPr>
        </p:nvGraphicFramePr>
        <p:xfrm>
          <a:off x="7007988" y="904504"/>
          <a:ext cx="4688712" cy="294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1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a 17 </a:t>
            </a:r>
            <a:r>
              <a:rPr sz="2000" b="1" dirty="0" smtClean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5" dirty="0" smtClean="0">
                <a:solidFill>
                  <a:srgbClr val="009B3C"/>
                </a:solidFill>
                <a:latin typeface="Calibri"/>
                <a:cs typeface="Calibri"/>
              </a:rPr>
              <a:t>outubro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0" y="50614"/>
            <a:ext cx="622075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12878"/>
              </p:ext>
            </p:extLst>
          </p:nvPr>
        </p:nvGraphicFramePr>
        <p:xfrm>
          <a:off x="121729" y="1850783"/>
          <a:ext cx="11782425" cy="342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3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528578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954253" y="528578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da 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27030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11521" y="938719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7.359,47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1.724,11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29119" y="-15389"/>
            <a:ext cx="3262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07/10/2021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4037" y="1847273"/>
          <a:ext cx="6465454" cy="463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39345" y="1646604"/>
          <a:ext cx="5652654" cy="454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58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19128" y="857838"/>
          <a:ext cx="6566057" cy="57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407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1200,95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1724,11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43,56%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20596" y="6604084"/>
            <a:ext cx="22493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</a:t>
            </a:r>
            <a:r>
              <a:rPr lang="pt-BR" sz="1050" dirty="0" smtClean="0">
                <a:latin typeface="Geomanist" panose="02000503000000020004" pitchFamily="50" charset="0"/>
              </a:rPr>
              <a:t>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07/10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43,56%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44653" y="1412066"/>
          <a:ext cx="4243389" cy="519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22837" y="1412626"/>
          <a:ext cx="4069163" cy="425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8934505" y="0"/>
            <a:ext cx="3257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</a:t>
            </a:r>
            <a:r>
              <a:rPr lang="pt-BR" sz="1400" b="1" dirty="0" smtClean="0">
                <a:latin typeface="Geomanist" panose="02000503000000020004" pitchFamily="50" charset="0"/>
              </a:rPr>
              <a:t>a 07/10/2021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50" y="91939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766619"/>
          <a:ext cx="12192000" cy="567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853177" y="1353884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059041" y="1331550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3080398" y="1322276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878198" y="5020660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970172" y="4814858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4097705" y="4588502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293588" y="1363158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8561906" y="3098259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284523" y="1363158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7402858" y="4317197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5226789" y="4655126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63074" y="1373870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652370" y="1373869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934505" y="0"/>
            <a:ext cx="3257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07/10/2021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</a:t>
            </a:r>
            <a:r>
              <a:rPr lang="pt-BR" sz="1050" dirty="0" smtClean="0">
                <a:latin typeface="Geomanist" panose="02000503000000020004" pitchFamily="50" charset="0"/>
              </a:rPr>
              <a:t>setembro: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07/10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749281" y="1353883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  <p:sp>
        <p:nvSpPr>
          <p:cNvPr id="35" name="Seta para baixo 13"/>
          <p:cNvSpPr/>
          <p:nvPr/>
        </p:nvSpPr>
        <p:spPr>
          <a:xfrm rot="10800000">
            <a:off x="6277518" y="3842311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9441254" y="3327176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10736445" y="4325463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795813" y="1364634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39" name="Seta para baixo 1"/>
          <p:cNvSpPr/>
          <p:nvPr/>
        </p:nvSpPr>
        <p:spPr>
          <a:xfrm>
            <a:off x="11842910" y="4757411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935488" y="1373869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30%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51498" y="-15389"/>
            <a:ext cx="3240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07/10/2021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1.724,11 km²</a:t>
            </a:r>
            <a:endParaRPr lang="pt-BR" sz="1800" b="1" dirty="0"/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/>
              <a:t>Alertas de desmatamento (Jan-Out 2021)</a:t>
            </a:r>
            <a:endParaRPr lang="pt-BR" sz="1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921182" y="3809280"/>
          <a:ext cx="5197673" cy="29694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87472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28153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56230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65316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60502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70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70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32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32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32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32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232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32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83055" y="804571"/>
          <a:ext cx="3870036" cy="300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65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17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outubro 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32269"/>
              </p:ext>
            </p:extLst>
          </p:nvPr>
        </p:nvGraphicFramePr>
        <p:xfrm>
          <a:off x="5991259" y="1838036"/>
          <a:ext cx="5609613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CONTRIBUIÇÃO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 smtClean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 smtClean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pt-BR" sz="1200" b="0" dirty="0" smtClean="0">
                          <a:latin typeface="Calibri"/>
                          <a:cs typeface="Calibri"/>
                        </a:rPr>
                        <a:t>TOCANTINS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9..500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Calibri"/>
                          <a:cs typeface="Calibri"/>
                        </a:rPr>
                        <a:t>RONDÔNIA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ACRE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Calibri"/>
                <a:cs typeface="Calibri"/>
              </a:rPr>
              <a:t>89.429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17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782741"/>
              </p:ext>
            </p:extLst>
          </p:nvPr>
        </p:nvGraphicFramePr>
        <p:xfrm>
          <a:off x="252549" y="1914141"/>
          <a:ext cx="5738710" cy="41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54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6" y="1040076"/>
            <a:ext cx="102392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Janeiro: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571" y="3433700"/>
            <a:ext cx="333843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9440" y="3371027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9055" y="3379198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1109" y="3356506"/>
            <a:ext cx="257361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53144" y="1030195"/>
            <a:ext cx="115948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1294" y="1005210"/>
            <a:ext cx="109631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20690" y="6297879"/>
            <a:ext cx="185121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outubro*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</a:t>
            </a:r>
            <a:r>
              <a:rPr lang="pt-BR" sz="1050" b="1" dirty="0" smtClean="0">
                <a:latin typeface="Calibri"/>
                <a:cs typeface="Calibri"/>
              </a:rPr>
              <a:t>1 a 17</a:t>
            </a:r>
            <a:r>
              <a:rPr sz="1050" b="1" dirty="0" smtClean="0">
                <a:latin typeface="Calibri"/>
                <a:cs typeface="Calibri"/>
              </a:rPr>
              <a:t>/</a:t>
            </a:r>
            <a:r>
              <a:rPr lang="pt-BR" sz="1050" b="1" dirty="0" smtClean="0">
                <a:latin typeface="Calibri"/>
                <a:cs typeface="Calibri"/>
              </a:rPr>
              <a:t>10</a:t>
            </a:r>
            <a:r>
              <a:rPr lang="pt-BR" sz="1050" b="1" spc="175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de</a:t>
            </a:r>
            <a:r>
              <a:rPr sz="1050" b="1" spc="-20" dirty="0" smtClean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6272" y="1016992"/>
            <a:ext cx="11748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8417" y="995974"/>
            <a:ext cx="112127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9797" y="985759"/>
            <a:ext cx="11163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2171" y="1016992"/>
            <a:ext cx="113400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08470" y="1000933"/>
            <a:ext cx="121539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5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442359" y="3356506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868032" y="3379198"/>
            <a:ext cx="318790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9604956" y="985759"/>
            <a:ext cx="116464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5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4296097" y="3371027"/>
            <a:ext cx="31368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9696701" y="3389357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10869138" y="3428723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10952643" y="970705"/>
            <a:ext cx="118802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Outubro*</a:t>
            </a: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1707215" y="3389358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54639"/>
              </p:ext>
            </p:extLst>
          </p:nvPr>
        </p:nvGraphicFramePr>
        <p:xfrm>
          <a:off x="-224965" y="2385558"/>
          <a:ext cx="12766764" cy="362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412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29493</TotalTime>
  <Words>1151</Words>
  <Application>Microsoft Office PowerPoint</Application>
  <PresentationFormat>Widescreen</PresentationFormat>
  <Paragraphs>521</Paragraphs>
  <Slides>18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1285</cp:revision>
  <cp:lastPrinted>2020-09-11T13:32:49Z</cp:lastPrinted>
  <dcterms:created xsi:type="dcterms:W3CDTF">2019-10-25T14:27:39Z</dcterms:created>
  <dcterms:modified xsi:type="dcterms:W3CDTF">2022-01-05T15:25:58Z</dcterms:modified>
</cp:coreProperties>
</file>