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3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4.xml" ContentType="application/vnd.openxmlformats-officedocument.presentationml.notesSl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notesSlides/notesSlide5.xml" ContentType="application/vnd.openxmlformats-officedocument.presentationml.notesSlid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notesSlides/notesSlide6.xml" ContentType="application/vnd.openxmlformats-officedocument.presentationml.notesSlide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notesSlides/notesSlide7.xml" ContentType="application/vnd.openxmlformats-officedocument.presentationml.notesSlide+xml"/>
  <Override PartName="/ppt/charts/chart8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9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notesSlides/notesSlide8.xml" ContentType="application/vnd.openxmlformats-officedocument.presentationml.notesSlide+xml"/>
  <Override PartName="/ppt/charts/chart10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notesSlides/notesSlide9.xml" ContentType="application/vnd.openxmlformats-officedocument.presentationml.notesSlide+xml"/>
  <Override PartName="/ppt/charts/chart11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charts/chart12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charts/chart13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charts/chart14.xml" ContentType="application/vnd.openxmlformats-officedocument.drawingml.chart+xml"/>
  <Override PartName="/ppt/charts/style13.xml" ContentType="application/vnd.ms-office.chartstyle+xml"/>
  <Override PartName="/ppt/charts/colors13.xml" ContentType="application/vnd.ms-office.chartcolorstyle+xml"/>
  <Override PartName="/ppt/notesSlides/notesSlide10.xml" ContentType="application/vnd.openxmlformats-officedocument.presentationml.notesSlide+xml"/>
  <Override PartName="/ppt/charts/chart15.xml" ContentType="application/vnd.openxmlformats-officedocument.drawingml.chart+xml"/>
  <Override PartName="/ppt/charts/style14.xml" ContentType="application/vnd.ms-office.chartstyle+xml"/>
  <Override PartName="/ppt/charts/colors14.xml" ContentType="application/vnd.ms-office.chartcolorstyle+xml"/>
  <Override PartName="/ppt/charts/chart16.xml" ContentType="application/vnd.openxmlformats-officedocument.drawingml.chart+xml"/>
  <Override PartName="/ppt/charts/style15.xml" ContentType="application/vnd.ms-office.chartstyle+xml"/>
  <Override PartName="/ppt/charts/colors15.xml" ContentType="application/vnd.ms-office.chartcolorstyle+xml"/>
  <Override PartName="/ppt/charts/chart17.xml" ContentType="application/vnd.openxmlformats-officedocument.drawingml.chart+xml"/>
  <Override PartName="/ppt/charts/style16.xml" ContentType="application/vnd.ms-office.chartstyle+xml"/>
  <Override PartName="/ppt/charts/colors16.xml" ContentType="application/vnd.ms-office.chartcolorstyle+xml"/>
  <Override PartName="/ppt/charts/chart18.xml" ContentType="application/vnd.openxmlformats-officedocument.drawingml.chart+xml"/>
  <Override PartName="/ppt/charts/style17.xml" ContentType="application/vnd.ms-office.chartstyle+xml"/>
  <Override PartName="/ppt/charts/colors17.xml" ContentType="application/vnd.ms-office.chartcolorstyle+xml"/>
  <Override PartName="/ppt/charts/chart19.xml" ContentType="application/vnd.openxmlformats-officedocument.drawingml.chart+xml"/>
  <Override PartName="/ppt/charts/style18.xml" ContentType="application/vnd.ms-office.chartstyle+xml"/>
  <Override PartName="/ppt/charts/colors18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1" r:id="rId1"/>
  </p:sldMasterIdLst>
  <p:notesMasterIdLst>
    <p:notesMasterId r:id="rId20"/>
  </p:notesMasterIdLst>
  <p:sldIdLst>
    <p:sldId id="3580" r:id="rId2"/>
    <p:sldId id="3552" r:id="rId3"/>
    <p:sldId id="3578" r:id="rId4"/>
    <p:sldId id="3582" r:id="rId5"/>
    <p:sldId id="3566" r:id="rId6"/>
    <p:sldId id="3581" r:id="rId7"/>
    <p:sldId id="3583" r:id="rId8"/>
    <p:sldId id="3584" r:id="rId9"/>
    <p:sldId id="3585" r:id="rId10"/>
    <p:sldId id="3586" r:id="rId11"/>
    <p:sldId id="3587" r:id="rId12"/>
    <p:sldId id="3588" r:id="rId13"/>
    <p:sldId id="3589" r:id="rId14"/>
    <p:sldId id="3590" r:id="rId15"/>
    <p:sldId id="3591" r:id="rId16"/>
    <p:sldId id="3592" r:id="rId17"/>
    <p:sldId id="3593" r:id="rId18"/>
    <p:sldId id="3594" r:id="rId19"/>
  </p:sldIdLst>
  <p:sldSz cx="12192000" cy="6858000"/>
  <p:notesSz cx="6735763" cy="98663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ção 1" id="{FE63CC29-4A87-4F65-97DC-555E9A344C81}">
          <p14:sldIdLst>
            <p14:sldId id="3580"/>
            <p14:sldId id="3552"/>
            <p14:sldId id="3578"/>
            <p14:sldId id="3582"/>
            <p14:sldId id="3566"/>
            <p14:sldId id="3581"/>
            <p14:sldId id="3583"/>
            <p14:sldId id="3584"/>
            <p14:sldId id="3585"/>
            <p14:sldId id="3586"/>
            <p14:sldId id="3587"/>
            <p14:sldId id="3588"/>
            <p14:sldId id="3589"/>
            <p14:sldId id="3590"/>
            <p14:sldId id="3591"/>
            <p14:sldId id="3592"/>
            <p14:sldId id="3593"/>
            <p14:sldId id="3594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Garluce" initials="G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E6A9"/>
    <a:srgbClr val="70A800"/>
    <a:srgbClr val="004DA8"/>
    <a:srgbClr val="FFAA00"/>
    <a:srgbClr val="73B273"/>
    <a:srgbClr val="D68589"/>
    <a:srgbClr val="CCCCCC"/>
    <a:srgbClr val="FFFF00"/>
    <a:srgbClr val="92EA64"/>
    <a:srgbClr val="DE9E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enhum Estilo, Nenhuma Grade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00A15C55-8517-42AA-B614-E9B94910E393}" styleName="Estilo Médio 2 - Ênfase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35758FB7-9AC5-4552-8A53-C91805E547FA}" styleName="Estilo com Tema 1 - Ênfase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7DF18680-E054-41AD-8BC1-D1AEF772440D}" styleName="Estilo Médio 2 - Ênfase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Estilo Médio 2 - Ênfase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F5AB1C69-6EDB-4FF4-983F-18BD219EF322}" styleName="Estilo Médio 2 - Ênfase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795" autoAdjust="0"/>
    <p:restoredTop sz="90282" autoAdjust="0"/>
  </p:normalViewPr>
  <p:slideViewPr>
    <p:cSldViewPr snapToGrid="0">
      <p:cViewPr varScale="1">
        <p:scale>
          <a:sx n="104" d="100"/>
          <a:sy n="104" d="100"/>
        </p:scale>
        <p:origin x="942" y="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commentAuthors" Target="comment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\\10.100.130.210\midias\1_NUGEFF_GEOSIG\MONITORAMENTO%20DESMATAMENTO\Outubro\atualiza&#231;&#227;o_desmatamento_at&#233;_15_out\desmCat_ATUALIZADO_15102021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40732878268\AppData\Local\Temp\Focos%20por%20municipio%20-%20de%202021-10-01%2000%2000%20a%202021-10-24%2023%2059-1.csv" TargetMode="External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oleObject" Target="file:///\\tucunare\DEPARTAMENTOS\NUGGEF\2021\Monitoramento\EXCELL.FOCOS.MENSALXRMM.SUL.csv" TargetMode="External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40732878268\AppData\Local\Temp\Focos%20por%20municipio%20-%20de%202021-10-01%2000%2000%20a%202021-10-17%2023%2059.csv" TargetMode="External"/><Relationship Id="rId2" Type="http://schemas.microsoft.com/office/2011/relationships/chartColorStyle" Target="colors11.xml"/><Relationship Id="rId1" Type="http://schemas.microsoft.com/office/2011/relationships/chartStyle" Target="style11.xml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40732878268\AppData\Local\Temp\Focos%20por%20estado%20-%20de%202021-01-01%2000%2000%20a%202021-10-10%2023%2059.csv" TargetMode="External"/><Relationship Id="rId2" Type="http://schemas.microsoft.com/office/2011/relationships/chartColorStyle" Target="colors12.xml"/><Relationship Id="rId1" Type="http://schemas.microsoft.com/office/2011/relationships/chartStyle" Target="style12.xml"/></Relationships>
</file>

<file path=ppt/charts/_rels/chart14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40732878268\AppData\Local\Temp\Focos%20por%20estado%20-%20de%202021-01-01%2000%2000%20a%202021-10-10%2023%2059.csv" TargetMode="External"/><Relationship Id="rId2" Type="http://schemas.microsoft.com/office/2011/relationships/chartColorStyle" Target="colors13.xml"/><Relationship Id="rId1" Type="http://schemas.microsoft.com/office/2011/relationships/chartStyle" Target="style13.xml"/></Relationships>
</file>

<file path=ppt/charts/_rels/chart15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40732878268\AppData\Local\Temp\Focos%20por%20estado%20-%20de%202021-10-18%2000%2000%20a%202021-10-24%2023%2059.csv" TargetMode="External"/><Relationship Id="rId2" Type="http://schemas.microsoft.com/office/2011/relationships/chartColorStyle" Target="colors14.xml"/><Relationship Id="rId1" Type="http://schemas.microsoft.com/office/2011/relationships/chartStyle" Target="style14.xml"/></Relationships>
</file>

<file path=ppt/charts/_rels/chart16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40732878268\AppData\Local\Temp\Focos%20por%20municipio%20-%20de%202021-10-18%2000%2000%20a%202021-10-24%2023%2059.csv" TargetMode="External"/><Relationship Id="rId2" Type="http://schemas.microsoft.com/office/2011/relationships/chartColorStyle" Target="colors15.xml"/><Relationship Id="rId1" Type="http://schemas.microsoft.com/office/2011/relationships/chartStyle" Target="style15.xml"/></Relationships>
</file>

<file path=ppt/charts/_rels/chart17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40732878268\AppData\Local\Temp\Focos%20por%20municipio%20-%20de%202021-10-18%2000%2000%20a%202021-10-24%2023%2059.csv" TargetMode="External"/><Relationship Id="rId2" Type="http://schemas.microsoft.com/office/2011/relationships/chartColorStyle" Target="colors16.xml"/><Relationship Id="rId1" Type="http://schemas.microsoft.com/office/2011/relationships/chartStyle" Target="style16.xml"/></Relationships>
</file>

<file path=ppt/charts/_rels/chart18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40732878268\AppData\Local\Temp\Focos%20por%20municipio%20-%20de%202021-10-18%2000%2000%20a%202021-10-24%2023%2059-1.csv" TargetMode="External"/><Relationship Id="rId2" Type="http://schemas.microsoft.com/office/2011/relationships/chartColorStyle" Target="colors17.xml"/><Relationship Id="rId1" Type="http://schemas.microsoft.com/office/2011/relationships/chartStyle" Target="style17.xml"/></Relationships>
</file>

<file path=ppt/charts/_rels/chart19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40732878268\AppData\Local\Temp\Focos%20por%20municipio%20-%20de%202021-01-01%2000%2000%20a%202021-10-17%2023%2059.csv" TargetMode="External"/><Relationship Id="rId2" Type="http://schemas.microsoft.com/office/2011/relationships/chartColorStyle" Target="colors18.xml"/><Relationship Id="rId1" Type="http://schemas.microsoft.com/office/2011/relationships/chartStyle" Target="style18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\\10.100.130.210\midias\1_NUGEFF_GEOSIG\MONITORAMENTO%20DESMATAMENTO\Outubro\atualiza&#231;&#227;o_desmatamento_at&#233;_15_out\desmCat_ATUALIZADO_15102021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\\10.100.130.210\midias\1_NUGEFF_GEOSIG\MONITORAMENTO%20DESMATAMENTO\Outubro\atualiza&#231;&#227;o_desmatamento_at&#233;_15_out\desmCat_ATUALIZADO_15102021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\\10.100.130.210\midias\1_NUGEFF_GEOSIG\MONITORAMENTO%20DESMATAMENTO\Outubro\atualiza&#231;&#227;o_desmatamento_at&#233;_15_out\desmCat_ATUALIZADO_15102021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\\10.100.130.210\midias\1_NUGEFF_GEOSIG\MONITORAMENTO%20DESMATAMENTO\Outubro\atualiza&#231;&#227;o_desmatamento_at&#233;_15_out\desmCat_ATUALIZADO_15102021.xlsx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file:///\\10.100.130.210\midias\1_NUGEFF_GEOSIG\MONITORAMENTO%20DESMATAMENTO\Outubro\atualiza&#231;&#227;o_desmatamento_at&#233;_15_out\desmCat_ATUALIZADO_15102021.xlsx" TargetMode="Externa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40732878268\AppData\Local\Temp\Focos%20por%20estado%20-%20de%202021-01-01%2000%2000%20a%202021-10-24%2023%2059.csv" TargetMode="External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oleObject" Target="file:///\\tucunare\DEPARTAMENTOS\NUGGEF\2021\Monitoramento\EXCELL.FOCOS.MENSALXRMM.SUL.csv" TargetMode="External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40732878268\AppData\Local\Temp\Focos%20por%20municipio%20-%20de%202021-01-01%2000%2000%20a%202021-10-24%2023%2059.csv" TargetMode="External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7768594442936013E-2"/>
          <c:y val="4.5314927573599909E-2"/>
          <c:w val="0.86696350401562294"/>
          <c:h val="0.71739790563467831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ffectLst/>
          </c:spPr>
          <c:invertIfNegative val="0"/>
          <c:dPt>
            <c:idx val="1"/>
            <c:invertIfNegative val="0"/>
            <c:bubble3D val="0"/>
            <c:spPr>
              <a:solidFill>
                <a:srgbClr val="FFC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277D-4F27-9922-0A6CAF68FD58}"/>
              </c:ext>
            </c:extLst>
          </c:dPt>
          <c:dLbls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t-BR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277D-4F27-9922-0A6CAF68FD5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multiLvlStrRef>
              <c:f>[desmCat_ATUALIZADO_15102021.xlsx]AMZ!$A$2:$B$10</c:f>
              <c:multiLvlStrCache>
                <c:ptCount val="9"/>
                <c:lvl>
                  <c:pt idx="0">
                    <c:v>PA</c:v>
                  </c:pt>
                  <c:pt idx="1">
                    <c:v>AM</c:v>
                  </c:pt>
                  <c:pt idx="2">
                    <c:v>MT</c:v>
                  </c:pt>
                  <c:pt idx="3">
                    <c:v>RO</c:v>
                  </c:pt>
                  <c:pt idx="4">
                    <c:v>AC</c:v>
                  </c:pt>
                  <c:pt idx="5">
                    <c:v>RR</c:v>
                  </c:pt>
                  <c:pt idx="6">
                    <c:v>MA</c:v>
                  </c:pt>
                  <c:pt idx="7">
                    <c:v>TO</c:v>
                  </c:pt>
                  <c:pt idx="8">
                    <c:v>AP</c:v>
                  </c:pt>
                </c:lvl>
                <c:lvl>
                  <c:pt idx="0">
                    <c:v>1º</c:v>
                  </c:pt>
                  <c:pt idx="1">
                    <c:v>2º</c:v>
                  </c:pt>
                  <c:pt idx="2">
                    <c:v>3º</c:v>
                  </c:pt>
                  <c:pt idx="3">
                    <c:v>4º</c:v>
                  </c:pt>
                  <c:pt idx="4">
                    <c:v>5º</c:v>
                  </c:pt>
                  <c:pt idx="5">
                    <c:v>6º</c:v>
                  </c:pt>
                  <c:pt idx="6">
                    <c:v>7º</c:v>
                  </c:pt>
                  <c:pt idx="7">
                    <c:v>8º</c:v>
                  </c:pt>
                  <c:pt idx="8">
                    <c:v>9º</c:v>
                  </c:pt>
                </c:lvl>
              </c:multiLvlStrCache>
            </c:multiLvlStrRef>
          </c:cat>
          <c:val>
            <c:numRef>
              <c:f>[desmCat_ATUALIZADO_15102021.xlsx]AMZ!$C$2:$C$10</c:f>
              <c:numCache>
                <c:formatCode>#,##0.00</c:formatCode>
                <c:ptCount val="9"/>
                <c:pt idx="0">
                  <c:v>2975.11</c:v>
                </c:pt>
                <c:pt idx="1">
                  <c:v>1766.58</c:v>
                </c:pt>
                <c:pt idx="2">
                  <c:v>1138.51</c:v>
                </c:pt>
                <c:pt idx="3">
                  <c:v>1116.03</c:v>
                </c:pt>
                <c:pt idx="4">
                  <c:v>426.36</c:v>
                </c:pt>
                <c:pt idx="5">
                  <c:v>105.93</c:v>
                </c:pt>
                <c:pt idx="6">
                  <c:v>71.45</c:v>
                </c:pt>
                <c:pt idx="7">
                  <c:v>4.3</c:v>
                </c:pt>
                <c:pt idx="8">
                  <c:v>3.05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277D-4F27-9922-0A6CAF68FD5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561201599"/>
        <c:axId val="1561209919"/>
      </c:barChart>
      <c:catAx>
        <c:axId val="1561201599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65000"/>
                <a:lumOff val="3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561209919"/>
        <c:crosses val="autoZero"/>
        <c:auto val="1"/>
        <c:lblAlgn val="ctr"/>
        <c:lblOffset val="100"/>
        <c:noMultiLvlLbl val="0"/>
      </c:catAx>
      <c:valAx>
        <c:axId val="1561209919"/>
        <c:scaling>
          <c:orientation val="minMax"/>
        </c:scaling>
        <c:delete val="0"/>
        <c:axPos val="l"/>
        <c:numFmt formatCode="#,##0.00" sourceLinked="1"/>
        <c:majorTickMark val="none"/>
        <c:minorTickMark val="none"/>
        <c:tickLblPos val="nextTo"/>
        <c:spPr>
          <a:noFill/>
          <a:ln>
            <a:solidFill>
              <a:schemeClr val="tx1">
                <a:lumMod val="65000"/>
                <a:lumOff val="35000"/>
              </a:schemeClr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561201599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2.4496937882764653E-2"/>
          <c:y val="5.0925925925925923E-2"/>
          <c:w val="0.96150481189851267"/>
          <c:h val="0.79081802274715662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chemeClr val="bg2">
                <a:lumMod val="75000"/>
              </a:schemeClr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1C73-4C2C-83DE-26C1F2661E15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2-1C73-4C2C-83DE-26C1F2661E15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1C73-4C2C-83DE-26C1F2661E15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'Focos por municipio - de 2021-1'!$G$3:$G$12</c:f>
              <c:strCache>
                <c:ptCount val="10"/>
                <c:pt idx="0">
                  <c:v>LÁBREA</c:v>
                </c:pt>
                <c:pt idx="1">
                  <c:v>BOCA DO ACRE </c:v>
                </c:pt>
                <c:pt idx="2">
                  <c:v>AUTAZES </c:v>
                </c:pt>
                <c:pt idx="3">
                  <c:v>HUMAITÁ</c:v>
                </c:pt>
                <c:pt idx="4">
                  <c:v>NOVO ARIPUANÃ</c:v>
                </c:pt>
                <c:pt idx="5">
                  <c:v>MAUÉS</c:v>
                </c:pt>
                <c:pt idx="6">
                  <c:v>ITACOATIARA </c:v>
                </c:pt>
                <c:pt idx="7">
                  <c:v>CANUTAMA</c:v>
                </c:pt>
                <c:pt idx="8">
                  <c:v>APUÍ</c:v>
                </c:pt>
                <c:pt idx="9">
                  <c:v>TEFÉ</c:v>
                </c:pt>
              </c:strCache>
            </c:strRef>
          </c:cat>
          <c:val>
            <c:numRef>
              <c:f>'Focos por municipio - de 2021-1'!$H$3:$H$12</c:f>
              <c:numCache>
                <c:formatCode>General</c:formatCode>
                <c:ptCount val="10"/>
                <c:pt idx="0">
                  <c:v>214</c:v>
                </c:pt>
                <c:pt idx="1">
                  <c:v>122</c:v>
                </c:pt>
                <c:pt idx="2">
                  <c:v>105</c:v>
                </c:pt>
                <c:pt idx="3">
                  <c:v>85</c:v>
                </c:pt>
                <c:pt idx="4">
                  <c:v>84</c:v>
                </c:pt>
                <c:pt idx="5">
                  <c:v>76</c:v>
                </c:pt>
                <c:pt idx="6">
                  <c:v>75</c:v>
                </c:pt>
                <c:pt idx="7">
                  <c:v>74</c:v>
                </c:pt>
                <c:pt idx="8">
                  <c:v>68</c:v>
                </c:pt>
                <c:pt idx="9">
                  <c:v>63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C73-4C2C-83DE-26C1F2661E1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104087647"/>
        <c:axId val="1104068927"/>
      </c:barChart>
      <c:catAx>
        <c:axId val="1104087647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104068927"/>
        <c:crosses val="autoZero"/>
        <c:auto val="1"/>
        <c:lblAlgn val="ctr"/>
        <c:lblOffset val="100"/>
        <c:noMultiLvlLbl val="0"/>
      </c:catAx>
      <c:valAx>
        <c:axId val="1104068927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1104087647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EXCELL.FOCOS.MENSALXRMM.SUL!$A$7</c:f>
              <c:strCache>
                <c:ptCount val="1"/>
                <c:pt idx="0">
                  <c:v>RMM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EXCELL.FOCOS.MENSALXRMM.SUL!$B$6:$K$6</c:f>
              <c:strCache>
                <c:ptCount val="10"/>
                <c:pt idx="0">
                  <c:v>JAN</c:v>
                </c:pt>
                <c:pt idx="1">
                  <c:v>FEV</c:v>
                </c:pt>
                <c:pt idx="2">
                  <c:v>MAR</c:v>
                </c:pt>
                <c:pt idx="3">
                  <c:v>ABR</c:v>
                </c:pt>
                <c:pt idx="4">
                  <c:v>MAI</c:v>
                </c:pt>
                <c:pt idx="5">
                  <c:v>JUN</c:v>
                </c:pt>
                <c:pt idx="6">
                  <c:v>JUL</c:v>
                </c:pt>
                <c:pt idx="7">
                  <c:v>AGO</c:v>
                </c:pt>
                <c:pt idx="8">
                  <c:v>SET</c:v>
                </c:pt>
                <c:pt idx="9">
                  <c:v>OUT*</c:v>
                </c:pt>
              </c:strCache>
            </c:strRef>
          </c:cat>
          <c:val>
            <c:numRef>
              <c:f>EXCELL.FOCOS.MENSALXRMM.SUL!$B$7:$K$7</c:f>
              <c:numCache>
                <c:formatCode>General</c:formatCode>
                <c:ptCount val="10"/>
                <c:pt idx="0">
                  <c:v>7</c:v>
                </c:pt>
                <c:pt idx="1">
                  <c:v>5</c:v>
                </c:pt>
                <c:pt idx="2">
                  <c:v>2</c:v>
                </c:pt>
                <c:pt idx="3">
                  <c:v>6</c:v>
                </c:pt>
                <c:pt idx="4">
                  <c:v>17</c:v>
                </c:pt>
                <c:pt idx="5">
                  <c:v>18</c:v>
                </c:pt>
                <c:pt idx="6">
                  <c:v>75</c:v>
                </c:pt>
                <c:pt idx="7">
                  <c:v>23</c:v>
                </c:pt>
                <c:pt idx="8">
                  <c:v>212</c:v>
                </c:pt>
                <c:pt idx="9">
                  <c:v>365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552-4D23-B017-4405B462AFBC}"/>
            </c:ext>
          </c:extLst>
        </c:ser>
        <c:ser>
          <c:idx val="1"/>
          <c:order val="1"/>
          <c:tx>
            <c:strRef>
              <c:f>EXCELL.FOCOS.MENSALXRMM.SUL!$A$8</c:f>
              <c:strCache>
                <c:ptCount val="1"/>
                <c:pt idx="0">
                  <c:v>SUL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EXCELL.FOCOS.MENSALXRMM.SUL!$B$6:$K$6</c:f>
              <c:strCache>
                <c:ptCount val="10"/>
                <c:pt idx="0">
                  <c:v>JAN</c:v>
                </c:pt>
                <c:pt idx="1">
                  <c:v>FEV</c:v>
                </c:pt>
                <c:pt idx="2">
                  <c:v>MAR</c:v>
                </c:pt>
                <c:pt idx="3">
                  <c:v>ABR</c:v>
                </c:pt>
                <c:pt idx="4">
                  <c:v>MAI</c:v>
                </c:pt>
                <c:pt idx="5">
                  <c:v>JUN</c:v>
                </c:pt>
                <c:pt idx="6">
                  <c:v>JUL</c:v>
                </c:pt>
                <c:pt idx="7">
                  <c:v>AGO</c:v>
                </c:pt>
                <c:pt idx="8">
                  <c:v>SET</c:v>
                </c:pt>
                <c:pt idx="9">
                  <c:v>OUT*</c:v>
                </c:pt>
              </c:strCache>
            </c:strRef>
          </c:cat>
          <c:val>
            <c:numRef>
              <c:f>EXCELL.FOCOS.MENSALXRMM.SUL!$B$8:$K$8</c:f>
              <c:numCache>
                <c:formatCode>General</c:formatCode>
                <c:ptCount val="10"/>
                <c:pt idx="0">
                  <c:v>17</c:v>
                </c:pt>
                <c:pt idx="1">
                  <c:v>0</c:v>
                </c:pt>
                <c:pt idx="2">
                  <c:v>0</c:v>
                </c:pt>
                <c:pt idx="3">
                  <c:v>3</c:v>
                </c:pt>
                <c:pt idx="4">
                  <c:v>19</c:v>
                </c:pt>
                <c:pt idx="5">
                  <c:v>40</c:v>
                </c:pt>
                <c:pt idx="6">
                  <c:v>900</c:v>
                </c:pt>
                <c:pt idx="7" formatCode="#,##0">
                  <c:v>1579</c:v>
                </c:pt>
                <c:pt idx="8" formatCode="#,##0">
                  <c:v>1842</c:v>
                </c:pt>
                <c:pt idx="9">
                  <c:v>647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552-4D23-B017-4405B462AFB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825102271"/>
        <c:axId val="825114335"/>
      </c:barChart>
      <c:catAx>
        <c:axId val="82510227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825114335"/>
        <c:crosses val="autoZero"/>
        <c:auto val="1"/>
        <c:lblAlgn val="ctr"/>
        <c:lblOffset val="100"/>
        <c:noMultiLvlLbl val="0"/>
      </c:catAx>
      <c:valAx>
        <c:axId val="825114335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825102271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4.7388222357492134E-2"/>
          <c:y val="6.5392971711869308E-2"/>
          <c:w val="0.10721856775384372"/>
          <c:h val="7.8125546806649182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3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5858869097673474"/>
          <c:y val="0.25383025552299238"/>
          <c:w val="0.39321878287481282"/>
          <c:h val="0.43553829313936665"/>
        </c:manualLayout>
      </c:layout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8FE0-4E03-86B6-0CA7B94DB02E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8FE0-4E03-86B6-0CA7B94DB02E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8FE0-4E03-86B6-0CA7B94DB02E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8FE0-4E03-86B6-0CA7B94DB02E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8FE0-4E03-86B6-0CA7B94DB02E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8FE0-4E03-86B6-0CA7B94DB02E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D-8FE0-4E03-86B6-0CA7B94DB02E}"/>
              </c:ext>
            </c:extLst>
          </c:dPt>
          <c:dLbls>
            <c:dLbl>
              <c:idx val="0"/>
              <c:layout>
                <c:manualLayout>
                  <c:x val="1.597143532444625E-2"/>
                  <c:y val="-9.279709991408025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200" b="1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6CBCE964-8DFE-44E6-9BC9-67865B1BB440}" type="CATEGORYNAME">
                      <a:rPr lang="en-US" b="1">
                        <a:solidFill>
                          <a:schemeClr val="accent1"/>
                        </a:solidFill>
                      </a:rPr>
                      <a:pPr>
                        <a:defRPr sz="1200" b="1"/>
                      </a:pPr>
                      <a:t>[NOME DA CATEGORIA]</a:t>
                    </a:fld>
                    <a:r>
                      <a:rPr lang="en-US" b="1" baseline="0" dirty="0"/>
                      <a:t>
</a:t>
                    </a:r>
                    <a:fld id="{2940D266-2344-41F1-9882-3C255CD18A90}" type="PERCENTAGE">
                      <a:rPr lang="en-US" b="1" baseline="0">
                        <a:solidFill>
                          <a:schemeClr val="accent1"/>
                        </a:solidFill>
                      </a:rPr>
                      <a:pPr>
                        <a:defRPr sz="1200" b="1"/>
                      </a:pPr>
                      <a:t>[PORCENTAGEM]</a:t>
                    </a:fld>
                    <a:endParaRPr lang="en-US" b="1" baseline="0" dirty="0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2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t-BR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4972993909741864"/>
                      <c:h val="0.17325871261607995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8FE0-4E03-86B6-0CA7B94DB02E}"/>
                </c:ext>
              </c:extLst>
            </c:dLbl>
            <c:dLbl>
              <c:idx val="1"/>
              <c:layout>
                <c:manualLayout>
                  <c:x val="0.13671214681160807"/>
                  <c:y val="0.12002024410625801"/>
                </c:manualLayout>
              </c:layout>
              <c:tx>
                <c:rich>
                  <a:bodyPr/>
                  <a:lstStyle/>
                  <a:p>
                    <a:fld id="{0D443E26-2FB1-4B84-A745-3DA2942683BB}" type="CATEGORYNAME">
                      <a:rPr lang="en-US">
                        <a:solidFill>
                          <a:schemeClr val="accent2"/>
                        </a:solidFill>
                      </a:rPr>
                      <a:pPr/>
                      <a:t>[NOME DA CATEGORIA]</a:t>
                    </a:fld>
                    <a:r>
                      <a:rPr lang="en-US" baseline="0" dirty="0">
                        <a:solidFill>
                          <a:schemeClr val="accent2"/>
                        </a:solidFill>
                      </a:rPr>
                      <a:t>
</a:t>
                    </a:r>
                    <a:fld id="{D58D4CD7-84DD-456D-852A-3A1B0981DC13}" type="PERCENTAGE">
                      <a:rPr lang="en-US" baseline="0">
                        <a:solidFill>
                          <a:schemeClr val="accent2"/>
                        </a:solidFill>
                      </a:rPr>
                      <a:pPr/>
                      <a:t>[PORCENTAGEM]</a:t>
                    </a:fld>
                    <a:endParaRPr lang="en-US" baseline="0" dirty="0">
                      <a:solidFill>
                        <a:schemeClr val="accent2"/>
                      </a:solidFill>
                    </a:endParaRPr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8FE0-4E03-86B6-0CA7B94DB02E}"/>
                </c:ext>
              </c:extLst>
            </c:dLbl>
            <c:dLbl>
              <c:idx val="2"/>
              <c:layout>
                <c:manualLayout>
                  <c:x val="0.25652799472940374"/>
                  <c:y val="0.16249920553652777"/>
                </c:manualLayout>
              </c:layout>
              <c:tx>
                <c:rich>
                  <a:bodyPr/>
                  <a:lstStyle/>
                  <a:p>
                    <a:fld id="{400934D9-9192-48CE-AFC9-EBCE9B6D97EE}" type="CATEGORYNAME">
                      <a:rPr lang="en-US">
                        <a:solidFill>
                          <a:schemeClr val="bg2">
                            <a:lumMod val="50000"/>
                          </a:schemeClr>
                        </a:solidFill>
                      </a:rPr>
                      <a:pPr/>
                      <a:t>[NOME DA CATEGORIA]</a:t>
                    </a:fld>
                    <a:r>
                      <a:rPr lang="en-US" baseline="0" dirty="0">
                        <a:solidFill>
                          <a:schemeClr val="bg2">
                            <a:lumMod val="50000"/>
                          </a:schemeClr>
                        </a:solidFill>
                      </a:rPr>
                      <a:t>
</a:t>
                    </a:r>
                    <a:fld id="{DC3EE885-A32A-491B-BC04-678309052BBF}" type="PERCENTAGE">
                      <a:rPr lang="en-US" baseline="0">
                        <a:solidFill>
                          <a:schemeClr val="bg2">
                            <a:lumMod val="50000"/>
                          </a:schemeClr>
                        </a:solidFill>
                      </a:rPr>
                      <a:pPr/>
                      <a:t>[PORCENTAGEM]</a:t>
                    </a:fld>
                    <a:endParaRPr lang="en-US" baseline="0" dirty="0">
                      <a:solidFill>
                        <a:schemeClr val="bg2">
                          <a:lumMod val="50000"/>
                        </a:schemeClr>
                      </a:solidFill>
                    </a:endParaRPr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7543859649122809"/>
                      <c:h val="0.10748890693596036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8FE0-4E03-86B6-0CA7B94DB02E}"/>
                </c:ext>
              </c:extLst>
            </c:dLbl>
            <c:dLbl>
              <c:idx val="3"/>
              <c:layout>
                <c:manualLayout>
                  <c:x val="-7.2601081747372676E-2"/>
                  <c:y val="0.2705309369961042"/>
                </c:manualLayout>
              </c:layout>
              <c:tx>
                <c:rich>
                  <a:bodyPr/>
                  <a:lstStyle/>
                  <a:p>
                    <a:fld id="{9BFE741E-8DEC-49DF-9F46-D40D8B2CD90A}" type="CATEGORYNAME">
                      <a:rPr lang="en-US">
                        <a:solidFill>
                          <a:schemeClr val="accent4"/>
                        </a:solidFill>
                      </a:rPr>
                      <a:pPr/>
                      <a:t>[NOME DA CATEGORIA]</a:t>
                    </a:fld>
                    <a:r>
                      <a:rPr lang="en-US" baseline="0" dirty="0">
                        <a:solidFill>
                          <a:schemeClr val="accent4"/>
                        </a:solidFill>
                      </a:rPr>
                      <a:t>
</a:t>
                    </a:r>
                    <a:fld id="{EC4AB99B-8253-4FD5-89B0-15040B5199AF}" type="PERCENTAGE">
                      <a:rPr lang="en-US" baseline="0">
                        <a:solidFill>
                          <a:schemeClr val="accent4"/>
                        </a:solidFill>
                      </a:rPr>
                      <a:pPr/>
                      <a:t>[PORCENTAGEM]</a:t>
                    </a:fld>
                    <a:endParaRPr lang="en-US" baseline="0" dirty="0">
                      <a:solidFill>
                        <a:schemeClr val="accent4"/>
                      </a:solidFill>
                    </a:endParaRPr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7-8FE0-4E03-86B6-0CA7B94DB02E}"/>
                </c:ext>
              </c:extLst>
            </c:dLbl>
            <c:dLbl>
              <c:idx val="4"/>
              <c:layout>
                <c:manualLayout>
                  <c:x val="-0.10910410490186702"/>
                  <c:y val="1.969939856172687E-2"/>
                </c:manualLayout>
              </c:layout>
              <c:tx>
                <c:rich>
                  <a:bodyPr/>
                  <a:lstStyle/>
                  <a:p>
                    <a:fld id="{2265E7EB-E3C7-40CF-9051-902A76E1D953}" type="CATEGORYNAME">
                      <a:rPr lang="pt-BR">
                        <a:solidFill>
                          <a:schemeClr val="accent1">
                            <a:lumMod val="50000"/>
                          </a:schemeClr>
                        </a:solidFill>
                      </a:rPr>
                      <a:pPr/>
                      <a:t>[NOME DA CATEGORIA]</a:t>
                    </a:fld>
                    <a:r>
                      <a:rPr lang="pt-BR" baseline="0" dirty="0">
                        <a:solidFill>
                          <a:schemeClr val="accent1">
                            <a:lumMod val="50000"/>
                          </a:schemeClr>
                        </a:solidFill>
                      </a:rPr>
                      <a:t>
</a:t>
                    </a:r>
                    <a:fld id="{4E44496F-A60D-43F7-9684-C41CA2A7AB55}" type="PERCENTAGE">
                      <a:rPr lang="pt-BR" baseline="0">
                        <a:solidFill>
                          <a:schemeClr val="accent1">
                            <a:lumMod val="50000"/>
                          </a:schemeClr>
                        </a:solidFill>
                      </a:rPr>
                      <a:pPr/>
                      <a:t>[PORCENTAGEM]</a:t>
                    </a:fld>
                    <a:endParaRPr lang="pt-BR" baseline="0" dirty="0">
                      <a:solidFill>
                        <a:schemeClr val="accent1">
                          <a:lumMod val="50000"/>
                        </a:schemeClr>
                      </a:solidFill>
                    </a:endParaRPr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9-8FE0-4E03-86B6-0CA7B94DB02E}"/>
                </c:ext>
              </c:extLst>
            </c:dLbl>
            <c:dLbl>
              <c:idx val="5"/>
              <c:layout>
                <c:manualLayout>
                  <c:x val="-0.1042914979757085"/>
                  <c:y val="-0.24489413038616809"/>
                </c:manualLayout>
              </c:layout>
              <c:tx>
                <c:rich>
                  <a:bodyPr/>
                  <a:lstStyle/>
                  <a:p>
                    <a:fld id="{8B61F35E-6079-4E4B-B736-01674FA0CA34}" type="CATEGORYNAME">
                      <a:rPr lang="pt-BR">
                        <a:solidFill>
                          <a:schemeClr val="accent6">
                            <a:lumMod val="75000"/>
                          </a:schemeClr>
                        </a:solidFill>
                      </a:rPr>
                      <a:pPr/>
                      <a:t>[NOME DA CATEGORIA]</a:t>
                    </a:fld>
                    <a:r>
                      <a:rPr lang="pt-BR" baseline="0" dirty="0">
                        <a:solidFill>
                          <a:schemeClr val="accent6">
                            <a:lumMod val="75000"/>
                          </a:schemeClr>
                        </a:solidFill>
                      </a:rPr>
                      <a:t>
</a:t>
                    </a:r>
                    <a:fld id="{9DDC3712-7F72-4C99-AF9C-21B3435CDEF1}" type="PERCENTAGE">
                      <a:rPr lang="pt-BR" baseline="0">
                        <a:solidFill>
                          <a:schemeClr val="accent6">
                            <a:lumMod val="75000"/>
                          </a:schemeClr>
                        </a:solidFill>
                      </a:rPr>
                      <a:pPr/>
                      <a:t>[PORCENTAGEM]</a:t>
                    </a:fld>
                    <a:endParaRPr lang="pt-BR" baseline="0" dirty="0">
                      <a:solidFill>
                        <a:schemeClr val="accent6">
                          <a:lumMod val="75000"/>
                        </a:schemeClr>
                      </a:solidFill>
                    </a:endParaRPr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B-8FE0-4E03-86B6-0CA7B94DB02E}"/>
                </c:ext>
              </c:extLst>
            </c:dLbl>
            <c:dLbl>
              <c:idx val="6"/>
              <c:layout>
                <c:manualLayout>
                  <c:x val="0.14476691425717533"/>
                  <c:y val="-0.1619989877946871"/>
                </c:manualLayout>
              </c:layout>
              <c:tx>
                <c:rich>
                  <a:bodyPr/>
                  <a:lstStyle/>
                  <a:p>
                    <a:fld id="{CF90B0E4-1936-494E-88BA-1110C567D6ED}" type="CATEGORYNAME">
                      <a:rPr lang="en-US">
                        <a:solidFill>
                          <a:schemeClr val="accent1">
                            <a:lumMod val="50000"/>
                          </a:schemeClr>
                        </a:solidFill>
                      </a:rPr>
                      <a:pPr/>
                      <a:t>[NOME DA CATEGORIA]</a:t>
                    </a:fld>
                    <a:r>
                      <a:rPr lang="en-US" baseline="0" dirty="0">
                        <a:solidFill>
                          <a:schemeClr val="accent1">
                            <a:lumMod val="50000"/>
                          </a:schemeClr>
                        </a:solidFill>
                      </a:rPr>
                      <a:t>
</a:t>
                    </a:r>
                    <a:fld id="{F3A7B5CD-DC38-4347-8A62-AA80D80EACD7}" type="PERCENTAGE">
                      <a:rPr lang="en-US" baseline="0">
                        <a:solidFill>
                          <a:schemeClr val="accent1">
                            <a:lumMod val="50000"/>
                          </a:schemeClr>
                        </a:solidFill>
                      </a:rPr>
                      <a:pPr/>
                      <a:t>[PORCENTAGEM]</a:t>
                    </a:fld>
                    <a:endParaRPr lang="en-US" baseline="0" dirty="0">
                      <a:solidFill>
                        <a:schemeClr val="accent1">
                          <a:lumMod val="50000"/>
                        </a:schemeClr>
                      </a:solidFill>
                    </a:endParaRPr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D-8FE0-4E03-86B6-0CA7B94DB02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Planilha2!$A$3:$A$9</c:f>
              <c:strCache>
                <c:ptCount val="7"/>
                <c:pt idx="0">
                  <c:v>ASSENTAMENTO  FEDERAL</c:v>
                </c:pt>
                <c:pt idx="1">
                  <c:v>GLEBAS FEDERAIS</c:v>
                </c:pt>
                <c:pt idx="2">
                  <c:v>GLEBAS ESTADUAIS</c:v>
                </c:pt>
                <c:pt idx="3">
                  <c:v>TERRA INDIGENA</c:v>
                </c:pt>
                <c:pt idx="4">
                  <c:v>UNIDADE DE  CONSERVAÇÃO  FEDERAL</c:v>
                </c:pt>
                <c:pt idx="5">
                  <c:v>UNIDADE DE  CONSERVAÇÃO  ESTADUAL</c:v>
                </c:pt>
                <c:pt idx="6">
                  <c:v>OUTRAS</c:v>
                </c:pt>
              </c:strCache>
            </c:strRef>
          </c:cat>
          <c:val>
            <c:numRef>
              <c:f>Planilha2!$B$3:$B$9</c:f>
              <c:numCache>
                <c:formatCode>#,##0</c:formatCode>
                <c:ptCount val="7"/>
                <c:pt idx="0">
                  <c:v>3710</c:v>
                </c:pt>
                <c:pt idx="1">
                  <c:v>4665</c:v>
                </c:pt>
                <c:pt idx="2">
                  <c:v>1326</c:v>
                </c:pt>
                <c:pt idx="3" formatCode="General">
                  <c:v>498</c:v>
                </c:pt>
                <c:pt idx="4" formatCode="General">
                  <c:v>435</c:v>
                </c:pt>
                <c:pt idx="5" formatCode="General">
                  <c:v>239</c:v>
                </c:pt>
                <c:pt idx="6">
                  <c:v>3593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E-8FE0-4E03-86B6-0CA7B94DB02E}"/>
            </c:ext>
          </c:extLst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7959623797025371"/>
          <c:y val="5.0925925925925923E-2"/>
          <c:w val="0.47040376202974626"/>
          <c:h val="0.89814814814814814"/>
        </c:manualLayout>
      </c:layout>
      <c:barChart>
        <c:barDir val="bar"/>
        <c:grouping val="clustered"/>
        <c:varyColors val="0"/>
        <c:ser>
          <c:idx val="0"/>
          <c:order val="0"/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r>
                      <a:rPr lang="en-US"/>
                      <a:t>115</a:t>
                    </a:r>
                    <a:r>
                      <a:rPr lang="en-US" baseline="0"/>
                      <a:t> FOCOS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0369-453E-A4F2-63528E6184EB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fld id="{37B36BA3-44D2-41FB-B234-1721C969FA26}" type="VALUE">
                      <a:rPr lang="en-US"/>
                      <a:pPr/>
                      <a:t>[VALOR]</a:t>
                    </a:fld>
                    <a:r>
                      <a:rPr lang="en-US"/>
                      <a:t> FOCOS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0369-453E-A4F2-63528E6184EB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fld id="{7B69AF91-4E7C-473D-A110-B9E60EE9E156}" type="VALUE">
                      <a:rPr lang="en-US"/>
                      <a:pPr/>
                      <a:t>[VALOR]</a:t>
                    </a:fld>
                    <a:r>
                      <a:rPr lang="en-US"/>
                      <a:t> FOCOS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2-0369-453E-A4F2-63528E6184EB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r>
                      <a:rPr lang="en-US"/>
                      <a:t>8.441 FOCOS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0369-453E-A4F2-63528E6184E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Planilha1!$A$3:$A$6</c:f>
              <c:strCache>
                <c:ptCount val="4"/>
                <c:pt idx="0">
                  <c:v>OUTROS</c:v>
                </c:pt>
                <c:pt idx="1">
                  <c:v>VEGETAÇÃO PRIMÁRIA</c:v>
                </c:pt>
                <c:pt idx="2">
                  <c:v>DESMATAMENTO CONSOLIDADO</c:v>
                </c:pt>
                <c:pt idx="3">
                  <c:v>DESMATAMENTO RECENTE</c:v>
                </c:pt>
              </c:strCache>
            </c:strRef>
          </c:cat>
          <c:val>
            <c:numRef>
              <c:f>Planilha1!$B$3:$B$6</c:f>
              <c:numCache>
                <c:formatCode>#,##0</c:formatCode>
                <c:ptCount val="4"/>
                <c:pt idx="0" formatCode="General">
                  <c:v>115</c:v>
                </c:pt>
                <c:pt idx="1">
                  <c:v>1385</c:v>
                </c:pt>
                <c:pt idx="2">
                  <c:v>2846</c:v>
                </c:pt>
                <c:pt idx="3">
                  <c:v>8441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0369-453E-A4F2-63528E6184E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1847544848"/>
        <c:axId val="1847552336"/>
      </c:barChart>
      <c:catAx>
        <c:axId val="184754484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847552336"/>
        <c:crosses val="autoZero"/>
        <c:auto val="1"/>
        <c:lblAlgn val="ctr"/>
        <c:lblOffset val="100"/>
        <c:noMultiLvlLbl val="0"/>
      </c:catAx>
      <c:valAx>
        <c:axId val="1847552336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184754484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7327580927384076"/>
          <c:y val="5.0925925925925923E-2"/>
          <c:w val="0.57950196850393698"/>
          <c:h val="0.89814814814814814"/>
        </c:manualLayout>
      </c:layout>
      <c:barChart>
        <c:barDir val="bar"/>
        <c:grouping val="clustered"/>
        <c:varyColors val="0"/>
        <c:ser>
          <c:idx val="0"/>
          <c:order val="0"/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r>
                      <a:rPr lang="en-US"/>
                      <a:t>1.133</a:t>
                    </a:r>
                    <a:r>
                      <a:rPr lang="en-US" baseline="0"/>
                      <a:t> FOCOS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FAC9-4E3B-807A-865281DD94A6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/>
                      <a:t>1.448 FOCOS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FAC9-4E3B-807A-865281DD94A6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en-US"/>
                      <a:t>1.492 FOCOS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FAC9-4E3B-807A-865281DD94A6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r>
                      <a:rPr lang="en-US"/>
                      <a:t>3.972 FOCOS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FAC9-4E3B-807A-865281DD94A6}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r>
                      <a:rPr lang="en-US"/>
                      <a:t>4.748 FOCOS 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FAC9-4E3B-807A-865281DD94A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Planilha1!$A$12:$A$16</c:f>
              <c:strCache>
                <c:ptCount val="5"/>
                <c:pt idx="0">
                  <c:v>GRANDE</c:v>
                </c:pt>
                <c:pt idx="1">
                  <c:v>MÉDIA</c:v>
                </c:pt>
                <c:pt idx="2">
                  <c:v>PEUQENA</c:v>
                </c:pt>
                <c:pt idx="3">
                  <c:v>MINIFUNDIO</c:v>
                </c:pt>
                <c:pt idx="4">
                  <c:v>SEMA CAR</c:v>
                </c:pt>
              </c:strCache>
            </c:strRef>
          </c:cat>
          <c:val>
            <c:numRef>
              <c:f>Planilha1!$B$12:$B$16</c:f>
              <c:numCache>
                <c:formatCode>General</c:formatCode>
                <c:ptCount val="5"/>
                <c:pt idx="0">
                  <c:v>1133</c:v>
                </c:pt>
                <c:pt idx="1">
                  <c:v>1448</c:v>
                </c:pt>
                <c:pt idx="2">
                  <c:v>1492</c:v>
                </c:pt>
                <c:pt idx="3">
                  <c:v>3972</c:v>
                </c:pt>
                <c:pt idx="4">
                  <c:v>4748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FAC9-4E3B-807A-865281DD94A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1848195296"/>
        <c:axId val="1848196960"/>
      </c:barChart>
      <c:catAx>
        <c:axId val="184819529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848196960"/>
        <c:crosses val="autoZero"/>
        <c:auto val="1"/>
        <c:lblAlgn val="ctr"/>
        <c:lblOffset val="100"/>
        <c:noMultiLvlLbl val="0"/>
      </c:catAx>
      <c:valAx>
        <c:axId val="1848196960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184819529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1"/>
          <c:order val="0"/>
          <c:spPr>
            <a:solidFill>
              <a:schemeClr val="bg2">
                <a:lumMod val="50000"/>
              </a:schemeClr>
            </a:solidFill>
            <a:ln>
              <a:noFill/>
            </a:ln>
            <a:effectLst/>
          </c:spPr>
          <c:invertIfNegative val="0"/>
          <c:dPt>
            <c:idx val="4"/>
            <c:invertIfNegative val="0"/>
            <c:bubble3D val="0"/>
            <c:spPr>
              <a:solidFill>
                <a:schemeClr val="accent4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E140-47F6-A50A-278C5D1912E5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'Focos por estado - de 2021-10-1'!$A$2:$A$10</c:f>
              <c:strCache>
                <c:ptCount val="9"/>
                <c:pt idx="0">
                  <c:v>PARÁ</c:v>
                </c:pt>
                <c:pt idx="1">
                  <c:v>MATO GROSSO</c:v>
                </c:pt>
                <c:pt idx="2">
                  <c:v>MARANHÃO</c:v>
                </c:pt>
                <c:pt idx="3">
                  <c:v>RONDÔNIA</c:v>
                </c:pt>
                <c:pt idx="4">
                  <c:v>AMAZONAS</c:v>
                </c:pt>
                <c:pt idx="5">
                  <c:v>TOCANTINS</c:v>
                </c:pt>
                <c:pt idx="6">
                  <c:v>ACRE</c:v>
                </c:pt>
                <c:pt idx="7">
                  <c:v>AMAPÁ</c:v>
                </c:pt>
                <c:pt idx="8">
                  <c:v>RORAIMA</c:v>
                </c:pt>
              </c:strCache>
            </c:strRef>
          </c:cat>
          <c:val>
            <c:numRef>
              <c:f>'Focos por estado - de 2021-10-1'!$C$2:$C$10</c:f>
              <c:numCache>
                <c:formatCode>General</c:formatCode>
                <c:ptCount val="9"/>
                <c:pt idx="0">
                  <c:v>465</c:v>
                </c:pt>
                <c:pt idx="1">
                  <c:v>411</c:v>
                </c:pt>
                <c:pt idx="2">
                  <c:v>317</c:v>
                </c:pt>
                <c:pt idx="3">
                  <c:v>230</c:v>
                </c:pt>
                <c:pt idx="4">
                  <c:v>158</c:v>
                </c:pt>
                <c:pt idx="5">
                  <c:v>131</c:v>
                </c:pt>
                <c:pt idx="6">
                  <c:v>113</c:v>
                </c:pt>
                <c:pt idx="7">
                  <c:v>94</c:v>
                </c:pt>
                <c:pt idx="8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E140-47F6-A50A-278C5D1912E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066825407"/>
        <c:axId val="1066799615"/>
      </c:barChart>
      <c:catAx>
        <c:axId val="1066825407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066799615"/>
        <c:crosses val="autoZero"/>
        <c:auto val="1"/>
        <c:lblAlgn val="ctr"/>
        <c:lblOffset val="100"/>
        <c:noMultiLvlLbl val="0"/>
      </c:catAx>
      <c:valAx>
        <c:axId val="1066799615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1066825407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'Focos por municipio - de 2021-1'!$J$2:$J$6</c:f>
              <c:strCache>
                <c:ptCount val="5"/>
                <c:pt idx="0">
                  <c:v>AUTAZES </c:v>
                </c:pt>
                <c:pt idx="1">
                  <c:v>CAREIRO </c:v>
                </c:pt>
                <c:pt idx="2">
                  <c:v>IRANDUBA </c:v>
                </c:pt>
                <c:pt idx="3">
                  <c:v>MANAUS </c:v>
                </c:pt>
                <c:pt idx="4">
                  <c:v>ITACOATIARA</c:v>
                </c:pt>
              </c:strCache>
            </c:strRef>
          </c:cat>
          <c:val>
            <c:numRef>
              <c:f>'Focos por municipio - de 2021-1'!$K$2:$K$6</c:f>
              <c:numCache>
                <c:formatCode>General</c:formatCode>
                <c:ptCount val="5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4</c:v>
                </c:pt>
                <c:pt idx="4">
                  <c:v>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301-4125-BC51-AC83EFD4C92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1090051311"/>
        <c:axId val="1090054223"/>
      </c:barChart>
      <c:catAx>
        <c:axId val="1090051311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090054223"/>
        <c:crosses val="autoZero"/>
        <c:auto val="1"/>
        <c:lblAlgn val="ctr"/>
        <c:lblOffset val="100"/>
        <c:noMultiLvlLbl val="0"/>
      </c:catAx>
      <c:valAx>
        <c:axId val="1090054223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1090051311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'Focos por municipio - de 2021-1'!$D$2:$D$8</c:f>
              <c:strCache>
                <c:ptCount val="7"/>
                <c:pt idx="0">
                  <c:v>NOVO ARIPUANÃ</c:v>
                </c:pt>
                <c:pt idx="1">
                  <c:v>BOCA DO ACRE</c:v>
                </c:pt>
                <c:pt idx="2">
                  <c:v>APUÍ</c:v>
                </c:pt>
                <c:pt idx="3">
                  <c:v>MANICORÉ</c:v>
                </c:pt>
                <c:pt idx="4">
                  <c:v>HUMAITÁ</c:v>
                </c:pt>
                <c:pt idx="5">
                  <c:v>CANUTAMA </c:v>
                </c:pt>
                <c:pt idx="6">
                  <c:v>LÁBREA </c:v>
                </c:pt>
              </c:strCache>
            </c:strRef>
          </c:cat>
          <c:val>
            <c:numRef>
              <c:f>'Focos por municipio - de 2021-1'!$E$2:$E$8</c:f>
              <c:numCache>
                <c:formatCode>General</c:formatCode>
                <c:ptCount val="7"/>
                <c:pt idx="0">
                  <c:v>5</c:v>
                </c:pt>
                <c:pt idx="1">
                  <c:v>6</c:v>
                </c:pt>
                <c:pt idx="2">
                  <c:v>8</c:v>
                </c:pt>
                <c:pt idx="3">
                  <c:v>9</c:v>
                </c:pt>
                <c:pt idx="4">
                  <c:v>11</c:v>
                </c:pt>
                <c:pt idx="5">
                  <c:v>14</c:v>
                </c:pt>
                <c:pt idx="6">
                  <c:v>22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C23-44EA-A059-06B95BDFAFA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1104083903"/>
        <c:axId val="1104080575"/>
      </c:barChart>
      <c:catAx>
        <c:axId val="1104083903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104080575"/>
        <c:crosses val="autoZero"/>
        <c:auto val="1"/>
        <c:lblAlgn val="ctr"/>
        <c:lblOffset val="100"/>
        <c:noMultiLvlLbl val="0"/>
      </c:catAx>
      <c:valAx>
        <c:axId val="1104080575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1104083903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ffectLst/>
          </c:spPr>
          <c:invertIfNegative val="0"/>
          <c:dPt>
            <c:idx val="18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8E0B-4455-956B-20BEAC9EA431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'Focos por municipio - de 2021-1'!$A$2:$A$31</c:f>
              <c:strCache>
                <c:ptCount val="30"/>
                <c:pt idx="0">
                  <c:v>ITUPIRANGA (PARÁ)</c:v>
                </c:pt>
                <c:pt idx="1">
                  <c:v>BOM JARDIM (MARANHÃO)</c:v>
                </c:pt>
                <c:pt idx="2">
                  <c:v>CODÁ (MARANHÃO)</c:v>
                </c:pt>
                <c:pt idx="3">
                  <c:v>EPITACIOLANDIA (ACRE)</c:v>
                </c:pt>
                <c:pt idx="4">
                  <c:v>MARAJÁ DO SENA (MARANHÃO)</c:v>
                </c:pt>
                <c:pt idx="5">
                  <c:v>RONDON DO PARÁ PARÁ)</c:v>
                </c:pt>
                <c:pt idx="6">
                  <c:v>BARRA (BAHIA)</c:v>
                </c:pt>
                <c:pt idx="7">
                  <c:v>CAETÁ (PARÁ)</c:v>
                </c:pt>
                <c:pt idx="8">
                  <c:v>MOJU (PARÁ)</c:v>
                </c:pt>
                <c:pt idx="9">
                  <c:v>PARAGOMINAS (PARÁ)</c:v>
                </c:pt>
                <c:pt idx="10">
                  <c:v>TARTARUGALZINHO (AMAPÁ)</c:v>
                </c:pt>
                <c:pt idx="11">
                  <c:v>SANTA LUZIA (MARANHÃO)</c:v>
                </c:pt>
                <c:pt idx="12">
                  <c:v>ALMEIRIM (PARÁ)</c:v>
                </c:pt>
                <c:pt idx="13">
                  <c:v>NOVO REPARTIMENTO (PARÁ)</c:v>
                </c:pt>
                <c:pt idx="14">
                  <c:v>ALTA FLORESTA D'OESTE (RONDÔNIA)</c:v>
                </c:pt>
                <c:pt idx="15">
                  <c:v>BRASILIA (ACRE)</c:v>
                </c:pt>
                <c:pt idx="16">
                  <c:v>CHAPADINHA (MARANHÃO)</c:v>
                </c:pt>
                <c:pt idx="17">
                  <c:v>VARGEM GRANDE (MARANHÃO)</c:v>
                </c:pt>
                <c:pt idx="18">
                  <c:v>LÁBREA (AMAZONAS)</c:v>
                </c:pt>
                <c:pt idx="19">
                  <c:v>MACAPÁ (AMAPÁ)</c:v>
                </c:pt>
                <c:pt idx="20">
                  <c:v>ACARÁ  (PARÁ)</c:v>
                </c:pt>
                <c:pt idx="21">
                  <c:v>XAPURI (ACRE)</c:v>
                </c:pt>
                <c:pt idx="22">
                  <c:v>SÃO FRANCISCO DO GUAPORÉ  (RONDÔNIA)</c:v>
                </c:pt>
                <c:pt idx="23">
                  <c:v>PORTO VELHO (RONDÔNIA)</c:v>
                </c:pt>
                <c:pt idx="24">
                  <c:v>PORTEL (PARÁ)</c:v>
                </c:pt>
                <c:pt idx="25">
                  <c:v>CÁCERES (MATO GROSSO)</c:v>
                </c:pt>
                <c:pt idx="26">
                  <c:v>CORUMBÁ  (MATO GROSSO DO SUL)</c:v>
                </c:pt>
                <c:pt idx="27">
                  <c:v>MIRANDA (MATO GROSSO DO SUL)</c:v>
                </c:pt>
                <c:pt idx="28">
                  <c:v>POCONÉ (MATO GROSSO)</c:v>
                </c:pt>
                <c:pt idx="29">
                  <c:v>AQUIDAUANA (MATO GROSSO DO SUL</c:v>
                </c:pt>
              </c:strCache>
            </c:strRef>
          </c:cat>
          <c:val>
            <c:numRef>
              <c:f>'Focos por municipio - de 2021-1'!$B$2:$B$31</c:f>
              <c:numCache>
                <c:formatCode>General</c:formatCode>
                <c:ptCount val="30"/>
                <c:pt idx="0">
                  <c:v>15</c:v>
                </c:pt>
                <c:pt idx="1">
                  <c:v>16</c:v>
                </c:pt>
                <c:pt idx="2">
                  <c:v>16</c:v>
                </c:pt>
                <c:pt idx="3">
                  <c:v>16</c:v>
                </c:pt>
                <c:pt idx="4">
                  <c:v>16</c:v>
                </c:pt>
                <c:pt idx="5">
                  <c:v>16</c:v>
                </c:pt>
                <c:pt idx="6">
                  <c:v>17</c:v>
                </c:pt>
                <c:pt idx="7">
                  <c:v>17</c:v>
                </c:pt>
                <c:pt idx="8">
                  <c:v>17</c:v>
                </c:pt>
                <c:pt idx="9">
                  <c:v>17</c:v>
                </c:pt>
                <c:pt idx="10">
                  <c:v>17</c:v>
                </c:pt>
                <c:pt idx="11">
                  <c:v>18</c:v>
                </c:pt>
                <c:pt idx="12">
                  <c:v>19</c:v>
                </c:pt>
                <c:pt idx="13">
                  <c:v>19</c:v>
                </c:pt>
                <c:pt idx="14">
                  <c:v>21</c:v>
                </c:pt>
                <c:pt idx="15">
                  <c:v>21</c:v>
                </c:pt>
                <c:pt idx="16">
                  <c:v>21</c:v>
                </c:pt>
                <c:pt idx="17">
                  <c:v>21</c:v>
                </c:pt>
                <c:pt idx="18">
                  <c:v>22</c:v>
                </c:pt>
                <c:pt idx="19">
                  <c:v>22</c:v>
                </c:pt>
                <c:pt idx="20">
                  <c:v>26</c:v>
                </c:pt>
                <c:pt idx="21">
                  <c:v>27</c:v>
                </c:pt>
                <c:pt idx="22">
                  <c:v>44</c:v>
                </c:pt>
                <c:pt idx="23">
                  <c:v>54</c:v>
                </c:pt>
                <c:pt idx="24">
                  <c:v>62</c:v>
                </c:pt>
                <c:pt idx="25">
                  <c:v>87</c:v>
                </c:pt>
                <c:pt idx="26">
                  <c:v>101</c:v>
                </c:pt>
                <c:pt idx="27">
                  <c:v>106</c:v>
                </c:pt>
                <c:pt idx="28">
                  <c:v>117</c:v>
                </c:pt>
                <c:pt idx="29">
                  <c:v>363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E0B-4455-956B-20BEAC9EA43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1090075439"/>
        <c:axId val="1090065871"/>
      </c:barChart>
      <c:catAx>
        <c:axId val="1090075439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090065871"/>
        <c:crosses val="autoZero"/>
        <c:auto val="1"/>
        <c:lblAlgn val="ctr"/>
        <c:lblOffset val="100"/>
        <c:noMultiLvlLbl val="0"/>
      </c:catAx>
      <c:valAx>
        <c:axId val="1090065871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1090075439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Planilha2!$A$2</c:f>
              <c:strCache>
                <c:ptCount val="1"/>
                <c:pt idx="0">
                  <c:v>out/20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Planilha2!$B$1:$AG$1</c:f>
              <c:strCache>
                <c:ptCount val="32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  <c:pt idx="24">
                  <c:v>25</c:v>
                </c:pt>
                <c:pt idx="25">
                  <c:v>26</c:v>
                </c:pt>
                <c:pt idx="26">
                  <c:v>27</c:v>
                </c:pt>
                <c:pt idx="27">
                  <c:v>28</c:v>
                </c:pt>
                <c:pt idx="28">
                  <c:v>29</c:v>
                </c:pt>
                <c:pt idx="29">
                  <c:v>30</c:v>
                </c:pt>
                <c:pt idx="30">
                  <c:v>31</c:v>
                </c:pt>
                <c:pt idx="31">
                  <c:v>TOTAL</c:v>
                </c:pt>
              </c:strCache>
            </c:strRef>
          </c:cat>
          <c:val>
            <c:numRef>
              <c:f>Planilha2!$B$2:$AG$2</c:f>
              <c:numCache>
                <c:formatCode>General</c:formatCode>
                <c:ptCount val="32"/>
                <c:pt idx="0">
                  <c:v>39</c:v>
                </c:pt>
                <c:pt idx="1">
                  <c:v>83</c:v>
                </c:pt>
                <c:pt idx="2">
                  <c:v>49</c:v>
                </c:pt>
                <c:pt idx="3">
                  <c:v>23</c:v>
                </c:pt>
                <c:pt idx="4">
                  <c:v>66</c:v>
                </c:pt>
                <c:pt idx="5">
                  <c:v>24</c:v>
                </c:pt>
                <c:pt idx="6">
                  <c:v>28</c:v>
                </c:pt>
                <c:pt idx="7">
                  <c:v>44</c:v>
                </c:pt>
                <c:pt idx="8">
                  <c:v>190</c:v>
                </c:pt>
                <c:pt idx="9">
                  <c:v>161</c:v>
                </c:pt>
                <c:pt idx="10">
                  <c:v>79</c:v>
                </c:pt>
                <c:pt idx="11">
                  <c:v>84</c:v>
                </c:pt>
                <c:pt idx="12">
                  <c:v>30</c:v>
                </c:pt>
                <c:pt idx="13">
                  <c:v>45</c:v>
                </c:pt>
                <c:pt idx="14">
                  <c:v>13</c:v>
                </c:pt>
                <c:pt idx="15">
                  <c:v>45</c:v>
                </c:pt>
                <c:pt idx="16">
                  <c:v>11</c:v>
                </c:pt>
                <c:pt idx="17">
                  <c:v>73</c:v>
                </c:pt>
                <c:pt idx="18">
                  <c:v>19</c:v>
                </c:pt>
                <c:pt idx="19">
                  <c:v>25</c:v>
                </c:pt>
                <c:pt idx="20">
                  <c:v>26</c:v>
                </c:pt>
                <c:pt idx="21">
                  <c:v>7</c:v>
                </c:pt>
                <c:pt idx="22">
                  <c:v>7</c:v>
                </c:pt>
                <c:pt idx="23">
                  <c:v>4</c:v>
                </c:pt>
                <c:pt idx="24">
                  <c:v>11</c:v>
                </c:pt>
                <c:pt idx="25">
                  <c:v>16</c:v>
                </c:pt>
                <c:pt idx="26">
                  <c:v>7</c:v>
                </c:pt>
                <c:pt idx="27">
                  <c:v>25</c:v>
                </c:pt>
                <c:pt idx="28">
                  <c:v>23</c:v>
                </c:pt>
                <c:pt idx="29">
                  <c:v>8</c:v>
                </c:pt>
                <c:pt idx="30">
                  <c:v>0</c:v>
                </c:pt>
                <c:pt idx="31" formatCode="#,##0">
                  <c:v>1265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46E-4527-96E6-57879D0333A5}"/>
            </c:ext>
          </c:extLst>
        </c:ser>
        <c:ser>
          <c:idx val="1"/>
          <c:order val="1"/>
          <c:tx>
            <c:strRef>
              <c:f>Planilha2!$A$3</c:f>
              <c:strCache>
                <c:ptCount val="1"/>
                <c:pt idx="0">
                  <c:v>out/21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Planilha2!$B$1:$AG$1</c:f>
              <c:strCache>
                <c:ptCount val="32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  <c:pt idx="24">
                  <c:v>25</c:v>
                </c:pt>
                <c:pt idx="25">
                  <c:v>26</c:v>
                </c:pt>
                <c:pt idx="26">
                  <c:v>27</c:v>
                </c:pt>
                <c:pt idx="27">
                  <c:v>28</c:v>
                </c:pt>
                <c:pt idx="28">
                  <c:v>29</c:v>
                </c:pt>
                <c:pt idx="29">
                  <c:v>30</c:v>
                </c:pt>
                <c:pt idx="30">
                  <c:v>31</c:v>
                </c:pt>
                <c:pt idx="31">
                  <c:v>TOTAL</c:v>
                </c:pt>
              </c:strCache>
            </c:strRef>
          </c:cat>
          <c:val>
            <c:numRef>
              <c:f>Planilha2!$B$3:$AG$3</c:f>
              <c:numCache>
                <c:formatCode>General</c:formatCode>
                <c:ptCount val="32"/>
                <c:pt idx="0">
                  <c:v>93</c:v>
                </c:pt>
                <c:pt idx="1">
                  <c:v>36</c:v>
                </c:pt>
                <c:pt idx="2">
                  <c:v>153</c:v>
                </c:pt>
                <c:pt idx="3">
                  <c:v>27</c:v>
                </c:pt>
                <c:pt idx="4">
                  <c:v>85</c:v>
                </c:pt>
                <c:pt idx="5">
                  <c:v>0</c:v>
                </c:pt>
                <c:pt idx="6">
                  <c:v>30</c:v>
                </c:pt>
                <c:pt idx="7">
                  <c:v>3</c:v>
                </c:pt>
                <c:pt idx="8">
                  <c:v>6</c:v>
                </c:pt>
                <c:pt idx="9">
                  <c:v>169</c:v>
                </c:pt>
                <c:pt idx="10">
                  <c:v>64</c:v>
                </c:pt>
                <c:pt idx="11">
                  <c:v>240</c:v>
                </c:pt>
                <c:pt idx="12">
                  <c:v>55</c:v>
                </c:pt>
                <c:pt idx="13">
                  <c:v>215</c:v>
                </c:pt>
                <c:pt idx="14">
                  <c:v>189</c:v>
                </c:pt>
                <c:pt idx="15">
                  <c:v>159</c:v>
                </c:pt>
                <c:pt idx="16">
                  <c:v>0</c:v>
                </c:pt>
                <c:pt idx="17">
                  <c:v>1</c:v>
                </c:pt>
                <c:pt idx="18">
                  <c:v>46</c:v>
                </c:pt>
                <c:pt idx="19">
                  <c:v>1</c:v>
                </c:pt>
                <c:pt idx="20">
                  <c:v>1</c:v>
                </c:pt>
                <c:pt idx="21">
                  <c:v>10</c:v>
                </c:pt>
                <c:pt idx="22">
                  <c:v>3</c:v>
                </c:pt>
                <c:pt idx="23">
                  <c:v>96</c:v>
                </c:pt>
                <c:pt idx="31" formatCode="#,##0">
                  <c:v>1682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46E-4527-96E6-57879D0333A5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444"/>
        <c:overlap val="-90"/>
        <c:axId val="1028411759"/>
        <c:axId val="1028388463"/>
      </c:barChart>
      <c:catAx>
        <c:axId val="1028411759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cap="all" spc="12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028388463"/>
        <c:crosses val="autoZero"/>
        <c:auto val="1"/>
        <c:lblAlgn val="ctr"/>
        <c:lblOffset val="100"/>
        <c:noMultiLvlLbl val="0"/>
      </c:catAx>
      <c:valAx>
        <c:axId val="1028388463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1028411759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2.55061534991451E-2"/>
          <c:y val="2.359882005899705E-2"/>
          <c:w val="0.13757456550752498"/>
          <c:h val="6.63721459596311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5"/>
    </mc:Choice>
    <mc:Fallback>
      <c:style val="5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0939475978924341"/>
          <c:y val="5.3804098008189236E-2"/>
          <c:w val="0.87642131311879301"/>
          <c:h val="0.88499956575432714"/>
        </c:manualLayout>
      </c:layout>
      <c:barChart>
        <c:barDir val="bar"/>
        <c:grouping val="clustered"/>
        <c:varyColors val="0"/>
        <c:ser>
          <c:idx val="0"/>
          <c:order val="0"/>
          <c:spPr>
            <a:solidFill>
              <a:schemeClr val="accent3">
                <a:lumMod val="75000"/>
              </a:schemeClr>
            </a:solidFill>
            <a:ln w="9525" cap="flat" cmpd="sng" algn="ctr">
              <a:solidFill>
                <a:schemeClr val="bg1">
                  <a:lumMod val="85000"/>
                </a:schemeClr>
              </a:solidFill>
              <a:round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tx1">
                  <a:lumMod val="50000"/>
                  <a:lumOff val="50000"/>
                </a:schemeClr>
              </a:solidFill>
              <a:ln w="9525" cap="flat" cmpd="sng" algn="ctr">
                <a:solidFill>
                  <a:schemeClr val="bg1">
                    <a:lumMod val="85000"/>
                  </a:schemeClr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1-A02C-4555-BFD8-BDAC76AC83D3}"/>
              </c:ext>
            </c:extLst>
          </c:dPt>
          <c:dPt>
            <c:idx val="1"/>
            <c:invertIfNegative val="0"/>
            <c:bubble3D val="0"/>
            <c:spPr>
              <a:solidFill>
                <a:schemeClr val="tx1">
                  <a:lumMod val="50000"/>
                  <a:lumOff val="50000"/>
                </a:schemeClr>
              </a:solidFill>
              <a:ln w="9525" cap="flat" cmpd="sng" algn="ctr">
                <a:solidFill>
                  <a:schemeClr val="bg1">
                    <a:lumMod val="85000"/>
                  </a:schemeClr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3-A02C-4555-BFD8-BDAC76AC83D3}"/>
              </c:ext>
            </c:extLst>
          </c:dPt>
          <c:dPt>
            <c:idx val="2"/>
            <c:invertIfNegative val="0"/>
            <c:bubble3D val="0"/>
            <c:spPr>
              <a:solidFill>
                <a:schemeClr val="tx1">
                  <a:lumMod val="50000"/>
                  <a:lumOff val="50000"/>
                </a:schemeClr>
              </a:solidFill>
              <a:ln w="9525" cap="flat" cmpd="sng" algn="ctr">
                <a:solidFill>
                  <a:schemeClr val="bg1">
                    <a:lumMod val="85000"/>
                  </a:schemeClr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5-A02C-4555-BFD8-BDAC76AC83D3}"/>
              </c:ext>
            </c:extLst>
          </c:dPt>
          <c:dPt>
            <c:idx val="4"/>
            <c:invertIfNegative val="0"/>
            <c:bubble3D val="0"/>
            <c:spPr>
              <a:solidFill>
                <a:schemeClr val="accent4"/>
              </a:solidFill>
              <a:ln w="9525" cap="flat" cmpd="sng" algn="ctr">
                <a:solidFill>
                  <a:schemeClr val="bg1">
                    <a:lumMod val="85000"/>
                  </a:schemeClr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7-A02C-4555-BFD8-BDAC76AC83D3}"/>
              </c:ext>
            </c:extLst>
          </c:dPt>
          <c:dPt>
            <c:idx val="5"/>
            <c:invertIfNegative val="0"/>
            <c:bubble3D val="0"/>
            <c:spPr>
              <a:solidFill>
                <a:schemeClr val="tx1">
                  <a:lumMod val="50000"/>
                  <a:lumOff val="50000"/>
                </a:schemeClr>
              </a:solidFill>
              <a:ln w="9525" cap="flat" cmpd="sng" algn="ctr">
                <a:solidFill>
                  <a:schemeClr val="bg1">
                    <a:lumMod val="85000"/>
                  </a:schemeClr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9-A02C-4555-BFD8-BDAC76AC83D3}"/>
              </c:ext>
            </c:extLst>
          </c:dPt>
          <c:dPt>
            <c:idx val="6"/>
            <c:invertIfNegative val="0"/>
            <c:bubble3D val="0"/>
            <c:spPr>
              <a:solidFill>
                <a:schemeClr val="tx1">
                  <a:lumMod val="50000"/>
                  <a:lumOff val="50000"/>
                </a:schemeClr>
              </a:solidFill>
              <a:ln w="9525" cap="flat" cmpd="sng" algn="ctr">
                <a:solidFill>
                  <a:schemeClr val="bg1">
                    <a:lumMod val="85000"/>
                  </a:schemeClr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B-A02C-4555-BFD8-BDAC76AC83D3}"/>
              </c:ext>
            </c:extLst>
          </c:dPt>
          <c:dPt>
            <c:idx val="9"/>
            <c:invertIfNegative val="0"/>
            <c:bubble3D val="0"/>
            <c:spPr>
              <a:solidFill>
                <a:schemeClr val="accent4"/>
              </a:solidFill>
              <a:ln w="9525" cap="flat" cmpd="sng" algn="ctr">
                <a:solidFill>
                  <a:schemeClr val="bg1">
                    <a:lumMod val="85000"/>
                  </a:schemeClr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D-A02C-4555-BFD8-BDAC76AC83D3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[desmCat_ATUALIZADO_15102021.xlsx]AMZ!$B$30:$B$39</c:f>
              <c:strCache>
                <c:ptCount val="10"/>
                <c:pt idx="0">
                  <c:v>Caldeias do Jamari/RO</c:v>
                </c:pt>
                <c:pt idx="1">
                  <c:v>Portel /PA</c:v>
                </c:pt>
                <c:pt idx="2">
                  <c:v>Colniza/MT</c:v>
                </c:pt>
                <c:pt idx="3">
                  <c:v>Itaituba/PA</c:v>
                </c:pt>
                <c:pt idx="4">
                  <c:v>Apuí/ AM</c:v>
                </c:pt>
                <c:pt idx="5">
                  <c:v>São Felix do Xingu/PA</c:v>
                </c:pt>
                <c:pt idx="6">
                  <c:v>Novo Progresso/PA</c:v>
                </c:pt>
                <c:pt idx="7">
                  <c:v>Porto Velho/RO</c:v>
                </c:pt>
                <c:pt idx="8">
                  <c:v>Altamira/PA</c:v>
                </c:pt>
                <c:pt idx="9">
                  <c:v>Lábrea/AM</c:v>
                </c:pt>
              </c:strCache>
            </c:strRef>
          </c:cat>
          <c:val>
            <c:numRef>
              <c:f>[desmCat_ATUALIZADO_15102021.xlsx]AMZ!$C$30:$C$39</c:f>
              <c:numCache>
                <c:formatCode>General</c:formatCode>
                <c:ptCount val="10"/>
                <c:pt idx="0" formatCode="0.00">
                  <c:v>173.06</c:v>
                </c:pt>
                <c:pt idx="1">
                  <c:v>201.61</c:v>
                </c:pt>
                <c:pt idx="2" formatCode="0.00">
                  <c:v>206.12</c:v>
                </c:pt>
                <c:pt idx="3" formatCode="0.00">
                  <c:v>252.19</c:v>
                </c:pt>
                <c:pt idx="4" formatCode="0.00">
                  <c:v>324.06</c:v>
                </c:pt>
                <c:pt idx="5" formatCode="0.00">
                  <c:v>335.03</c:v>
                </c:pt>
                <c:pt idx="6">
                  <c:v>343.19</c:v>
                </c:pt>
                <c:pt idx="7" formatCode="0.00">
                  <c:v>417.22</c:v>
                </c:pt>
                <c:pt idx="8" formatCode="0.00">
                  <c:v>474.81</c:v>
                </c:pt>
                <c:pt idx="9">
                  <c:v>488.01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E-A02C-4555-BFD8-BDAC76AC83D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2061474640"/>
        <c:axId val="2060039664"/>
      </c:barChart>
      <c:catAx>
        <c:axId val="206147464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solidFill>
            <a:sysClr val="window" lastClr="FFFFFF"/>
          </a:solidFill>
          <a:ln w="9525" cap="flat" cmpd="sng" algn="ctr">
            <a:solidFill>
              <a:schemeClr val="bg2">
                <a:lumMod val="50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2060039664"/>
        <c:crosses val="autoZero"/>
        <c:auto val="1"/>
        <c:lblAlgn val="ctr"/>
        <c:lblOffset val="100"/>
        <c:noMultiLvlLbl val="0"/>
      </c:catAx>
      <c:valAx>
        <c:axId val="2060039664"/>
        <c:scaling>
          <c:orientation val="minMax"/>
        </c:scaling>
        <c:delete val="0"/>
        <c:axPos val="b"/>
        <c:numFmt formatCode="0.00" sourceLinked="1"/>
        <c:majorTickMark val="none"/>
        <c:minorTickMark val="none"/>
        <c:tickLblPos val="nextTo"/>
        <c:spPr>
          <a:noFill/>
          <a:ln>
            <a:solidFill>
              <a:schemeClr val="accent3">
                <a:lumMod val="75000"/>
              </a:schemeClr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2061474640"/>
        <c:crosses val="autoZero"/>
        <c:crossBetween val="between"/>
      </c:valAx>
      <c:spPr>
        <a:solidFill>
          <a:schemeClr val="bg1"/>
        </a:solidFill>
        <a:ln>
          <a:solidFill>
            <a:schemeClr val="bg1"/>
          </a:solidFill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solidFill>
      <a:schemeClr val="bg1"/>
    </a:solidFill>
    <a:ln w="9525" cap="flat" cmpd="sng" algn="ctr">
      <a:solidFill>
        <a:schemeClr val="bg1"/>
      </a:solidFill>
      <a:round/>
    </a:ln>
    <a:effectLst/>
  </c:spPr>
  <c:txPr>
    <a:bodyPr/>
    <a:lstStyle/>
    <a:p>
      <a:pPr>
        <a:defRPr sz="1100">
          <a:solidFill>
            <a:schemeClr val="tx1"/>
          </a:solidFill>
        </a:defRPr>
      </a:pPr>
      <a:endParaRPr lang="pt-BR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1808203301653467"/>
          <c:y val="4.6700098241909703E-2"/>
          <c:w val="0.87129396325459318"/>
          <c:h val="0.76929104532324522"/>
        </c:manualLayout>
      </c:layout>
      <c:barChart>
        <c:barDir val="col"/>
        <c:grouping val="clustered"/>
        <c:varyColors val="0"/>
        <c:ser>
          <c:idx val="0"/>
          <c:order val="0"/>
          <c:tx>
            <c:v>2020</c:v>
          </c:tx>
          <c:spPr>
            <a:solidFill>
              <a:srgbClr val="9933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Lit>
              <c:ptCount val="1"/>
              <c:pt idx="0">
                <c:v>TOTAL</c:v>
              </c:pt>
            </c:strLit>
          </c:cat>
          <c:val>
            <c:numRef>
              <c:f>[desmCat_ATUALIZADO_15102021.xlsx]DETER_20_21!$B$29</c:f>
              <c:numCache>
                <c:formatCode>0.00</c:formatCode>
                <c:ptCount val="1"/>
                <c:pt idx="0">
                  <c:v>1235.25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ADD-4605-9024-21268CE47C5B}"/>
            </c:ext>
          </c:extLst>
        </c:ser>
        <c:ser>
          <c:idx val="1"/>
          <c:order val="1"/>
          <c:tx>
            <c:v>2021</c:v>
          </c:tx>
          <c:spPr>
            <a:solidFill>
              <a:schemeClr val="accent2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Lit>
              <c:ptCount val="1"/>
              <c:pt idx="0">
                <c:v>TOTAL</c:v>
              </c:pt>
            </c:strLit>
          </c:cat>
          <c:val>
            <c:numRef>
              <c:f>[desmCat_ATUALIZADO_15102021.xlsx]DETER_20_21!$C$29</c:f>
              <c:numCache>
                <c:formatCode>0.00</c:formatCode>
                <c:ptCount val="1"/>
                <c:pt idx="0">
                  <c:v>1766.58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ADD-4605-9024-21268CE47C5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626350248"/>
        <c:axId val="626353200"/>
      </c:barChart>
      <c:catAx>
        <c:axId val="62635024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bg2">
                    <a:lumMod val="1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626353200"/>
        <c:crosses val="autoZero"/>
        <c:auto val="1"/>
        <c:lblAlgn val="ctr"/>
        <c:lblOffset val="100"/>
        <c:noMultiLvlLbl val="0"/>
      </c:catAx>
      <c:valAx>
        <c:axId val="626353200"/>
        <c:scaling>
          <c:orientation val="minMax"/>
        </c:scaling>
        <c:delete val="0"/>
        <c:axPos val="l"/>
        <c:numFmt formatCode="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62635024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41915954441131842"/>
          <c:y val="0.89380430798105548"/>
          <c:w val="0.26072373754126305"/>
          <c:h val="7.8125546806649168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1" i="0" u="none" strike="noStrike" kern="1200" baseline="0">
              <a:solidFill>
                <a:schemeClr val="bg2">
                  <a:lumMod val="10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>
          <a:solidFill>
            <a:schemeClr val="tx1">
              <a:lumMod val="75000"/>
              <a:lumOff val="25000"/>
            </a:schemeClr>
          </a:solidFill>
        </a:defRPr>
      </a:pPr>
      <a:endParaRPr lang="pt-BR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5035320611742096"/>
          <c:y val="3.0845814229879111E-2"/>
          <c:w val="0.70661841439554263"/>
          <c:h val="0.94445252138986147"/>
        </c:manualLayout>
      </c:layout>
      <c:barChart>
        <c:barDir val="bar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2673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1648-4701-B7B9-8A3D9A0BBD69}"/>
              </c:ext>
            </c:extLst>
          </c:dPt>
          <c:dPt>
            <c:idx val="1"/>
            <c:invertIfNegative val="0"/>
            <c:bubble3D val="0"/>
            <c:spPr>
              <a:solidFill>
                <a:srgbClr val="00A9E6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1648-4701-B7B9-8A3D9A0BBD69}"/>
              </c:ext>
            </c:extLst>
          </c:dPt>
          <c:dPt>
            <c:idx val="2"/>
            <c:invertIfNegative val="0"/>
            <c:bubble3D val="0"/>
            <c:spPr>
              <a:solidFill>
                <a:srgbClr val="00E6A9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1648-4701-B7B9-8A3D9A0BBD69}"/>
              </c:ext>
            </c:extLst>
          </c:dPt>
          <c:dPt>
            <c:idx val="3"/>
            <c:invertIfNegative val="0"/>
            <c:bubble3D val="0"/>
            <c:spPr>
              <a:solidFill>
                <a:srgbClr val="70A8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1648-4701-B7B9-8A3D9A0BBD69}"/>
              </c:ext>
            </c:extLst>
          </c:dPt>
          <c:dPt>
            <c:idx val="4"/>
            <c:invertIfNegative val="0"/>
            <c:bubble3D val="0"/>
            <c:spPr>
              <a:solidFill>
                <a:srgbClr val="004DA8"/>
              </a:solidFill>
              <a:ln>
                <a:solidFill>
                  <a:srgbClr val="004DA8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1648-4701-B7B9-8A3D9A0BBD69}"/>
              </c:ext>
            </c:extLst>
          </c:dPt>
          <c:dPt>
            <c:idx val="5"/>
            <c:invertIfNegative val="0"/>
            <c:bubble3D val="0"/>
            <c:spPr>
              <a:solidFill>
                <a:srgbClr val="E698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B-1648-4701-B7B9-8A3D9A0BBD69}"/>
              </c:ext>
            </c:extLst>
          </c:dPt>
          <c:dPt>
            <c:idx val="6"/>
            <c:invertIfNegative val="0"/>
            <c:bubble3D val="0"/>
            <c:spPr>
              <a:solidFill>
                <a:srgbClr val="A87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D-1648-4701-B7B9-8A3D9A0BBD69}"/>
              </c:ext>
            </c:extLst>
          </c:dPt>
          <c:dPt>
            <c:idx val="7"/>
            <c:invertIfNegative val="0"/>
            <c:bubble3D val="0"/>
            <c:spPr>
              <a:solidFill>
                <a:srgbClr val="E6E6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F-1648-4701-B7B9-8A3D9A0BBD69}"/>
              </c:ext>
            </c:extLst>
          </c:dPt>
          <c:dPt>
            <c:idx val="8"/>
            <c:invertIfNegative val="0"/>
            <c:bubble3D val="0"/>
            <c:spPr>
              <a:solidFill>
                <a:srgbClr val="A8A8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1-1648-4701-B7B9-8A3D9A0BBD69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[desmCat_ATUALIZADO_15102021.xlsx]MAPA!$B$2:$B$10</c:f>
              <c:strCache>
                <c:ptCount val="9"/>
                <c:pt idx="0">
                  <c:v>Tapauá</c:v>
                </c:pt>
                <c:pt idx="1">
                  <c:v>Maués</c:v>
                </c:pt>
                <c:pt idx="2">
                  <c:v>Canutama</c:v>
                </c:pt>
                <c:pt idx="3">
                  <c:v>Manicoré</c:v>
                </c:pt>
                <c:pt idx="4">
                  <c:v>Boca do Acre</c:v>
                </c:pt>
                <c:pt idx="5">
                  <c:v>Novo Aripuanã</c:v>
                </c:pt>
                <c:pt idx="6">
                  <c:v>Humaitá</c:v>
                </c:pt>
                <c:pt idx="7">
                  <c:v>Apuí</c:v>
                </c:pt>
                <c:pt idx="8">
                  <c:v>Lábrea</c:v>
                </c:pt>
              </c:strCache>
            </c:strRef>
          </c:cat>
          <c:val>
            <c:numRef>
              <c:f>[desmCat_ATUALIZADO_15102021.xlsx]MAPA!$C$2:$C$10</c:f>
              <c:numCache>
                <c:formatCode>0.00</c:formatCode>
                <c:ptCount val="9"/>
                <c:pt idx="0">
                  <c:v>46.66</c:v>
                </c:pt>
                <c:pt idx="1">
                  <c:v>56.57</c:v>
                </c:pt>
                <c:pt idx="2" formatCode="General">
                  <c:v>99.78</c:v>
                </c:pt>
                <c:pt idx="3">
                  <c:v>120.44</c:v>
                </c:pt>
                <c:pt idx="4" formatCode="General">
                  <c:v>133.52000000000001</c:v>
                </c:pt>
                <c:pt idx="5">
                  <c:v>157.47</c:v>
                </c:pt>
                <c:pt idx="6">
                  <c:v>168.2</c:v>
                </c:pt>
                <c:pt idx="7">
                  <c:v>324.06</c:v>
                </c:pt>
                <c:pt idx="8">
                  <c:v>488.01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2-1648-4701-B7B9-8A3D9A0BBD6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636373848"/>
        <c:axId val="636371224"/>
      </c:barChart>
      <c:catAx>
        <c:axId val="63637384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636371224"/>
        <c:crosses val="autoZero"/>
        <c:auto val="1"/>
        <c:lblAlgn val="ctr"/>
        <c:lblOffset val="100"/>
        <c:noMultiLvlLbl val="0"/>
      </c:catAx>
      <c:valAx>
        <c:axId val="636371224"/>
        <c:scaling>
          <c:orientation val="minMax"/>
        </c:scaling>
        <c:delete val="1"/>
        <c:axPos val="b"/>
        <c:numFmt formatCode="0.00" sourceLinked="1"/>
        <c:majorTickMark val="none"/>
        <c:minorTickMark val="none"/>
        <c:tickLblPos val="nextTo"/>
        <c:crossAx val="63637384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solidFill>
      <a:schemeClr val="bg1"/>
    </a:solidFill>
    <a:ln w="9525" cap="flat" cmpd="sng" algn="ctr">
      <a:solidFill>
        <a:schemeClr val="bg1"/>
      </a:solidFill>
      <a:round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261437558454537E-2"/>
          <c:y val="0.3258383776857911"/>
          <c:w val="0.93658506185975365"/>
          <c:h val="0.61270510045755089"/>
        </c:manualLayout>
      </c:layout>
      <c:barChart>
        <c:barDir val="col"/>
        <c:grouping val="clustered"/>
        <c:varyColors val="0"/>
        <c:ser>
          <c:idx val="1"/>
          <c:order val="0"/>
          <c:tx>
            <c:strRef>
              <c:f>[desmCat_ATUALIZADO_15102021.xlsx]Planilha1!$B$2</c:f>
              <c:strCache>
                <c:ptCount val="1"/>
                <c:pt idx="0">
                  <c:v>2020</c:v>
                </c:pt>
              </c:strCache>
            </c:strRef>
          </c:tx>
          <c:spPr>
            <a:solidFill>
              <a:schemeClr val="accent3">
                <a:lumMod val="75000"/>
              </a:schemeClr>
            </a:solidFill>
            <a:ln w="9525" cap="flat" cmpd="sng" algn="ctr">
              <a:noFill/>
              <a:round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3">
                  <a:lumMod val="75000"/>
                </a:schemeClr>
              </a:solidFill>
              <a:ln w="9525" cap="flat" cmpd="sng" algn="ctr">
                <a:solidFill>
                  <a:schemeClr val="bg1">
                    <a:lumMod val="85000"/>
                  </a:schemeClr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1-CC31-4D90-A4E6-D29EC7A481D4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3">
                  <a:lumMod val="75000"/>
                </a:schemeClr>
              </a:solidFill>
              <a:ln w="9525" cap="flat" cmpd="sng" algn="ctr">
                <a:solidFill>
                  <a:schemeClr val="bg1">
                    <a:lumMod val="85000"/>
                  </a:schemeClr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3-CC31-4D90-A4E6-D29EC7A481D4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3">
                  <a:lumMod val="75000"/>
                </a:schemeClr>
              </a:solidFill>
              <a:ln w="9525" cap="flat" cmpd="sng" algn="ctr">
                <a:solidFill>
                  <a:schemeClr val="bg1">
                    <a:lumMod val="85000"/>
                  </a:schemeClr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5-CC31-4D90-A4E6-D29EC7A481D4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[desmCat_ATUALIZADO_15102021.xlsx]Planilha1!$B$1,[desmCat_ATUALIZADO_15102021.xlsx]Planilha1!$E$1,[desmCat_ATUALIZADO_15102021.xlsx]Planilha1!$H$1,[desmCat_ATUALIZADO_15102021.xlsx]Planilha1!$K$1,[desmCat_ATUALIZADO_15102021.xlsx]Planilha1!$N$1,[desmCat_ATUALIZADO_15102021.xlsx]Planilha1!$Q$1,[desmCat_ATUALIZADO_15102021.xlsx]Planilha1!$T$1,[desmCat_ATUALIZADO_15102021.xlsx]Planilha1!$W$1,[desmCat_ATUALIZADO_15102021.xlsx]Planilha1!$Z$1</c:f>
              <c:strCache>
                <c:ptCount val="9"/>
                <c:pt idx="0">
                  <c:v>JANEIRO</c:v>
                </c:pt>
                <c:pt idx="1">
                  <c:v>FEVEREIRO</c:v>
                </c:pt>
                <c:pt idx="2">
                  <c:v>MARÇO</c:v>
                </c:pt>
                <c:pt idx="3">
                  <c:v>ABRIL</c:v>
                </c:pt>
                <c:pt idx="4">
                  <c:v>MAIO</c:v>
                </c:pt>
                <c:pt idx="5">
                  <c:v>JUNHO</c:v>
                </c:pt>
                <c:pt idx="6">
                  <c:v>JULHO</c:v>
                </c:pt>
                <c:pt idx="7">
                  <c:v>AGOSTO</c:v>
                </c:pt>
                <c:pt idx="8">
                  <c:v>SETEMBRO</c:v>
                </c:pt>
              </c:strCache>
            </c:strRef>
          </c:cat>
          <c:val>
            <c:numRef>
              <c:f>[desmCat_ATUALIZADO_15102021.xlsx]Planilha1!$B$10,[desmCat_ATUALIZADO_15102021.xlsx]Planilha1!$E$10,[desmCat_ATUALIZADO_15102021.xlsx]Planilha1!$H$10,[desmCat_ATUALIZADO_15102021.xlsx]Planilha1!$K$10,[desmCat_ATUALIZADO_15102021.xlsx]Planilha1!$N$10,[desmCat_ATUALIZADO_15102021.xlsx]Planilha1!$Q$10,[desmCat_ATUALIZADO_15102021.xlsx]Planilha1!$T$10,[desmCat_ATUALIZADO_15102021.xlsx]Planilha1!$W$10,[desmCat_ATUALIZADO_15102021.xlsx]Planilha1!$Z$10,[desmCat_ATUALIZADO_15102021.xlsx]Planilha1!$AC$10</c:f>
              <c:numCache>
                <c:formatCode>0.00</c:formatCode>
                <c:ptCount val="10"/>
                <c:pt idx="0">
                  <c:v>13.44</c:v>
                </c:pt>
                <c:pt idx="1">
                  <c:v>20.73</c:v>
                </c:pt>
                <c:pt idx="2" formatCode="General">
                  <c:v>72.709999999999994</c:v>
                </c:pt>
                <c:pt idx="3">
                  <c:v>77.459999999999994</c:v>
                </c:pt>
                <c:pt idx="4" formatCode="General">
                  <c:v>183.45</c:v>
                </c:pt>
                <c:pt idx="5" formatCode="General">
                  <c:v>173.47</c:v>
                </c:pt>
                <c:pt idx="6" formatCode="General">
                  <c:v>286.41000000000003</c:v>
                </c:pt>
                <c:pt idx="7" formatCode="General">
                  <c:v>221.05</c:v>
                </c:pt>
                <c:pt idx="8" formatCode="General">
                  <c:v>117.78</c:v>
                </c:pt>
                <c:pt idx="9" formatCode="General">
                  <c:v>68.75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CC31-4D90-A4E6-D29EC7A481D4}"/>
            </c:ext>
          </c:extLst>
        </c:ser>
        <c:ser>
          <c:idx val="0"/>
          <c:order val="1"/>
          <c:tx>
            <c:v>2021</c:v>
          </c:tx>
          <c:spPr>
            <a:solidFill>
              <a:srgbClr val="FFC000"/>
            </a:solidFill>
            <a:ln w="9525" cap="flat" cmpd="sng" algn="ctr">
              <a:solidFill>
                <a:schemeClr val="bg1">
                  <a:lumMod val="85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[desmCat_ATUALIZADO_15102021.xlsx]Planilha1!$B$1,[desmCat_ATUALIZADO_15102021.xlsx]Planilha1!$E$1,[desmCat_ATUALIZADO_15102021.xlsx]Planilha1!$H$1,[desmCat_ATUALIZADO_15102021.xlsx]Planilha1!$K$1,[desmCat_ATUALIZADO_15102021.xlsx]Planilha1!$N$1,[desmCat_ATUALIZADO_15102021.xlsx]Planilha1!$Q$1,[desmCat_ATUALIZADO_15102021.xlsx]Planilha1!$T$1,[desmCat_ATUALIZADO_15102021.xlsx]Planilha1!$W$1,[desmCat_ATUALIZADO_15102021.xlsx]Planilha1!$Z$1</c:f>
              <c:strCache>
                <c:ptCount val="9"/>
                <c:pt idx="0">
                  <c:v>JANEIRO</c:v>
                </c:pt>
                <c:pt idx="1">
                  <c:v>FEVEREIRO</c:v>
                </c:pt>
                <c:pt idx="2">
                  <c:v>MARÇO</c:v>
                </c:pt>
                <c:pt idx="3">
                  <c:v>ABRIL</c:v>
                </c:pt>
                <c:pt idx="4">
                  <c:v>MAIO</c:v>
                </c:pt>
                <c:pt idx="5">
                  <c:v>JUNHO</c:v>
                </c:pt>
                <c:pt idx="6">
                  <c:v>JULHO</c:v>
                </c:pt>
                <c:pt idx="7">
                  <c:v>AGOSTO</c:v>
                </c:pt>
                <c:pt idx="8">
                  <c:v>SETEMBRO</c:v>
                </c:pt>
              </c:strCache>
            </c:strRef>
          </c:cat>
          <c:val>
            <c:numRef>
              <c:f>[desmCat_ATUALIZADO_15102021.xlsx]Planilha1!$C$10,[desmCat_ATUALIZADO_15102021.xlsx]Planilha1!$F$10,[desmCat_ATUALIZADO_15102021.xlsx]Planilha1!$I$10,[desmCat_ATUALIZADO_15102021.xlsx]Planilha1!$L$10,[desmCat_ATUALIZADO_15102021.xlsx]Planilha1!$O$10,[desmCat_ATUALIZADO_15102021.xlsx]Planilha1!$R$10,[desmCat_ATUALIZADO_15102021.xlsx]Planilha1!$U$10,[desmCat_ATUALIZADO_15102021.xlsx]Planilha1!$X$10,[desmCat_ATUALIZADO_15102021.xlsx]Planilha1!$AA$10,[desmCat_ATUALIZADO_15102021.xlsx]Planilha1!$AD$10</c:f>
              <c:numCache>
                <c:formatCode>0.00</c:formatCode>
                <c:ptCount val="10"/>
                <c:pt idx="0">
                  <c:v>5.86</c:v>
                </c:pt>
                <c:pt idx="1">
                  <c:v>25.81</c:v>
                </c:pt>
                <c:pt idx="2">
                  <c:v>61.41</c:v>
                </c:pt>
                <c:pt idx="3" formatCode="General">
                  <c:v>174.53</c:v>
                </c:pt>
                <c:pt idx="4">
                  <c:v>348.34</c:v>
                </c:pt>
                <c:pt idx="5">
                  <c:v>219.77</c:v>
                </c:pt>
                <c:pt idx="6">
                  <c:v>432.52</c:v>
                </c:pt>
                <c:pt idx="7">
                  <c:v>202.46</c:v>
                </c:pt>
                <c:pt idx="8" formatCode="General">
                  <c:v>229.33</c:v>
                </c:pt>
                <c:pt idx="9" formatCode="General">
                  <c:v>66.55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CC31-4D90-A4E6-D29EC7A481D4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444"/>
        <c:overlap val="-90"/>
        <c:axId val="286073984"/>
        <c:axId val="286075904"/>
      </c:barChart>
      <c:catAx>
        <c:axId val="286073984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286075904"/>
        <c:crosses val="autoZero"/>
        <c:auto val="1"/>
        <c:lblAlgn val="ctr"/>
        <c:lblOffset val="100"/>
        <c:noMultiLvlLbl val="0"/>
      </c:catAx>
      <c:valAx>
        <c:axId val="286075904"/>
        <c:scaling>
          <c:orientation val="minMax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50" b="0" i="0" u="none" strike="noStrike" kern="1200" cap="all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pt-BR" sz="105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DESM/KM²</a:t>
                </a:r>
              </a:p>
            </c:rich>
          </c:tx>
          <c:layout>
            <c:manualLayout>
              <c:xMode val="edge"/>
              <c:yMode val="edge"/>
              <c:x val="6.106828095978737E-3"/>
              <c:y val="0.52554373584232428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50" b="0" i="0" u="none" strike="noStrike" kern="1200" cap="all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pt-BR"/>
            </a:p>
          </c:txPr>
        </c:title>
        <c:numFmt formatCode="0.00" sourceLinked="1"/>
        <c:majorTickMark val="none"/>
        <c:minorTickMark val="none"/>
        <c:tickLblPos val="nextTo"/>
        <c:spPr>
          <a:solidFill>
            <a:sysClr val="window" lastClr="FFFFFF"/>
          </a:solidFill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28607398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45543515874632207"/>
          <c:y val="9.8925773682626596E-3"/>
          <c:w val="0.13216133610022593"/>
          <c:h val="0.1094294807168861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rtl="0">
            <a:defRPr sz="1300" b="1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 sz="1200"/>
      </a:pPr>
      <a:endParaRPr lang="pt-BR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dPt>
            <c:idx val="0"/>
            <c:bubble3D val="0"/>
            <c:spPr>
              <a:solidFill>
                <a:srgbClr val="FF7C80"/>
              </a:solidFill>
            </c:spPr>
            <c:extLst>
              <c:ext xmlns:c16="http://schemas.microsoft.com/office/drawing/2014/chart" uri="{C3380CC4-5D6E-409C-BE32-E72D297353CC}">
                <c16:uniqueId val="{00000001-A32B-42AF-B430-03156AF87579}"/>
              </c:ext>
            </c:extLst>
          </c:dPt>
          <c:dPt>
            <c:idx val="1"/>
            <c:bubble3D val="0"/>
            <c:spPr>
              <a:solidFill>
                <a:srgbClr val="E69800"/>
              </a:solidFill>
            </c:spPr>
            <c:extLst>
              <c:ext xmlns:c16="http://schemas.microsoft.com/office/drawing/2014/chart" uri="{C3380CC4-5D6E-409C-BE32-E72D297353CC}">
                <c16:uniqueId val="{00000003-A32B-42AF-B430-03156AF87579}"/>
              </c:ext>
            </c:extLst>
          </c:dPt>
          <c:dPt>
            <c:idx val="2"/>
            <c:bubble3D val="0"/>
            <c:spPr>
              <a:solidFill>
                <a:srgbClr val="339966"/>
              </a:solidFill>
            </c:spPr>
            <c:extLst>
              <c:ext xmlns:c16="http://schemas.microsoft.com/office/drawing/2014/chart" uri="{C3380CC4-5D6E-409C-BE32-E72D297353CC}">
                <c16:uniqueId val="{00000005-A32B-42AF-B430-03156AF87579}"/>
              </c:ext>
            </c:extLst>
          </c:dPt>
          <c:dPt>
            <c:idx val="3"/>
            <c:bubble3D val="0"/>
            <c:spPr>
              <a:solidFill>
                <a:srgbClr val="FFC000"/>
              </a:solidFill>
            </c:spPr>
            <c:extLst>
              <c:ext xmlns:c16="http://schemas.microsoft.com/office/drawing/2014/chart" uri="{C3380CC4-5D6E-409C-BE32-E72D297353CC}">
                <c16:uniqueId val="{00000007-A32B-42AF-B430-03156AF87579}"/>
              </c:ext>
            </c:extLst>
          </c:dPt>
          <c:dPt>
            <c:idx val="4"/>
            <c:bubble3D val="0"/>
            <c:spPr>
              <a:solidFill>
                <a:srgbClr val="66FF66"/>
              </a:solidFill>
            </c:spPr>
            <c:extLst>
              <c:ext xmlns:c16="http://schemas.microsoft.com/office/drawing/2014/chart" uri="{C3380CC4-5D6E-409C-BE32-E72D297353CC}">
                <c16:uniqueId val="{00000009-A32B-42AF-B430-03156AF87579}"/>
              </c:ext>
            </c:extLst>
          </c:dPt>
          <c:dPt>
            <c:idx val="5"/>
            <c:bubble3D val="0"/>
            <c:spPr>
              <a:solidFill>
                <a:srgbClr val="FFFF00"/>
              </a:solidFill>
            </c:spPr>
            <c:extLst>
              <c:ext xmlns:c16="http://schemas.microsoft.com/office/drawing/2014/chart" uri="{C3380CC4-5D6E-409C-BE32-E72D297353CC}">
                <c16:uniqueId val="{0000000B-A32B-42AF-B430-03156AF87579}"/>
              </c:ext>
            </c:extLst>
          </c:dPt>
          <c:dPt>
            <c:idx val="6"/>
            <c:bubble3D val="0"/>
            <c:spPr>
              <a:solidFill>
                <a:schemeClr val="bg1">
                  <a:lumMod val="75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D-A32B-42AF-B430-03156AF87579}"/>
              </c:ext>
            </c:extLst>
          </c:dPt>
          <c:dLbls>
            <c:dLbl>
              <c:idx val="0"/>
              <c:layout>
                <c:manualLayout>
                  <c:x val="7.158350798644611E-2"/>
                  <c:y val="-0.114120868277094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A32B-42AF-B430-03156AF87579}"/>
                </c:ext>
              </c:extLst>
            </c:dLbl>
            <c:dLbl>
              <c:idx val="2"/>
              <c:layout>
                <c:manualLayout>
                  <c:x val="0.12228849281017876"/>
                  <c:y val="-2.113349412538784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A32B-42AF-B430-03156AF87579}"/>
                </c:ext>
              </c:extLst>
            </c:dLbl>
            <c:dLbl>
              <c:idx val="3"/>
              <c:layout>
                <c:manualLayout>
                  <c:x val="0.11930584664407684"/>
                  <c:y val="7.185388002631869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A32B-42AF-B430-03156AF87579}"/>
                </c:ext>
              </c:extLst>
            </c:dLbl>
            <c:dLbl>
              <c:idx val="4"/>
              <c:layout>
                <c:manualLayout>
                  <c:x val="9.5444677315261475E-2"/>
                  <c:y val="0.1183475671021718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A32B-42AF-B430-03156AF87579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[desmCat_ATUALIZADO_15102021.xlsx]Planilha1!$A$3:$A$9</c:f>
              <c:strCache>
                <c:ptCount val="7"/>
                <c:pt idx="0">
                  <c:v>TERRA INDIGENA</c:v>
                </c:pt>
                <c:pt idx="1">
                  <c:v>ASSENTAMENTO FEDERAL</c:v>
                </c:pt>
                <c:pt idx="2">
                  <c:v>UNIDADE DE CONSERVAÇÃO ESTADUAL</c:v>
                </c:pt>
                <c:pt idx="3">
                  <c:v>UNIDADE DE CONSERVAÇÃO FEDERAL</c:v>
                </c:pt>
                <c:pt idx="4">
                  <c:v>GLEBAS ESTADUAIS</c:v>
                </c:pt>
                <c:pt idx="5">
                  <c:v>GLEBAS FEDERAIS</c:v>
                </c:pt>
                <c:pt idx="6">
                  <c:v>OUTRAS </c:v>
                </c:pt>
              </c:strCache>
            </c:strRef>
          </c:cat>
          <c:val>
            <c:numRef>
              <c:f>[desmCat_ATUALIZADO_15102021.xlsx]Planilha1!$AM$3:$AM$9</c:f>
              <c:numCache>
                <c:formatCode>0.00</c:formatCode>
                <c:ptCount val="7"/>
                <c:pt idx="0">
                  <c:v>16.249999999999996</c:v>
                </c:pt>
                <c:pt idx="1">
                  <c:v>531.91000000000008</c:v>
                </c:pt>
                <c:pt idx="2">
                  <c:v>11.62</c:v>
                </c:pt>
                <c:pt idx="3">
                  <c:v>22.020000000000003</c:v>
                </c:pt>
                <c:pt idx="4">
                  <c:v>78.900000000000006</c:v>
                </c:pt>
                <c:pt idx="5">
                  <c:v>703.36</c:v>
                </c:pt>
                <c:pt idx="6">
                  <c:v>402.52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E-A32B-42AF-B430-03156AF8757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</c:plotArea>
    <c:plotVisOnly val="1"/>
    <c:dispBlanksAs val="gap"/>
    <c:showDLblsOverMax val="0"/>
  </c:chart>
  <c:txPr>
    <a:bodyPr/>
    <a:lstStyle/>
    <a:p>
      <a:pPr>
        <a:defRPr/>
      </a:pPr>
      <a:endParaRPr lang="pt-BR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1"/>
          <c:order val="0"/>
          <c:spPr>
            <a:solidFill>
              <a:schemeClr val="bg2">
                <a:lumMod val="50000"/>
              </a:schemeClr>
            </a:solidFill>
            <a:ln>
              <a:noFill/>
            </a:ln>
            <a:effectLst/>
          </c:spPr>
          <c:invertIfNegative val="0"/>
          <c:dPt>
            <c:idx val="2"/>
            <c:invertIfNegative val="0"/>
            <c:bubble3D val="0"/>
            <c:spPr>
              <a:solidFill>
                <a:schemeClr val="accent4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A22D-461B-99E2-71E4F66542E0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'Focos por estado - de 2021-01-0'!$A$2:$A$10</c:f>
              <c:strCache>
                <c:ptCount val="9"/>
                <c:pt idx="0">
                  <c:v>MATO GROSSO</c:v>
                </c:pt>
                <c:pt idx="1">
                  <c:v>PARÁ</c:v>
                </c:pt>
                <c:pt idx="2">
                  <c:v>AMAZONAS</c:v>
                </c:pt>
                <c:pt idx="3">
                  <c:v>RONDÔNIA</c:v>
                </c:pt>
                <c:pt idx="4">
                  <c:v>TOCANTINS</c:v>
                </c:pt>
                <c:pt idx="5">
                  <c:v>ACRE</c:v>
                </c:pt>
                <c:pt idx="6">
                  <c:v>MARANHÃO</c:v>
                </c:pt>
                <c:pt idx="7">
                  <c:v>RORAIMA</c:v>
                </c:pt>
                <c:pt idx="8">
                  <c:v>AMAPÁ</c:v>
                </c:pt>
              </c:strCache>
            </c:strRef>
          </c:cat>
          <c:val>
            <c:numRef>
              <c:f>'Focos por estado - de 2021-01-0'!$C$2:$C$10</c:f>
              <c:numCache>
                <c:formatCode>#,##0</c:formatCode>
                <c:ptCount val="9"/>
                <c:pt idx="0">
                  <c:v>21220</c:v>
                </c:pt>
                <c:pt idx="1">
                  <c:v>18111</c:v>
                </c:pt>
                <c:pt idx="2">
                  <c:v>14466</c:v>
                </c:pt>
                <c:pt idx="3">
                  <c:v>9675</c:v>
                </c:pt>
                <c:pt idx="4">
                  <c:v>9631</c:v>
                </c:pt>
                <c:pt idx="5">
                  <c:v>8749</c:v>
                </c:pt>
                <c:pt idx="6">
                  <c:v>7931</c:v>
                </c:pt>
                <c:pt idx="7" formatCode="General">
                  <c:v>711</c:v>
                </c:pt>
                <c:pt idx="8" formatCode="General">
                  <c:v>459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A22D-461B-99E2-71E4F66542E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066810015"/>
        <c:axId val="1066817503"/>
      </c:barChart>
      <c:catAx>
        <c:axId val="1066810015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066817503"/>
        <c:crosses val="autoZero"/>
        <c:auto val="1"/>
        <c:lblAlgn val="ctr"/>
        <c:lblOffset val="100"/>
        <c:noMultiLvlLbl val="0"/>
      </c:catAx>
      <c:valAx>
        <c:axId val="1066817503"/>
        <c:scaling>
          <c:orientation val="minMax"/>
        </c:scaling>
        <c:delete val="1"/>
        <c:axPos val="l"/>
        <c:numFmt formatCode="#,##0" sourceLinked="1"/>
        <c:majorTickMark val="none"/>
        <c:minorTickMark val="none"/>
        <c:tickLblPos val="nextTo"/>
        <c:crossAx val="1066810015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900"/>
      </a:pPr>
      <a:endParaRPr lang="pt-BR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0942475321075881E-2"/>
          <c:y val="4.1991603332546222E-2"/>
          <c:w val="0.97811504935784821"/>
          <c:h val="0.7703596591846850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EXCELL.FOCOS.MENSALXRMM.SUL!$A$2</c:f>
              <c:strCache>
                <c:ptCount val="1"/>
                <c:pt idx="0">
                  <c:v>2020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EXCELL.FOCOS.MENSALXRMM.SUL!$B$1:$K$1</c:f>
              <c:strCache>
                <c:ptCount val="10"/>
                <c:pt idx="0">
                  <c:v>JAN</c:v>
                </c:pt>
                <c:pt idx="1">
                  <c:v>FEV</c:v>
                </c:pt>
                <c:pt idx="2">
                  <c:v>MAR</c:v>
                </c:pt>
                <c:pt idx="3">
                  <c:v>ABR</c:v>
                </c:pt>
                <c:pt idx="4">
                  <c:v>MAI</c:v>
                </c:pt>
                <c:pt idx="5">
                  <c:v>JUN</c:v>
                </c:pt>
                <c:pt idx="6">
                  <c:v>JUL</c:v>
                </c:pt>
                <c:pt idx="7">
                  <c:v>AGO</c:v>
                </c:pt>
                <c:pt idx="8">
                  <c:v>SET</c:v>
                </c:pt>
                <c:pt idx="9">
                  <c:v>OUT*</c:v>
                </c:pt>
              </c:strCache>
            </c:strRef>
          </c:cat>
          <c:val>
            <c:numRef>
              <c:f>EXCELL.FOCOS.MENSALXRMM.SUL!$B$2:$K$2</c:f>
              <c:numCache>
                <c:formatCode>General</c:formatCode>
                <c:ptCount val="10"/>
                <c:pt idx="0">
                  <c:v>197</c:v>
                </c:pt>
                <c:pt idx="1">
                  <c:v>79</c:v>
                </c:pt>
                <c:pt idx="2">
                  <c:v>77</c:v>
                </c:pt>
                <c:pt idx="3">
                  <c:v>12</c:v>
                </c:pt>
                <c:pt idx="4">
                  <c:v>15</c:v>
                </c:pt>
                <c:pt idx="5">
                  <c:v>122</c:v>
                </c:pt>
                <c:pt idx="6" formatCode="#,##0">
                  <c:v>2119</c:v>
                </c:pt>
                <c:pt idx="7" formatCode="#,##0">
                  <c:v>2635</c:v>
                </c:pt>
                <c:pt idx="8" formatCode="#,##0">
                  <c:v>4270</c:v>
                </c:pt>
                <c:pt idx="9" formatCode="#,##0">
                  <c:v>1175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902-4350-A2FA-B4A9EE6DD214}"/>
            </c:ext>
          </c:extLst>
        </c:ser>
        <c:ser>
          <c:idx val="1"/>
          <c:order val="1"/>
          <c:tx>
            <c:strRef>
              <c:f>EXCELL.FOCOS.MENSALXRMM.SUL!$A$3</c:f>
              <c:strCache>
                <c:ptCount val="1"/>
                <c:pt idx="0">
                  <c:v>2021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EXCELL.FOCOS.MENSALXRMM.SUL!$B$1:$K$1</c:f>
              <c:strCache>
                <c:ptCount val="10"/>
                <c:pt idx="0">
                  <c:v>JAN</c:v>
                </c:pt>
                <c:pt idx="1">
                  <c:v>FEV</c:v>
                </c:pt>
                <c:pt idx="2">
                  <c:v>MAR</c:v>
                </c:pt>
                <c:pt idx="3">
                  <c:v>ABR</c:v>
                </c:pt>
                <c:pt idx="4">
                  <c:v>MAI</c:v>
                </c:pt>
                <c:pt idx="5">
                  <c:v>JUN</c:v>
                </c:pt>
                <c:pt idx="6">
                  <c:v>JUL</c:v>
                </c:pt>
                <c:pt idx="7">
                  <c:v>AGO</c:v>
                </c:pt>
                <c:pt idx="8">
                  <c:v>SET</c:v>
                </c:pt>
                <c:pt idx="9">
                  <c:v>OUT*</c:v>
                </c:pt>
              </c:strCache>
            </c:strRef>
          </c:cat>
          <c:val>
            <c:numRef>
              <c:f>EXCELL.FOCOS.MENSALXRMM.SUL!$B$3:$K$3</c:f>
              <c:numCache>
                <c:formatCode>General</c:formatCode>
                <c:ptCount val="10"/>
                <c:pt idx="0">
                  <c:v>37</c:v>
                </c:pt>
                <c:pt idx="1">
                  <c:v>33</c:v>
                </c:pt>
                <c:pt idx="2">
                  <c:v>17</c:v>
                </c:pt>
                <c:pt idx="3">
                  <c:v>18</c:v>
                </c:pt>
                <c:pt idx="4">
                  <c:v>45</c:v>
                </c:pt>
                <c:pt idx="5">
                  <c:v>77</c:v>
                </c:pt>
                <c:pt idx="6" formatCode="#,##0">
                  <c:v>1173</c:v>
                </c:pt>
                <c:pt idx="7" formatCode="#,##0">
                  <c:v>1823</c:v>
                </c:pt>
                <c:pt idx="8" formatCode="#,##0">
                  <c:v>2729</c:v>
                </c:pt>
                <c:pt idx="9" formatCode="#,##0">
                  <c:v>1682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902-4350-A2FA-B4A9EE6DD21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762488607"/>
        <c:axId val="762494847"/>
      </c:barChart>
      <c:catAx>
        <c:axId val="762488607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762494847"/>
        <c:crosses val="autoZero"/>
        <c:auto val="1"/>
        <c:lblAlgn val="ctr"/>
        <c:lblOffset val="100"/>
        <c:noMultiLvlLbl val="0"/>
      </c:catAx>
      <c:valAx>
        <c:axId val="762494847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762488607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3.4022747156605408E-2"/>
          <c:y val="3.2985564304461902E-2"/>
          <c:w val="9.1468322557241327E-2"/>
          <c:h val="7.8125546806649182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3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2610533683289589"/>
          <c:y val="2.2658556273152733E-2"/>
          <c:w val="0.5405613298337707"/>
          <c:h val="0.95468288745369456"/>
        </c:manualLayout>
      </c:layout>
      <c:barChart>
        <c:barDir val="bar"/>
        <c:grouping val="clustered"/>
        <c:varyColors val="0"/>
        <c:ser>
          <c:idx val="0"/>
          <c:order val="0"/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'Focos por municipio - de 2021-0'!$A$28:$A$62</c:f>
              <c:strCache>
                <c:ptCount val="35"/>
                <c:pt idx="0">
                  <c:v>CAAPIRANGA </c:v>
                </c:pt>
                <c:pt idx="1">
                  <c:v>BERURI</c:v>
                </c:pt>
                <c:pt idx="2">
                  <c:v>ITAMARATI </c:v>
                </c:pt>
                <c:pt idx="3">
                  <c:v>SÃO GABRIEL DA CACHOEIRA</c:v>
                </c:pt>
                <c:pt idx="4">
                  <c:v>PRESIDENTE FIGUEIREDO</c:v>
                </c:pt>
                <c:pt idx="5">
                  <c:v>MANAQUIRI </c:v>
                </c:pt>
                <c:pt idx="6">
                  <c:v>NOVA OLINDA DO NORTE</c:v>
                </c:pt>
                <c:pt idx="7">
                  <c:v>NHAMUNDÁ</c:v>
                </c:pt>
                <c:pt idx="8">
                  <c:v>PARINTINS</c:v>
                </c:pt>
                <c:pt idx="9">
                  <c:v>BARREIRINHA</c:v>
                </c:pt>
                <c:pt idx="10">
                  <c:v>MANACAPURU</c:v>
                </c:pt>
                <c:pt idx="11">
                  <c:v>CARAUARI</c:v>
                </c:pt>
                <c:pt idx="12">
                  <c:v>UARINI</c:v>
                </c:pt>
                <c:pt idx="13">
                  <c:v>IPIXUNA </c:v>
                </c:pt>
                <c:pt idx="14">
                  <c:v>BORBA</c:v>
                </c:pt>
                <c:pt idx="15">
                  <c:v>CAREIRO DA VÁRZEA</c:v>
                </c:pt>
                <c:pt idx="16">
                  <c:v>CAREIRO</c:v>
                </c:pt>
                <c:pt idx="17">
                  <c:v>COARI </c:v>
                </c:pt>
                <c:pt idx="18">
                  <c:v>EIRUNEPÉ</c:v>
                </c:pt>
                <c:pt idx="19">
                  <c:v>ITACOATIARA </c:v>
                </c:pt>
                <c:pt idx="20">
                  <c:v>ALVARÃES</c:v>
                </c:pt>
                <c:pt idx="21">
                  <c:v>TEFÉ</c:v>
                </c:pt>
                <c:pt idx="22">
                  <c:v>ENVIRA</c:v>
                </c:pt>
                <c:pt idx="23">
                  <c:v>PAUINI</c:v>
                </c:pt>
                <c:pt idx="24">
                  <c:v>TAPAUÁ</c:v>
                </c:pt>
                <c:pt idx="25">
                  <c:v>AUTAZES</c:v>
                </c:pt>
                <c:pt idx="26">
                  <c:v>GUAJARÁ</c:v>
                </c:pt>
                <c:pt idx="27">
                  <c:v>MAUÉS</c:v>
                </c:pt>
                <c:pt idx="28">
                  <c:v>CANUTAMA </c:v>
                </c:pt>
                <c:pt idx="29">
                  <c:v>HUMAITÁ</c:v>
                </c:pt>
                <c:pt idx="30">
                  <c:v>MANICORÉ</c:v>
                </c:pt>
                <c:pt idx="31">
                  <c:v>NOVO ARIPUANÃ</c:v>
                </c:pt>
                <c:pt idx="32">
                  <c:v>BOCA DO ACRE </c:v>
                </c:pt>
                <c:pt idx="33">
                  <c:v>APUÍ </c:v>
                </c:pt>
                <c:pt idx="34">
                  <c:v>LÁBREA</c:v>
                </c:pt>
              </c:strCache>
            </c:strRef>
          </c:cat>
          <c:val>
            <c:numRef>
              <c:f>'Focos por municipio - de 2021-0'!$B$28:$B$62</c:f>
              <c:numCache>
                <c:formatCode>General</c:formatCode>
                <c:ptCount val="35"/>
                <c:pt idx="0">
                  <c:v>44</c:v>
                </c:pt>
                <c:pt idx="1">
                  <c:v>45</c:v>
                </c:pt>
                <c:pt idx="2">
                  <c:v>45</c:v>
                </c:pt>
                <c:pt idx="3">
                  <c:v>46</c:v>
                </c:pt>
                <c:pt idx="4">
                  <c:v>47</c:v>
                </c:pt>
                <c:pt idx="5">
                  <c:v>60</c:v>
                </c:pt>
                <c:pt idx="6">
                  <c:v>65</c:v>
                </c:pt>
                <c:pt idx="7">
                  <c:v>72</c:v>
                </c:pt>
                <c:pt idx="8">
                  <c:v>73</c:v>
                </c:pt>
                <c:pt idx="9">
                  <c:v>77</c:v>
                </c:pt>
                <c:pt idx="10">
                  <c:v>82</c:v>
                </c:pt>
                <c:pt idx="11">
                  <c:v>86</c:v>
                </c:pt>
                <c:pt idx="12">
                  <c:v>102</c:v>
                </c:pt>
                <c:pt idx="13">
                  <c:v>103</c:v>
                </c:pt>
                <c:pt idx="14">
                  <c:v>104</c:v>
                </c:pt>
                <c:pt idx="15">
                  <c:v>104</c:v>
                </c:pt>
                <c:pt idx="16">
                  <c:v>122</c:v>
                </c:pt>
                <c:pt idx="17">
                  <c:v>133</c:v>
                </c:pt>
                <c:pt idx="18">
                  <c:v>149</c:v>
                </c:pt>
                <c:pt idx="19">
                  <c:v>154</c:v>
                </c:pt>
                <c:pt idx="20">
                  <c:v>159</c:v>
                </c:pt>
                <c:pt idx="21">
                  <c:v>185</c:v>
                </c:pt>
                <c:pt idx="22">
                  <c:v>188</c:v>
                </c:pt>
                <c:pt idx="23">
                  <c:v>214</c:v>
                </c:pt>
                <c:pt idx="24">
                  <c:v>270</c:v>
                </c:pt>
                <c:pt idx="25">
                  <c:v>283</c:v>
                </c:pt>
                <c:pt idx="26">
                  <c:v>323</c:v>
                </c:pt>
                <c:pt idx="27">
                  <c:v>368</c:v>
                </c:pt>
                <c:pt idx="28">
                  <c:v>676</c:v>
                </c:pt>
                <c:pt idx="29">
                  <c:v>828</c:v>
                </c:pt>
                <c:pt idx="30" formatCode="#,##0">
                  <c:v>1039</c:v>
                </c:pt>
                <c:pt idx="31" formatCode="#,##0">
                  <c:v>1126</c:v>
                </c:pt>
                <c:pt idx="32" formatCode="#,##0">
                  <c:v>1349</c:v>
                </c:pt>
                <c:pt idx="33" formatCode="#,##0">
                  <c:v>1950</c:v>
                </c:pt>
                <c:pt idx="34" formatCode="#,##0">
                  <c:v>3384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124-4A41-A915-46F9808C6A3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1036265471"/>
        <c:axId val="1036263391"/>
      </c:barChart>
      <c:catAx>
        <c:axId val="1036265471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036263391"/>
        <c:crosses val="autoZero"/>
        <c:auto val="1"/>
        <c:lblAlgn val="ctr"/>
        <c:lblOffset val="100"/>
        <c:noMultiLvlLbl val="0"/>
      </c:catAx>
      <c:valAx>
        <c:axId val="1036263391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1036265471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withinLinear" id="16">
  <a:schemeClr val="accent3"/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3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5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6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7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8.xml><?xml version="1.0" encoding="utf-8"?>
<cs:chartStyle xmlns:cs="http://schemas.microsoft.com/office/drawing/2012/chartStyle" xmlns:a="http://schemas.openxmlformats.org/drawingml/2006/main" id="20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800" kern="1200" cap="all" spc="1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50000"/>
        <a:lumOff val="50000"/>
      </a:schemeClr>
    </cs:fontRef>
    <cs:defRPr sz="800" b="0" i="0" u="none" strike="noStrike" kern="1200" baseline="0"/>
    <cs:bodyPr rot="-5400000" spcFirstLastPara="1" vertOverflow="clip" horzOverflow="clip" vert="horz" wrap="square" lIns="38100" tIns="19050" rIns="38100" bIns="19050" anchor="ctr" anchorCtr="1">
      <a:spAutoFit/>
    </cs:bodyPr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phClr"/>
        </a:solidFill>
        <a:round/>
      </a:ln>
    </cs:spPr>
  </cs:dataPointMarker>
  <cs:dataPointMarkerLayout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15000"/>
            <a:lumOff val="8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cap="all" spc="12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8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19">
  <cs:axisTitle>
    <cs:lnRef idx="0"/>
    <cs:fillRef idx="0"/>
    <cs:effectRef idx="0"/>
    <cs:fontRef idx="minor">
      <a:schemeClr val="tx1">
        <a:lumMod val="50000"/>
        <a:lumOff val="50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>
  <cs:dataPoint3D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3D>
  <cs:dataPointLine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158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Marker>
  <cs:dataPointMarkerLayout symbol="circle" size="4"/>
  <cs:dataPointWirefram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50000"/>
        <a:lumOff val="50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1400" kern="1200" cap="none" spc="20" baseline="0"/>
  </cs:title>
  <cs:trendlin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06">
  <cs:axisTitle>
    <cs:lnRef idx="0"/>
    <cs:fillRef idx="0"/>
    <cs:effectRef idx="0"/>
    <cs:fontRef idx="minor">
      <a:schemeClr val="tx1">
        <a:lumMod val="50000"/>
        <a:lumOff val="50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>
  <cs:dataPoint3D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3D>
  <cs:dataPointLine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158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Marker>
  <cs:dataPointMarkerLayout symbol="circle" size="4"/>
  <cs:dataPointWirefram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50000"/>
        <a:lumOff val="50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1400" kern="1200" cap="none" spc="20" baseline="0"/>
  </cs:title>
  <cs:trendlin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2918830" cy="49502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15375" y="0"/>
            <a:ext cx="2918830" cy="49502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5D74E0E-BA77-4AC1-9055-6C816867D28F}" type="datetimeFigureOut">
              <a:rPr lang="en-US" smtClean="0"/>
              <a:pPr/>
              <a:t>1/5/2022</a:t>
            </a:fld>
            <a:endParaRPr lang="en-US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407988" y="1231900"/>
            <a:ext cx="5919787" cy="3330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73577" y="4748165"/>
            <a:ext cx="5388610" cy="388486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2" y="9371287"/>
            <a:ext cx="2918830" cy="49502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15375" y="9371287"/>
            <a:ext cx="2918830" cy="49502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78A8B38-D8E8-4EE0-B0C6-88DFC7FFDC9F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10744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3" name="Google Shape;503;g4c453d09f8_0_105:notes"/>
          <p:cNvSpPr>
            <a:spLocks noGrp="1" noRot="1" noChangeAspect="1"/>
          </p:cNvSpPr>
          <p:nvPr>
            <p:ph type="sldImg" idx="2"/>
          </p:nvPr>
        </p:nvSpPr>
        <p:spPr>
          <a:xfrm>
            <a:off x="-188913" y="792163"/>
            <a:ext cx="7056438" cy="3968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04" name="Google Shape;504;g4c453d09f8_0_105:notes"/>
          <p:cNvSpPr txBox="1">
            <a:spLocks noGrp="1"/>
          </p:cNvSpPr>
          <p:nvPr>
            <p:ph type="body" idx="1"/>
          </p:nvPr>
        </p:nvSpPr>
        <p:spPr>
          <a:xfrm>
            <a:off x="668187" y="5025972"/>
            <a:ext cx="5345476" cy="476144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0059191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8A8B38-D8E8-4EE0-B0C6-88DFC7FFDC9F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917034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8A8B38-D8E8-4EE0-B0C6-88DFC7FFDC9F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895105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8A8B38-D8E8-4EE0-B0C6-88DFC7FFDC9F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15677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78A8B38-D8E8-4EE0-B0C6-88DFC7FFDC9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6443044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78A8B38-D8E8-4EE0-B0C6-88DFC7FFDC9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2259519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78A8B38-D8E8-4EE0-B0C6-88DFC7FFDC9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5415491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8A8B38-D8E8-4EE0-B0C6-88DFC7FFDC9F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137453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8A8B38-D8E8-4EE0-B0C6-88DFC7FFDC9F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939255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8A8B38-D8E8-4EE0-B0C6-88DFC7FFDC9F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66307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CE63A2-BEC6-465E-AD98-1507B58986A1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1/5/2022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427BA86-884F-42DA-9EAC-66D244DC94D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id="{BD7335C1-2E9B-44D7-9451-6684BCBB1683}"/>
              </a:ext>
            </a:extLst>
          </p:cNvPr>
          <p:cNvSpPr/>
          <p:nvPr userDrawn="1"/>
        </p:nvSpPr>
        <p:spPr>
          <a:xfrm>
            <a:off x="0" y="6489194"/>
            <a:ext cx="4724400" cy="183093"/>
          </a:xfrm>
          <a:prstGeom prst="rect">
            <a:avLst/>
          </a:prstGeom>
          <a:solidFill>
            <a:srgbClr val="202F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8" name="Agrupar 7">
            <a:extLst>
              <a:ext uri="{FF2B5EF4-FFF2-40B4-BE49-F238E27FC236}">
                <a16:creationId xmlns:a16="http://schemas.microsoft.com/office/drawing/2014/main" id="{748CE8C8-86BF-42BB-A402-2A67A2C95F7E}"/>
              </a:ext>
            </a:extLst>
          </p:cNvPr>
          <p:cNvGrpSpPr/>
          <p:nvPr userDrawn="1"/>
        </p:nvGrpSpPr>
        <p:grpSpPr>
          <a:xfrm>
            <a:off x="7035689" y="248310"/>
            <a:ext cx="5156311" cy="195264"/>
            <a:chOff x="7035689" y="461960"/>
            <a:chExt cx="5156311" cy="195264"/>
          </a:xfrm>
        </p:grpSpPr>
        <p:sp>
          <p:nvSpPr>
            <p:cNvPr id="9" name="Retângulo 8">
              <a:extLst>
                <a:ext uri="{FF2B5EF4-FFF2-40B4-BE49-F238E27FC236}">
                  <a16:creationId xmlns:a16="http://schemas.microsoft.com/office/drawing/2014/main" id="{84C2C5F2-DE73-4902-86AB-CEA568386445}"/>
                </a:ext>
              </a:extLst>
            </p:cNvPr>
            <p:cNvSpPr/>
            <p:nvPr/>
          </p:nvSpPr>
          <p:spPr>
            <a:xfrm>
              <a:off x="8302515" y="461962"/>
              <a:ext cx="3889485" cy="195262"/>
            </a:xfrm>
            <a:prstGeom prst="rect">
              <a:avLst/>
            </a:prstGeom>
            <a:solidFill>
              <a:srgbClr val="009B3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" name="Retângulo 9">
              <a:extLst>
                <a:ext uri="{FF2B5EF4-FFF2-40B4-BE49-F238E27FC236}">
                  <a16:creationId xmlns:a16="http://schemas.microsoft.com/office/drawing/2014/main" id="{4533863C-4AEA-4464-B1C6-942D10FAC4DD}"/>
                </a:ext>
              </a:extLst>
            </p:cNvPr>
            <p:cNvSpPr/>
            <p:nvPr/>
          </p:nvSpPr>
          <p:spPr>
            <a:xfrm>
              <a:off x="7559564" y="461961"/>
              <a:ext cx="450056" cy="195263"/>
            </a:xfrm>
            <a:prstGeom prst="rect">
              <a:avLst/>
            </a:prstGeom>
            <a:solidFill>
              <a:srgbClr val="009B3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" name="Retângulo 10">
              <a:extLst>
                <a:ext uri="{FF2B5EF4-FFF2-40B4-BE49-F238E27FC236}">
                  <a16:creationId xmlns:a16="http://schemas.microsoft.com/office/drawing/2014/main" id="{271E88CA-C81A-43F3-A5CB-D698DD9CF1D6}"/>
                </a:ext>
              </a:extLst>
            </p:cNvPr>
            <p:cNvSpPr/>
            <p:nvPr/>
          </p:nvSpPr>
          <p:spPr>
            <a:xfrm>
              <a:off x="7035689" y="461960"/>
              <a:ext cx="230980" cy="195263"/>
            </a:xfrm>
            <a:prstGeom prst="rect">
              <a:avLst/>
            </a:prstGeom>
            <a:solidFill>
              <a:srgbClr val="009B3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279487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CE63A2-BEC6-465E-AD98-1507B58986A1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1/5/2022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427BA86-884F-42DA-9EAC-66D244DC94D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37516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CE63A2-BEC6-465E-AD98-1507B58986A1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1/5/2022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427BA86-884F-42DA-9EAC-66D244DC94D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3670061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ítulo 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24F47ED-7A50-418F-ADEB-A5C73E8DFCF4}" type="datetimeFigureOut">
              <a:rPr kumimoji="0" lang="pt-B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05/01/2022</a:t>
            </a:fld>
            <a:endParaRPr kumimoji="0" lang="pt-B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38046B2-C200-4235-91CC-8C556A299281}" type="slidenum">
              <a:rPr kumimoji="0" lang="pt-B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pt-B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803714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CE63A2-BEC6-465E-AD98-1507B58986A1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1/5/2022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427BA86-884F-42DA-9EAC-66D244DC94D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999161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CE63A2-BEC6-465E-AD98-1507B58986A1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1/5/2022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427BA86-884F-42DA-9EAC-66D244DC94D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951642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CE63A2-BEC6-465E-AD98-1507B58986A1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1/5/2022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427BA86-884F-42DA-9EAC-66D244DC94D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835985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CE63A2-BEC6-465E-AD98-1507B58986A1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1/5/2022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427BA86-884F-42DA-9EAC-66D244DC94D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507699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7BA115D-6B37-45C3-BDCF-98907918C075}" type="datetimeFigureOut">
              <a:rPr kumimoji="0" lang="pt-B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05/01/2022</a:t>
            </a:fld>
            <a:endParaRPr kumimoji="0" lang="pt-B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7544C64-A1BA-48FA-BF1B-D4C81BA6EE08}" type="slidenum">
              <a:rPr kumimoji="0" lang="pt-B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pt-B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245486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CE63A2-BEC6-465E-AD98-1507B58986A1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1/5/2022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427BA86-884F-42DA-9EAC-66D244DC94D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93172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CE63A2-BEC6-465E-AD98-1507B58986A1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1/5/2022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427BA86-884F-42DA-9EAC-66D244DC94D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284375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CE63A2-BEC6-465E-AD98-1507B58986A1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1/5/2022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427BA86-884F-42DA-9EAC-66D244DC94D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098576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CE63A2-BEC6-465E-AD98-1507B58986A1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1/5/2022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427BA86-884F-42DA-9EAC-66D244DC94D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416706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2" r:id="rId1"/>
    <p:sldLayoutId id="2147483713" r:id="rId2"/>
    <p:sldLayoutId id="2147483714" r:id="rId3"/>
    <p:sldLayoutId id="2147483715" r:id="rId4"/>
    <p:sldLayoutId id="2147483716" r:id="rId5"/>
    <p:sldLayoutId id="2147483717" r:id="rId6"/>
    <p:sldLayoutId id="2147483718" r:id="rId7"/>
    <p:sldLayoutId id="2147483719" r:id="rId8"/>
    <p:sldLayoutId id="2147483720" r:id="rId9"/>
    <p:sldLayoutId id="2147483721" r:id="rId10"/>
    <p:sldLayoutId id="2147483722" r:id="rId11"/>
    <p:sldLayoutId id="2147483723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://queimadas.dgi.inpe.br/queimadas/bdqueimadas/" TargetMode="Externa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9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10" Type="http://schemas.openxmlformats.org/officeDocument/2006/relationships/chart" Target="../charts/chart10.xml"/><Relationship Id="rId4" Type="http://schemas.openxmlformats.org/officeDocument/2006/relationships/image" Target="../media/image7.png"/><Relationship Id="rId9" Type="http://schemas.openxmlformats.org/officeDocument/2006/relationships/hyperlink" Target="http://queimadas.dgi.inpe.br/queimadas/bdqueimadas/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queimadas.dgi.inpe.br/queimadas/bdqueimadas/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2.xml"/><Relationship Id="rId2" Type="http://schemas.openxmlformats.org/officeDocument/2006/relationships/hyperlink" Target="http://queimadas.dgi.inpe.br/queimadas/bdqueimadas/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3.xml"/><Relationship Id="rId2" Type="http://schemas.openxmlformats.org/officeDocument/2006/relationships/hyperlink" Target="http://terrabrasilis.dpi.inpe.br/" TargetMode="Externa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queimadas.dgi.inpe.br/queimadas/bdqueimadas/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6.xml"/><Relationship Id="rId2" Type="http://schemas.openxmlformats.org/officeDocument/2006/relationships/hyperlink" Target="http://queimadas.dgi.inpe.br/queimadas/bdqueimadas/" TargetMode="Externa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18.xml"/><Relationship Id="rId4" Type="http://schemas.openxmlformats.org/officeDocument/2006/relationships/chart" Target="../charts/chart1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9.xml"/><Relationship Id="rId2" Type="http://schemas.openxmlformats.org/officeDocument/2006/relationships/hyperlink" Target="http://queimadas.dgi.inpe.br/queimadas/bdqueimadas/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terrabrasilis.dpi.inpe.br/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chart" Target="../charts/chart2.xml"/><Relationship Id="rId4" Type="http://schemas.openxmlformats.org/officeDocument/2006/relationships/chart" Target="../charts/char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png"/><Relationship Id="rId4" Type="http://schemas.openxmlformats.org/officeDocument/2006/relationships/hyperlink" Target="http://terrabrasilis.dpi.inpe.br/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terrabrasilis.dpi.inpe.br/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terrabrasilis.dpi.inpe.br/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chart" Target="../charts/chart6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hyperlink" Target="http://queimadas.dgi.inpe.br/queimadas/bdqueimadas/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queimadas.dgi.inpe.br/queimadas/bdqueimadas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>
            <a:extLst>
              <a:ext uri="{FF2B5EF4-FFF2-40B4-BE49-F238E27FC236}">
                <a16:creationId xmlns:a16="http://schemas.microsoft.com/office/drawing/2014/main" id="{CB8AF93A-326C-47D2-9D6F-CEEC924BCBE8}"/>
              </a:ext>
            </a:extLst>
          </p:cNvPr>
          <p:cNvSpPr/>
          <p:nvPr/>
        </p:nvSpPr>
        <p:spPr>
          <a:xfrm>
            <a:off x="-12000" y="279134"/>
            <a:ext cx="5040000" cy="242844"/>
          </a:xfrm>
          <a:prstGeom prst="rect">
            <a:avLst/>
          </a:prstGeom>
          <a:solidFill>
            <a:srgbClr val="202F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6" name="Retângulo 15">
            <a:extLst>
              <a:ext uri="{FF2B5EF4-FFF2-40B4-BE49-F238E27FC236}">
                <a16:creationId xmlns:a16="http://schemas.microsoft.com/office/drawing/2014/main" id="{D4688977-85C7-432D-A494-D542730D3FE9}"/>
              </a:ext>
            </a:extLst>
          </p:cNvPr>
          <p:cNvSpPr/>
          <p:nvPr/>
        </p:nvSpPr>
        <p:spPr>
          <a:xfrm>
            <a:off x="7152000" y="279134"/>
            <a:ext cx="5040000" cy="242844"/>
          </a:xfrm>
          <a:prstGeom prst="rect">
            <a:avLst/>
          </a:prstGeom>
          <a:solidFill>
            <a:srgbClr val="202F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8" name="Retângulo 17">
            <a:extLst>
              <a:ext uri="{FF2B5EF4-FFF2-40B4-BE49-F238E27FC236}">
                <a16:creationId xmlns:a16="http://schemas.microsoft.com/office/drawing/2014/main" id="{99886CEF-D101-4D2A-B575-8BEC0993A01F}"/>
              </a:ext>
            </a:extLst>
          </p:cNvPr>
          <p:cNvSpPr/>
          <p:nvPr/>
        </p:nvSpPr>
        <p:spPr>
          <a:xfrm>
            <a:off x="3365795" y="6615156"/>
            <a:ext cx="5040000" cy="242844"/>
          </a:xfrm>
          <a:prstGeom prst="rect">
            <a:avLst/>
          </a:prstGeom>
          <a:solidFill>
            <a:srgbClr val="04A6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5" name="LOGO">
            <a:extLst>
              <a:ext uri="{FF2B5EF4-FFF2-40B4-BE49-F238E27FC236}">
                <a16:creationId xmlns:a16="http://schemas.microsoft.com/office/drawing/2014/main" id="{F89366D4-0AF8-4FFB-8CBB-92397F16ED6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5526" y="5378450"/>
            <a:ext cx="5200538" cy="1091341"/>
          </a:xfrm>
          <a:prstGeom prst="rect">
            <a:avLst/>
          </a:prstGeom>
        </p:spPr>
      </p:pic>
      <p:sp>
        <p:nvSpPr>
          <p:cNvPr id="11" name="TITLE">
            <a:extLst>
              <a:ext uri="{FF2B5EF4-FFF2-40B4-BE49-F238E27FC236}">
                <a16:creationId xmlns:a16="http://schemas.microsoft.com/office/drawing/2014/main" id="{8C909754-49CC-4B03-BA8A-9FE047832A3F}"/>
              </a:ext>
            </a:extLst>
          </p:cNvPr>
          <p:cNvSpPr/>
          <p:nvPr/>
        </p:nvSpPr>
        <p:spPr>
          <a:xfrm>
            <a:off x="997683" y="1600286"/>
            <a:ext cx="10467975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4400" b="1" dirty="0">
                <a:solidFill>
                  <a:srgbClr val="202F58"/>
                </a:solidFill>
                <a:latin typeface="Geomanist" panose="02000503000000020004" pitchFamily="50" charset="0"/>
              </a:rPr>
              <a:t>PANORAMA DO DESMATAMENTO NO AMAZONAS</a:t>
            </a:r>
          </a:p>
          <a:p>
            <a:pPr algn="ctr"/>
            <a:endParaRPr lang="pt-BR" sz="4400" b="1" dirty="0">
              <a:solidFill>
                <a:srgbClr val="202F58"/>
              </a:solidFill>
              <a:latin typeface="Geomanist" panose="02000503000000020004" pitchFamily="50" charset="0"/>
            </a:endParaRPr>
          </a:p>
          <a:p>
            <a:pPr algn="ctr"/>
            <a:r>
              <a:rPr lang="pt-BR" sz="4400" dirty="0">
                <a:solidFill>
                  <a:srgbClr val="202F58"/>
                </a:solidFill>
                <a:latin typeface="Geomanist" panose="02000503000000020004" pitchFamily="50" charset="0"/>
              </a:rPr>
              <a:t>01 de janeiro a 15 de outubro de 2021</a:t>
            </a:r>
          </a:p>
        </p:txBody>
      </p:sp>
    </p:spTree>
    <p:extLst>
      <p:ext uri="{BB962C8B-B14F-4D97-AF65-F5344CB8AC3E}">
        <p14:creationId xmlns:p14="http://schemas.microsoft.com/office/powerpoint/2010/main" val="145932975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0532364" y="248411"/>
            <a:ext cx="1659889" cy="195580"/>
          </a:xfrm>
          <a:custGeom>
            <a:avLst/>
            <a:gdLst/>
            <a:ahLst/>
            <a:cxnLst/>
            <a:rect l="l" t="t" r="r" b="b"/>
            <a:pathLst>
              <a:path w="1659890" h="195579">
                <a:moveTo>
                  <a:pt x="1659635" y="0"/>
                </a:moveTo>
                <a:lnTo>
                  <a:pt x="0" y="0"/>
                </a:lnTo>
                <a:lnTo>
                  <a:pt x="0" y="195071"/>
                </a:lnTo>
                <a:lnTo>
                  <a:pt x="1659635" y="195071"/>
                </a:lnTo>
                <a:lnTo>
                  <a:pt x="1659635" y="0"/>
                </a:lnTo>
                <a:close/>
              </a:path>
            </a:pathLst>
          </a:custGeom>
          <a:solidFill>
            <a:srgbClr val="009B3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9790176" y="248411"/>
            <a:ext cx="449580" cy="195580"/>
          </a:xfrm>
          <a:custGeom>
            <a:avLst/>
            <a:gdLst/>
            <a:ahLst/>
            <a:cxnLst/>
            <a:rect l="l" t="t" r="r" b="b"/>
            <a:pathLst>
              <a:path w="449579" h="195579">
                <a:moveTo>
                  <a:pt x="449579" y="0"/>
                </a:moveTo>
                <a:lnTo>
                  <a:pt x="0" y="0"/>
                </a:lnTo>
                <a:lnTo>
                  <a:pt x="0" y="195071"/>
                </a:lnTo>
                <a:lnTo>
                  <a:pt x="449579" y="195071"/>
                </a:lnTo>
                <a:lnTo>
                  <a:pt x="449579" y="0"/>
                </a:lnTo>
                <a:close/>
              </a:path>
            </a:pathLst>
          </a:custGeom>
          <a:solidFill>
            <a:srgbClr val="009B3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9265919" y="248411"/>
            <a:ext cx="231775" cy="195580"/>
          </a:xfrm>
          <a:custGeom>
            <a:avLst/>
            <a:gdLst/>
            <a:ahLst/>
            <a:cxnLst/>
            <a:rect l="l" t="t" r="r" b="b"/>
            <a:pathLst>
              <a:path w="231775" h="195579">
                <a:moveTo>
                  <a:pt x="231648" y="0"/>
                </a:moveTo>
                <a:lnTo>
                  <a:pt x="0" y="0"/>
                </a:lnTo>
                <a:lnTo>
                  <a:pt x="0" y="195071"/>
                </a:lnTo>
                <a:lnTo>
                  <a:pt x="231648" y="195071"/>
                </a:lnTo>
                <a:lnTo>
                  <a:pt x="231648" y="0"/>
                </a:lnTo>
                <a:close/>
              </a:path>
            </a:pathLst>
          </a:custGeom>
          <a:solidFill>
            <a:srgbClr val="009B3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0" y="6489191"/>
            <a:ext cx="4724400" cy="182880"/>
          </a:xfrm>
          <a:custGeom>
            <a:avLst/>
            <a:gdLst/>
            <a:ahLst/>
            <a:cxnLst/>
            <a:rect l="l" t="t" r="r" b="b"/>
            <a:pathLst>
              <a:path w="4724400" h="182879">
                <a:moveTo>
                  <a:pt x="4724400" y="0"/>
                </a:moveTo>
                <a:lnTo>
                  <a:pt x="0" y="0"/>
                </a:lnTo>
                <a:lnTo>
                  <a:pt x="0" y="182880"/>
                </a:lnTo>
                <a:lnTo>
                  <a:pt x="4724400" y="182880"/>
                </a:lnTo>
                <a:lnTo>
                  <a:pt x="4724400" y="0"/>
                </a:lnTo>
                <a:close/>
              </a:path>
            </a:pathLst>
          </a:custGeom>
          <a:solidFill>
            <a:srgbClr val="1F2E5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185115" y="103812"/>
            <a:ext cx="7359900" cy="461665"/>
          </a:xfrm>
          <a:prstGeom prst="rect">
            <a:avLst/>
          </a:prstGeom>
          <a:noFill/>
        </p:spPr>
        <p:txBody>
          <a:bodyPr vert="horz" wrap="none" lIns="91440" tIns="45720" rIns="91440" bIns="45720" rtlCol="0" anchor="ctr">
            <a:sp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sz="2400" b="1" dirty="0">
                <a:solidFill>
                  <a:srgbClr val="202F58"/>
                </a:solidFill>
                <a:latin typeface="Geomanist" panose="02000503000000020004" pitchFamily="50" charset="0"/>
                <a:ea typeface="+mn-ea"/>
                <a:cs typeface="+mn-cs"/>
              </a:rPr>
              <a:t>Distribuição Geográfica das Queimadas - Amazonas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3371823" y="6620993"/>
            <a:ext cx="3620135" cy="193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dirty="0">
                <a:latin typeface="Calibri"/>
                <a:cs typeface="Calibri"/>
              </a:rPr>
              <a:t>Fonte:</a:t>
            </a:r>
            <a:r>
              <a:rPr sz="1100" spc="-30" dirty="0">
                <a:latin typeface="Calibri"/>
                <a:cs typeface="Calibri"/>
              </a:rPr>
              <a:t> </a:t>
            </a:r>
            <a:r>
              <a:rPr sz="1100" u="sng" spc="-5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Calibri"/>
                <a:cs typeface="Calibri"/>
                <a:hlinkClick r:id="rId2"/>
              </a:rPr>
              <a:t>http://queimadas.dgi.inpe.br/queimadas/bdqueimadas/</a:t>
            </a:r>
            <a:endParaRPr sz="1100" dirty="0">
              <a:latin typeface="Calibri"/>
              <a:cs typeface="Calibr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9191370" y="20827"/>
            <a:ext cx="2922905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-5" dirty="0">
                <a:latin typeface="Calibri"/>
                <a:cs typeface="Calibri"/>
              </a:rPr>
              <a:t>Período</a:t>
            </a:r>
            <a:r>
              <a:rPr sz="140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analisado:</a:t>
            </a:r>
            <a:r>
              <a:rPr sz="1400" spc="315" dirty="0">
                <a:latin typeface="Calibri"/>
                <a:cs typeface="Calibri"/>
              </a:rPr>
              <a:t> </a:t>
            </a:r>
            <a:r>
              <a:rPr sz="1400" b="1" spc="-5" dirty="0">
                <a:latin typeface="Calibri"/>
                <a:cs typeface="Calibri"/>
              </a:rPr>
              <a:t>01/01</a:t>
            </a:r>
            <a:r>
              <a:rPr sz="1400" b="1" spc="20" dirty="0">
                <a:latin typeface="Calibri"/>
                <a:cs typeface="Calibri"/>
              </a:rPr>
              <a:t> </a:t>
            </a:r>
            <a:r>
              <a:rPr sz="1400" b="1" dirty="0">
                <a:latin typeface="Calibri"/>
                <a:cs typeface="Calibri"/>
              </a:rPr>
              <a:t>a</a:t>
            </a:r>
            <a:r>
              <a:rPr sz="1400" b="1" spc="-15" dirty="0">
                <a:latin typeface="Calibri"/>
                <a:cs typeface="Calibri"/>
              </a:rPr>
              <a:t> </a:t>
            </a:r>
            <a:r>
              <a:rPr lang="pt-BR" sz="1400" b="1" spc="-5" dirty="0">
                <a:latin typeface="Calibri"/>
                <a:cs typeface="Calibri"/>
              </a:rPr>
              <a:t>24</a:t>
            </a:r>
            <a:r>
              <a:rPr sz="1400" b="1" spc="-5" dirty="0">
                <a:latin typeface="Calibri"/>
                <a:cs typeface="Calibri"/>
              </a:rPr>
              <a:t>/</a:t>
            </a:r>
            <a:r>
              <a:rPr lang="pt-BR" sz="1400" b="1" spc="-5" dirty="0">
                <a:latin typeface="Calibri"/>
                <a:cs typeface="Calibri"/>
              </a:rPr>
              <a:t>10</a:t>
            </a:r>
            <a:r>
              <a:rPr sz="1400" b="1" spc="-5" dirty="0">
                <a:latin typeface="Calibri"/>
                <a:cs typeface="Calibri"/>
              </a:rPr>
              <a:t>/2021</a:t>
            </a:r>
            <a:endParaRPr sz="1400" dirty="0">
              <a:latin typeface="Calibri"/>
              <a:cs typeface="Calibri"/>
            </a:endParaRPr>
          </a:p>
        </p:txBody>
      </p:sp>
      <p:pic>
        <p:nvPicPr>
          <p:cNvPr id="12" name="Imagem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9832" y="1143000"/>
            <a:ext cx="6651320" cy="4454210"/>
          </a:xfrm>
          <a:prstGeom prst="rect">
            <a:avLst/>
          </a:prstGeom>
        </p:spPr>
      </p:pic>
      <p:graphicFrame>
        <p:nvGraphicFramePr>
          <p:cNvPr id="15" name="Gráfico 14"/>
          <p:cNvGraphicFramePr>
            <a:graphicFrameLocks/>
          </p:cNvGraphicFramePr>
          <p:nvPr/>
        </p:nvGraphicFramePr>
        <p:xfrm>
          <a:off x="6991958" y="451899"/>
          <a:ext cx="5715000" cy="64061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6520847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302752" y="248411"/>
            <a:ext cx="3889375" cy="195580"/>
          </a:xfrm>
          <a:custGeom>
            <a:avLst/>
            <a:gdLst/>
            <a:ahLst/>
            <a:cxnLst/>
            <a:rect l="l" t="t" r="r" b="b"/>
            <a:pathLst>
              <a:path w="3889375" h="195579">
                <a:moveTo>
                  <a:pt x="3889248" y="0"/>
                </a:moveTo>
                <a:lnTo>
                  <a:pt x="0" y="0"/>
                </a:lnTo>
                <a:lnTo>
                  <a:pt x="0" y="195071"/>
                </a:lnTo>
                <a:lnTo>
                  <a:pt x="3889248" y="195071"/>
                </a:lnTo>
                <a:lnTo>
                  <a:pt x="3889248" y="0"/>
                </a:lnTo>
                <a:close/>
              </a:path>
            </a:pathLst>
          </a:custGeom>
          <a:solidFill>
            <a:srgbClr val="009B3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7559040" y="248411"/>
            <a:ext cx="451484" cy="195580"/>
          </a:xfrm>
          <a:custGeom>
            <a:avLst/>
            <a:gdLst/>
            <a:ahLst/>
            <a:cxnLst/>
            <a:rect l="l" t="t" r="r" b="b"/>
            <a:pathLst>
              <a:path w="451484" h="195579">
                <a:moveTo>
                  <a:pt x="451103" y="0"/>
                </a:moveTo>
                <a:lnTo>
                  <a:pt x="0" y="0"/>
                </a:lnTo>
                <a:lnTo>
                  <a:pt x="0" y="195071"/>
                </a:lnTo>
                <a:lnTo>
                  <a:pt x="451103" y="195071"/>
                </a:lnTo>
                <a:lnTo>
                  <a:pt x="451103" y="0"/>
                </a:lnTo>
                <a:close/>
              </a:path>
            </a:pathLst>
          </a:custGeom>
          <a:solidFill>
            <a:srgbClr val="009B3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7036307" y="248411"/>
            <a:ext cx="230504" cy="195580"/>
          </a:xfrm>
          <a:custGeom>
            <a:avLst/>
            <a:gdLst/>
            <a:ahLst/>
            <a:cxnLst/>
            <a:rect l="l" t="t" r="r" b="b"/>
            <a:pathLst>
              <a:path w="230504" h="195579">
                <a:moveTo>
                  <a:pt x="230124" y="0"/>
                </a:moveTo>
                <a:lnTo>
                  <a:pt x="0" y="0"/>
                </a:lnTo>
                <a:lnTo>
                  <a:pt x="0" y="195071"/>
                </a:lnTo>
                <a:lnTo>
                  <a:pt x="230124" y="195071"/>
                </a:lnTo>
                <a:lnTo>
                  <a:pt x="230124" y="0"/>
                </a:lnTo>
                <a:close/>
              </a:path>
            </a:pathLst>
          </a:custGeom>
          <a:solidFill>
            <a:srgbClr val="009B3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0" y="6489191"/>
            <a:ext cx="4724400" cy="182880"/>
          </a:xfrm>
          <a:custGeom>
            <a:avLst/>
            <a:gdLst/>
            <a:ahLst/>
            <a:cxnLst/>
            <a:rect l="l" t="t" r="r" b="b"/>
            <a:pathLst>
              <a:path w="4724400" h="182879">
                <a:moveTo>
                  <a:pt x="4724400" y="0"/>
                </a:moveTo>
                <a:lnTo>
                  <a:pt x="0" y="0"/>
                </a:lnTo>
                <a:lnTo>
                  <a:pt x="0" y="182880"/>
                </a:lnTo>
                <a:lnTo>
                  <a:pt x="4724400" y="182880"/>
                </a:lnTo>
                <a:lnTo>
                  <a:pt x="4724400" y="0"/>
                </a:lnTo>
                <a:close/>
              </a:path>
            </a:pathLst>
          </a:custGeom>
          <a:solidFill>
            <a:srgbClr val="1F2E57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6" name="object 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495800" y="1286255"/>
            <a:ext cx="3352800" cy="2147316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726948" y="1199388"/>
            <a:ext cx="3351276" cy="2147316"/>
          </a:xfrm>
          <a:prstGeom prst="rect">
            <a:avLst/>
          </a:prstGeom>
        </p:spPr>
      </p:pic>
      <p:sp>
        <p:nvSpPr>
          <p:cNvPr id="8" name="object 8"/>
          <p:cNvSpPr txBox="1"/>
          <p:nvPr/>
        </p:nvSpPr>
        <p:spPr>
          <a:xfrm>
            <a:off x="5362702" y="1555750"/>
            <a:ext cx="1838960" cy="6362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5"/>
              </a:spcBef>
            </a:pPr>
            <a:r>
              <a:rPr sz="2000" dirty="0">
                <a:latin typeface="Calibri"/>
                <a:cs typeface="Calibri"/>
              </a:rPr>
              <a:t>Maior</a:t>
            </a:r>
            <a:r>
              <a:rPr sz="2000" spc="-3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número</a:t>
            </a:r>
            <a:r>
              <a:rPr sz="2000" spc="-4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de</a:t>
            </a:r>
            <a:endParaRPr sz="2000">
              <a:latin typeface="Calibri"/>
              <a:cs typeface="Calibri"/>
            </a:endParaRPr>
          </a:p>
          <a:p>
            <a:pPr marL="1905" algn="ctr">
              <a:lnSpc>
                <a:spcPct val="100000"/>
              </a:lnSpc>
            </a:pPr>
            <a:r>
              <a:rPr sz="2000" spc="-5" dirty="0">
                <a:latin typeface="Calibri"/>
                <a:cs typeface="Calibri"/>
              </a:rPr>
              <a:t>queimadas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4684626" y="2368042"/>
            <a:ext cx="3419601" cy="44307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588645" marR="5080" indent="-576580">
              <a:lnSpc>
                <a:spcPct val="100000"/>
              </a:lnSpc>
              <a:spcBef>
                <a:spcPts val="95"/>
              </a:spcBef>
            </a:pPr>
            <a:r>
              <a:rPr lang="pt-BR" sz="2800" b="1" spc="-10" dirty="0">
                <a:solidFill>
                  <a:srgbClr val="C00000"/>
                </a:solidFill>
                <a:latin typeface="Calibri"/>
                <a:cs typeface="Calibri"/>
              </a:rPr>
              <a:t>Agosto</a:t>
            </a:r>
            <a:r>
              <a:rPr sz="2800" b="1" spc="-4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800" b="1" spc="-5" dirty="0">
                <a:solidFill>
                  <a:srgbClr val="C00000"/>
                </a:solidFill>
                <a:latin typeface="Calibri"/>
                <a:cs typeface="Calibri"/>
              </a:rPr>
              <a:t>=</a:t>
            </a:r>
            <a:r>
              <a:rPr sz="2800" b="1" spc="-1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lang="pt-BR" sz="2800" b="1" spc="-15" dirty="0">
                <a:solidFill>
                  <a:srgbClr val="C00000"/>
                </a:solidFill>
                <a:latin typeface="Calibri"/>
                <a:cs typeface="Calibri"/>
              </a:rPr>
              <a:t>8.588</a:t>
            </a:r>
            <a:r>
              <a:rPr sz="2800" b="1" spc="-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800" b="1" spc="-62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800" b="1" spc="-15" dirty="0">
                <a:solidFill>
                  <a:srgbClr val="C00000"/>
                </a:solidFill>
                <a:latin typeface="Calibri"/>
                <a:cs typeface="Calibri"/>
              </a:rPr>
              <a:t>focos</a:t>
            </a:r>
            <a:endParaRPr sz="2800" dirty="0">
              <a:latin typeface="Calibri"/>
              <a:cs typeface="Calibri"/>
            </a:endParaRPr>
          </a:p>
        </p:txBody>
      </p:sp>
      <p:grpSp>
        <p:nvGrpSpPr>
          <p:cNvPr id="10" name="object 10"/>
          <p:cNvGrpSpPr/>
          <p:nvPr/>
        </p:nvGrpSpPr>
        <p:grpSpPr>
          <a:xfrm>
            <a:off x="8056579" y="801306"/>
            <a:ext cx="3408679" cy="2544445"/>
            <a:chOff x="8056579" y="801306"/>
            <a:chExt cx="3408679" cy="2544445"/>
          </a:xfrm>
        </p:grpSpPr>
        <p:pic>
          <p:nvPicPr>
            <p:cNvPr id="11" name="object 11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8151875" y="1211580"/>
              <a:ext cx="3313176" cy="2133600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8056579" y="801306"/>
              <a:ext cx="878727" cy="783526"/>
            </a:xfrm>
            <a:prstGeom prst="rect">
              <a:avLst/>
            </a:prstGeom>
          </p:spPr>
        </p:pic>
      </p:grpSp>
      <p:sp>
        <p:nvSpPr>
          <p:cNvPr id="13" name="object 13"/>
          <p:cNvSpPr txBox="1"/>
          <p:nvPr/>
        </p:nvSpPr>
        <p:spPr>
          <a:xfrm>
            <a:off x="1937766" y="1547317"/>
            <a:ext cx="1073150" cy="6362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5"/>
              </a:spcBef>
            </a:pPr>
            <a:r>
              <a:rPr sz="2000" dirty="0">
                <a:latin typeface="Calibri"/>
                <a:cs typeface="Calibri"/>
              </a:rPr>
              <a:t>Incidência</a:t>
            </a:r>
            <a:endParaRPr sz="200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</a:pPr>
            <a:r>
              <a:rPr sz="2000" spc="-5" dirty="0">
                <a:latin typeface="Calibri"/>
                <a:cs typeface="Calibri"/>
              </a:rPr>
              <a:t>Anual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1514764" y="2456179"/>
            <a:ext cx="2022763" cy="44307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pt-BR" sz="2800" b="1" spc="-10" dirty="0">
                <a:solidFill>
                  <a:srgbClr val="C00000"/>
                </a:solidFill>
                <a:latin typeface="Calibri"/>
                <a:cs typeface="Calibri"/>
              </a:rPr>
              <a:t>14.466 focos</a:t>
            </a:r>
            <a:endParaRPr sz="2800" b="1" spc="-10" dirty="0">
              <a:solidFill>
                <a:srgbClr val="C00000"/>
              </a:solidFill>
              <a:latin typeface="Calibri"/>
              <a:cs typeface="Calibri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508000" y="3575593"/>
            <a:ext cx="3657600" cy="2746265"/>
          </a:xfrm>
          <a:prstGeom prst="rect">
            <a:avLst/>
          </a:prstGeom>
          <a:solidFill>
            <a:srgbClr val="CFCFCF">
              <a:alpha val="30195"/>
            </a:srgbClr>
          </a:solidFill>
        </p:spPr>
        <p:txBody>
          <a:bodyPr vert="horz" wrap="square" lIns="0" tIns="243205" rIns="0" bIns="0" rtlCol="0">
            <a:spAutoFit/>
          </a:bodyPr>
          <a:lstStyle/>
          <a:p>
            <a:pPr marL="40005" algn="ctr">
              <a:lnSpc>
                <a:spcPct val="100000"/>
              </a:lnSpc>
              <a:spcBef>
                <a:spcPts val="1915"/>
              </a:spcBef>
            </a:pPr>
            <a:r>
              <a:rPr sz="2400" dirty="0">
                <a:latin typeface="Calibri"/>
                <a:cs typeface="Calibri"/>
              </a:rPr>
              <a:t>0</a:t>
            </a:r>
            <a:r>
              <a:rPr lang="pt-BR" sz="2400" dirty="0">
                <a:latin typeface="Calibri"/>
                <a:cs typeface="Calibri"/>
              </a:rPr>
              <a:t>1 a 24</a:t>
            </a:r>
            <a:r>
              <a:rPr sz="2400" spc="-3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de</a:t>
            </a:r>
            <a:r>
              <a:rPr sz="2400" spc="-25" dirty="0">
                <a:latin typeface="Calibri"/>
                <a:cs typeface="Calibri"/>
              </a:rPr>
              <a:t> </a:t>
            </a:r>
            <a:r>
              <a:rPr lang="pt-BR" sz="2400" spc="-25" dirty="0">
                <a:latin typeface="Calibri"/>
                <a:cs typeface="Calibri"/>
              </a:rPr>
              <a:t>outubro</a:t>
            </a:r>
            <a:r>
              <a:rPr lang="pt-BR" sz="2400" spc="-5" dirty="0">
                <a:latin typeface="Calibri"/>
                <a:cs typeface="Calibri"/>
              </a:rPr>
              <a:t>*</a:t>
            </a:r>
          </a:p>
          <a:p>
            <a:pPr marL="40005" algn="ctr">
              <a:lnSpc>
                <a:spcPct val="100000"/>
              </a:lnSpc>
              <a:spcBef>
                <a:spcPts val="1915"/>
              </a:spcBef>
            </a:pPr>
            <a:r>
              <a:rPr lang="pt-BR" sz="2400" b="1" spc="-15" dirty="0">
                <a:solidFill>
                  <a:srgbClr val="C00000"/>
                </a:solidFill>
                <a:cs typeface="Calibri"/>
              </a:rPr>
              <a:t>1.682</a:t>
            </a:r>
            <a:r>
              <a:rPr lang="pt-BR" sz="2400" b="1" spc="-5" dirty="0">
                <a:solidFill>
                  <a:srgbClr val="C00000"/>
                </a:solidFill>
                <a:cs typeface="Calibri"/>
              </a:rPr>
              <a:t> </a:t>
            </a:r>
            <a:r>
              <a:rPr lang="pt-BR" sz="2400" b="1" spc="-620" dirty="0">
                <a:solidFill>
                  <a:srgbClr val="C00000"/>
                </a:solidFill>
                <a:cs typeface="Calibri"/>
              </a:rPr>
              <a:t> </a:t>
            </a:r>
            <a:r>
              <a:rPr lang="pt-BR" sz="2400" b="1" spc="-15" dirty="0">
                <a:solidFill>
                  <a:srgbClr val="C00000"/>
                </a:solidFill>
                <a:cs typeface="Calibri"/>
              </a:rPr>
              <a:t>focos</a:t>
            </a:r>
            <a:endParaRPr sz="2400" dirty="0">
              <a:latin typeface="Calibri"/>
              <a:cs typeface="Calibri"/>
            </a:endParaRPr>
          </a:p>
          <a:p>
            <a:pPr marR="12065" algn="ctr">
              <a:lnSpc>
                <a:spcPts val="2615"/>
              </a:lnSpc>
              <a:spcBef>
                <a:spcPts val="2110"/>
              </a:spcBef>
            </a:pPr>
            <a:r>
              <a:rPr sz="2200" spc="-35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focos</a:t>
            </a:r>
            <a:endParaRPr sz="2200" dirty="0">
              <a:latin typeface="Calibri"/>
              <a:cs typeface="Calibri"/>
            </a:endParaRPr>
          </a:p>
          <a:p>
            <a:pPr marR="9525" algn="ctr">
              <a:lnSpc>
                <a:spcPts val="3335"/>
              </a:lnSpc>
            </a:pPr>
            <a:r>
              <a:rPr lang="pt-BR" sz="2800" b="1" spc="-10" dirty="0">
                <a:solidFill>
                  <a:srgbClr val="00AF50"/>
                </a:solidFill>
                <a:latin typeface="Calibri"/>
                <a:cs typeface="Calibri"/>
              </a:rPr>
              <a:t>85</a:t>
            </a:r>
            <a:r>
              <a:rPr sz="2800" b="1" spc="-10" dirty="0">
                <a:solidFill>
                  <a:srgbClr val="00AF50"/>
                </a:solidFill>
                <a:latin typeface="Calibri"/>
                <a:cs typeface="Calibri"/>
              </a:rPr>
              <a:t>%</a:t>
            </a:r>
            <a:r>
              <a:rPr sz="2800" b="1" spc="-5" dirty="0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concentrado</a:t>
            </a:r>
            <a:r>
              <a:rPr sz="2200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em</a:t>
            </a:r>
            <a:endParaRPr sz="2200" dirty="0">
              <a:latin typeface="Calibri"/>
              <a:cs typeface="Calibri"/>
            </a:endParaRPr>
          </a:p>
          <a:p>
            <a:pPr marR="8890" algn="ctr">
              <a:lnSpc>
                <a:spcPct val="100000"/>
              </a:lnSpc>
            </a:pPr>
            <a:r>
              <a:rPr sz="2200" spc="-5" dirty="0">
                <a:latin typeface="Calibri"/>
                <a:cs typeface="Calibri"/>
              </a:rPr>
              <a:t>apenas</a:t>
            </a:r>
            <a:r>
              <a:rPr sz="2200" spc="110" dirty="0">
                <a:latin typeface="Calibri"/>
                <a:cs typeface="Calibri"/>
              </a:rPr>
              <a:t> </a:t>
            </a:r>
            <a:r>
              <a:rPr lang="pt-BR" sz="2800" b="1" spc="-5" dirty="0">
                <a:solidFill>
                  <a:srgbClr val="00AF50"/>
                </a:solidFill>
                <a:latin typeface="Calibri"/>
                <a:cs typeface="Calibri"/>
              </a:rPr>
              <a:t>3</a:t>
            </a:r>
            <a:r>
              <a:rPr sz="2800" b="1" spc="-135" dirty="0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município</a:t>
            </a:r>
            <a:endParaRPr sz="2200" dirty="0">
              <a:latin typeface="Calibri"/>
              <a:cs typeface="Calibri"/>
            </a:endParaRPr>
          </a:p>
        </p:txBody>
      </p:sp>
      <p:pic>
        <p:nvPicPr>
          <p:cNvPr id="21" name="object 21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724605" y="796734"/>
            <a:ext cx="878737" cy="783526"/>
          </a:xfrm>
          <a:prstGeom prst="rect">
            <a:avLst/>
          </a:prstGeom>
        </p:spPr>
      </p:pic>
      <p:pic>
        <p:nvPicPr>
          <p:cNvPr id="22" name="object 22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4351735" y="786066"/>
            <a:ext cx="878727" cy="783526"/>
          </a:xfrm>
          <a:prstGeom prst="rect">
            <a:avLst/>
          </a:prstGeom>
        </p:spPr>
      </p:pic>
      <p:sp>
        <p:nvSpPr>
          <p:cNvPr id="23" name="object 23"/>
          <p:cNvSpPr txBox="1">
            <a:spLocks noGrp="1"/>
          </p:cNvSpPr>
          <p:nvPr>
            <p:ph type="title"/>
          </p:nvPr>
        </p:nvSpPr>
        <p:spPr>
          <a:xfrm>
            <a:off x="274333" y="6990"/>
            <a:ext cx="5473165" cy="830997"/>
          </a:xfrm>
          <a:prstGeom prst="rect">
            <a:avLst/>
          </a:prstGeom>
          <a:noFill/>
        </p:spPr>
        <p:txBody>
          <a:bodyPr vert="horz" wrap="none" lIns="91440" tIns="45720" rIns="91440" bIns="45720" rtlCol="0" anchor="ctr">
            <a:sp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sz="2400" b="1" dirty="0">
                <a:solidFill>
                  <a:srgbClr val="202F58"/>
                </a:solidFill>
                <a:latin typeface="Geomanist" panose="02000503000000020004" pitchFamily="50" charset="0"/>
                <a:ea typeface="+mn-ea"/>
                <a:cs typeface="+mn-cs"/>
              </a:rPr>
              <a:t>Panorama das Queimadas - Amazonas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sz="2400" b="1" dirty="0">
                <a:solidFill>
                  <a:srgbClr val="202F58"/>
                </a:solidFill>
                <a:latin typeface="Geomanist" panose="02000503000000020004" pitchFamily="50" charset="0"/>
                <a:ea typeface="+mn-ea"/>
                <a:cs typeface="+mn-cs"/>
              </a:rPr>
              <a:t>Cenário atual</a:t>
            </a:r>
          </a:p>
        </p:txBody>
      </p:sp>
      <p:sp>
        <p:nvSpPr>
          <p:cNvPr id="24" name="object 24"/>
          <p:cNvSpPr txBox="1"/>
          <p:nvPr/>
        </p:nvSpPr>
        <p:spPr>
          <a:xfrm>
            <a:off x="9019793" y="1520444"/>
            <a:ext cx="1919605" cy="6356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93700" marR="5080" indent="-381000">
              <a:lnSpc>
                <a:spcPct val="100000"/>
              </a:lnSpc>
              <a:spcBef>
                <a:spcPts val="105"/>
              </a:spcBef>
            </a:pPr>
            <a:r>
              <a:rPr sz="2000" dirty="0">
                <a:latin typeface="Calibri"/>
                <a:cs typeface="Calibri"/>
              </a:rPr>
              <a:t>Menor</a:t>
            </a:r>
            <a:r>
              <a:rPr sz="2000" spc="-5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número</a:t>
            </a:r>
            <a:r>
              <a:rPr sz="2000" spc="-5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de </a:t>
            </a:r>
            <a:r>
              <a:rPr sz="2000" spc="-44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queimadas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8713469" y="2368042"/>
            <a:ext cx="253301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b="1" spc="-15" dirty="0">
                <a:solidFill>
                  <a:srgbClr val="C00000"/>
                </a:solidFill>
                <a:latin typeface="Calibri"/>
                <a:cs typeface="Calibri"/>
              </a:rPr>
              <a:t>Março</a:t>
            </a:r>
            <a:r>
              <a:rPr sz="2800" b="1" spc="-2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800" b="1" spc="-5" dirty="0">
                <a:solidFill>
                  <a:srgbClr val="C00000"/>
                </a:solidFill>
                <a:latin typeface="Calibri"/>
                <a:cs typeface="Calibri"/>
              </a:rPr>
              <a:t>=</a:t>
            </a:r>
            <a:r>
              <a:rPr sz="2800" b="1" spc="-1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800" b="1" spc="-5" dirty="0">
                <a:solidFill>
                  <a:srgbClr val="C00000"/>
                </a:solidFill>
                <a:latin typeface="Calibri"/>
                <a:cs typeface="Calibri"/>
              </a:rPr>
              <a:t>17</a:t>
            </a:r>
            <a:r>
              <a:rPr sz="2800" b="1" spc="-15" dirty="0">
                <a:solidFill>
                  <a:srgbClr val="C00000"/>
                </a:solidFill>
                <a:latin typeface="Calibri"/>
                <a:cs typeface="Calibri"/>
              </a:rPr>
              <a:t> focos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4803394" y="6451803"/>
            <a:ext cx="3620135" cy="193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dirty="0">
                <a:latin typeface="Calibri"/>
                <a:cs typeface="Calibri"/>
              </a:rPr>
              <a:t>Fonte:</a:t>
            </a:r>
            <a:r>
              <a:rPr sz="1100" spc="-30" dirty="0">
                <a:latin typeface="Calibri"/>
                <a:cs typeface="Calibri"/>
              </a:rPr>
              <a:t> </a:t>
            </a:r>
            <a:r>
              <a:rPr sz="1100" u="sng" spc="-5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Calibri"/>
                <a:cs typeface="Calibri"/>
                <a:hlinkClick r:id="rId9"/>
              </a:rPr>
              <a:t>http://queimadas.dgi.inpe.br/queimadas/bdqueimadas/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10117995" y="6407742"/>
            <a:ext cx="1852921" cy="336631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R="5080" algn="r">
              <a:lnSpc>
                <a:spcPct val="100000"/>
              </a:lnSpc>
              <a:spcBef>
                <a:spcPts val="105"/>
              </a:spcBef>
            </a:pPr>
            <a:r>
              <a:rPr sz="1050" dirty="0">
                <a:latin typeface="Calibri"/>
                <a:cs typeface="Calibri"/>
              </a:rPr>
              <a:t>*Período</a:t>
            </a:r>
            <a:r>
              <a:rPr sz="1050" spc="-45" dirty="0">
                <a:latin typeface="Calibri"/>
                <a:cs typeface="Calibri"/>
              </a:rPr>
              <a:t> </a:t>
            </a:r>
            <a:r>
              <a:rPr sz="1050" spc="-5" dirty="0">
                <a:latin typeface="Calibri"/>
                <a:cs typeface="Calibri"/>
              </a:rPr>
              <a:t>analisado</a:t>
            </a:r>
            <a:r>
              <a:rPr sz="1050" spc="-40" dirty="0">
                <a:latin typeface="Calibri"/>
                <a:cs typeface="Calibri"/>
              </a:rPr>
              <a:t> </a:t>
            </a:r>
            <a:r>
              <a:rPr sz="1050" dirty="0">
                <a:latin typeface="Calibri"/>
                <a:cs typeface="Calibri"/>
              </a:rPr>
              <a:t>em</a:t>
            </a:r>
            <a:r>
              <a:rPr sz="1050" spc="-30" dirty="0">
                <a:latin typeface="Calibri"/>
                <a:cs typeface="Calibri"/>
              </a:rPr>
              <a:t> </a:t>
            </a:r>
            <a:r>
              <a:rPr lang="pt-BR" sz="1050" spc="-30" dirty="0">
                <a:latin typeface="Calibri"/>
                <a:cs typeface="Calibri"/>
              </a:rPr>
              <a:t>outubro*</a:t>
            </a:r>
            <a:r>
              <a:rPr sz="1050" spc="-5" dirty="0">
                <a:latin typeface="Calibri"/>
                <a:cs typeface="Calibri"/>
              </a:rPr>
              <a:t>:</a:t>
            </a:r>
            <a:endParaRPr sz="1050" dirty="0">
              <a:latin typeface="Calibri"/>
              <a:cs typeface="Calibri"/>
            </a:endParaRPr>
          </a:p>
          <a:p>
            <a:pPr marR="6350" algn="r">
              <a:lnSpc>
                <a:spcPct val="100000"/>
              </a:lnSpc>
            </a:pPr>
            <a:r>
              <a:rPr sz="1050" b="1" dirty="0">
                <a:latin typeface="Calibri"/>
                <a:cs typeface="Calibri"/>
              </a:rPr>
              <a:t>01</a:t>
            </a:r>
            <a:r>
              <a:rPr lang="pt-BR" sz="1050" b="1" dirty="0">
                <a:latin typeface="Calibri"/>
                <a:cs typeface="Calibri"/>
              </a:rPr>
              <a:t> a 24/10</a:t>
            </a:r>
            <a:r>
              <a:rPr sz="1050" b="1" dirty="0">
                <a:latin typeface="Calibri"/>
                <a:cs typeface="Calibri"/>
              </a:rPr>
              <a:t>/2021</a:t>
            </a:r>
            <a:endParaRPr sz="1050" dirty="0">
              <a:latin typeface="Calibri"/>
              <a:cs typeface="Calibri"/>
            </a:endParaRPr>
          </a:p>
        </p:txBody>
      </p:sp>
      <p:sp>
        <p:nvSpPr>
          <p:cNvPr id="15" name="Retângulo 14"/>
          <p:cNvSpPr/>
          <p:nvPr/>
        </p:nvSpPr>
        <p:spPr>
          <a:xfrm>
            <a:off x="6772228" y="3598365"/>
            <a:ext cx="281839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 sz="1400" b="0" i="0" u="none" strike="noStrike" kern="1200" spc="0" baseline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  <a:ea typeface="+mn-ea"/>
                <a:cs typeface="+mn-cs"/>
              </a:defRPr>
            </a:pPr>
            <a:r>
              <a:rPr lang="pt-BR" sz="1100" b="1" dirty="0"/>
              <a:t>OS 10 MUNICÍPIOS PRIMEIROS NO RANKIN</a:t>
            </a:r>
            <a:r>
              <a:rPr lang="pt-BR" b="1" dirty="0"/>
              <a:t>G</a:t>
            </a:r>
          </a:p>
        </p:txBody>
      </p:sp>
      <p:graphicFrame>
        <p:nvGraphicFramePr>
          <p:cNvPr id="30" name="Gráfico 29"/>
          <p:cNvGraphicFramePr>
            <a:graphicFrameLocks/>
          </p:cNvGraphicFramePr>
          <p:nvPr/>
        </p:nvGraphicFramePr>
        <p:xfrm>
          <a:off x="4333873" y="3552393"/>
          <a:ext cx="7391401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0"/>
          </a:graphicData>
        </a:graphic>
      </p:graphicFrame>
    </p:spTree>
    <p:extLst>
      <p:ext uri="{BB962C8B-B14F-4D97-AF65-F5344CB8AC3E}">
        <p14:creationId xmlns:p14="http://schemas.microsoft.com/office/powerpoint/2010/main" val="41084215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302752" y="248411"/>
            <a:ext cx="3889375" cy="195580"/>
          </a:xfrm>
          <a:custGeom>
            <a:avLst/>
            <a:gdLst/>
            <a:ahLst/>
            <a:cxnLst/>
            <a:rect l="l" t="t" r="r" b="b"/>
            <a:pathLst>
              <a:path w="3889375" h="195579">
                <a:moveTo>
                  <a:pt x="3889248" y="0"/>
                </a:moveTo>
                <a:lnTo>
                  <a:pt x="0" y="0"/>
                </a:lnTo>
                <a:lnTo>
                  <a:pt x="0" y="195071"/>
                </a:lnTo>
                <a:lnTo>
                  <a:pt x="3889248" y="195071"/>
                </a:lnTo>
                <a:lnTo>
                  <a:pt x="3889248" y="0"/>
                </a:lnTo>
                <a:close/>
              </a:path>
            </a:pathLst>
          </a:custGeom>
          <a:solidFill>
            <a:srgbClr val="009B3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7559040" y="248411"/>
            <a:ext cx="451484" cy="195580"/>
          </a:xfrm>
          <a:custGeom>
            <a:avLst/>
            <a:gdLst/>
            <a:ahLst/>
            <a:cxnLst/>
            <a:rect l="l" t="t" r="r" b="b"/>
            <a:pathLst>
              <a:path w="451484" h="195579">
                <a:moveTo>
                  <a:pt x="451103" y="0"/>
                </a:moveTo>
                <a:lnTo>
                  <a:pt x="0" y="0"/>
                </a:lnTo>
                <a:lnTo>
                  <a:pt x="0" y="195071"/>
                </a:lnTo>
                <a:lnTo>
                  <a:pt x="451103" y="195071"/>
                </a:lnTo>
                <a:lnTo>
                  <a:pt x="451103" y="0"/>
                </a:lnTo>
                <a:close/>
              </a:path>
            </a:pathLst>
          </a:custGeom>
          <a:solidFill>
            <a:srgbClr val="009B3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7036307" y="248411"/>
            <a:ext cx="230504" cy="195580"/>
          </a:xfrm>
          <a:custGeom>
            <a:avLst/>
            <a:gdLst/>
            <a:ahLst/>
            <a:cxnLst/>
            <a:rect l="l" t="t" r="r" b="b"/>
            <a:pathLst>
              <a:path w="230504" h="195579">
                <a:moveTo>
                  <a:pt x="230124" y="0"/>
                </a:moveTo>
                <a:lnTo>
                  <a:pt x="0" y="0"/>
                </a:lnTo>
                <a:lnTo>
                  <a:pt x="0" y="195071"/>
                </a:lnTo>
                <a:lnTo>
                  <a:pt x="230124" y="195071"/>
                </a:lnTo>
                <a:lnTo>
                  <a:pt x="230124" y="0"/>
                </a:lnTo>
                <a:close/>
              </a:path>
            </a:pathLst>
          </a:custGeom>
          <a:solidFill>
            <a:srgbClr val="009B3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0" y="6489191"/>
            <a:ext cx="4724400" cy="182880"/>
          </a:xfrm>
          <a:custGeom>
            <a:avLst/>
            <a:gdLst/>
            <a:ahLst/>
            <a:cxnLst/>
            <a:rect l="l" t="t" r="r" b="b"/>
            <a:pathLst>
              <a:path w="4724400" h="182879">
                <a:moveTo>
                  <a:pt x="4724400" y="0"/>
                </a:moveTo>
                <a:lnTo>
                  <a:pt x="0" y="0"/>
                </a:lnTo>
                <a:lnTo>
                  <a:pt x="0" y="182880"/>
                </a:lnTo>
                <a:lnTo>
                  <a:pt x="4724400" y="182880"/>
                </a:lnTo>
                <a:lnTo>
                  <a:pt x="4724400" y="0"/>
                </a:lnTo>
                <a:close/>
              </a:path>
            </a:pathLst>
          </a:custGeom>
          <a:solidFill>
            <a:srgbClr val="1F2E5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96418" y="28881"/>
            <a:ext cx="5343322" cy="461665"/>
          </a:xfrm>
          <a:prstGeom prst="rect">
            <a:avLst/>
          </a:prstGeom>
          <a:noFill/>
        </p:spPr>
        <p:txBody>
          <a:bodyPr vert="horz" wrap="none" lIns="91440" tIns="45720" rIns="91440" bIns="45720" rtlCol="0" anchor="ctr">
            <a:sp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sz="2400" b="1" dirty="0">
                <a:solidFill>
                  <a:srgbClr val="202F58"/>
                </a:solidFill>
                <a:latin typeface="Geomanist" panose="02000503000000020004" pitchFamily="50" charset="0"/>
                <a:ea typeface="+mn-ea"/>
                <a:cs typeface="+mn-cs"/>
              </a:rPr>
              <a:t>Panorama de Queimadas - Amazonas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273506" y="361927"/>
            <a:ext cx="8029246" cy="1165063"/>
          </a:xfrm>
          <a:prstGeom prst="rect">
            <a:avLst/>
          </a:prstGeom>
        </p:spPr>
        <p:txBody>
          <a:bodyPr vert="horz" wrap="square" lIns="0" tIns="12509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85"/>
              </a:spcBef>
            </a:pPr>
            <a:r>
              <a:rPr sz="2000" b="1" spc="-5" dirty="0">
                <a:solidFill>
                  <a:srgbClr val="009B3C"/>
                </a:solidFill>
                <a:latin typeface="Calibri"/>
                <a:cs typeface="Calibri"/>
              </a:rPr>
              <a:t>Focos</a:t>
            </a:r>
            <a:r>
              <a:rPr sz="2000" b="1" spc="-35" dirty="0">
                <a:solidFill>
                  <a:srgbClr val="009B3C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009B3C"/>
                </a:solidFill>
                <a:latin typeface="Calibri"/>
                <a:cs typeface="Calibri"/>
              </a:rPr>
              <a:t>de queimadas</a:t>
            </a:r>
            <a:r>
              <a:rPr sz="2000" b="1" spc="-25" dirty="0">
                <a:solidFill>
                  <a:srgbClr val="009B3C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009B3C"/>
                </a:solidFill>
                <a:latin typeface="Calibri"/>
                <a:cs typeface="Calibri"/>
              </a:rPr>
              <a:t>nas</a:t>
            </a:r>
            <a:r>
              <a:rPr sz="2000" b="1" spc="-10" dirty="0">
                <a:solidFill>
                  <a:srgbClr val="009B3C"/>
                </a:solidFill>
                <a:latin typeface="Calibri"/>
                <a:cs typeface="Calibri"/>
              </a:rPr>
              <a:t> áreas</a:t>
            </a:r>
            <a:r>
              <a:rPr sz="2000" b="1" spc="-5" dirty="0">
                <a:solidFill>
                  <a:srgbClr val="009B3C"/>
                </a:solidFill>
                <a:latin typeface="Calibri"/>
                <a:cs typeface="Calibri"/>
              </a:rPr>
              <a:t> </a:t>
            </a:r>
            <a:r>
              <a:rPr sz="2000" b="1" spc="5" dirty="0">
                <a:solidFill>
                  <a:srgbClr val="009B3C"/>
                </a:solidFill>
                <a:latin typeface="Calibri"/>
                <a:cs typeface="Calibri"/>
              </a:rPr>
              <a:t>de</a:t>
            </a:r>
            <a:r>
              <a:rPr sz="2000" b="1" spc="-5" dirty="0">
                <a:solidFill>
                  <a:srgbClr val="009B3C"/>
                </a:solidFill>
                <a:latin typeface="Calibri"/>
                <a:cs typeface="Calibri"/>
              </a:rPr>
              <a:t> </a:t>
            </a:r>
            <a:r>
              <a:rPr sz="2000" b="1" spc="-10" dirty="0">
                <a:solidFill>
                  <a:srgbClr val="009B3C"/>
                </a:solidFill>
                <a:latin typeface="Calibri"/>
                <a:cs typeface="Calibri"/>
              </a:rPr>
              <a:t>intensa</a:t>
            </a:r>
            <a:r>
              <a:rPr sz="2000" b="1" spc="-35" dirty="0">
                <a:solidFill>
                  <a:srgbClr val="009B3C"/>
                </a:solidFill>
                <a:latin typeface="Calibri"/>
                <a:cs typeface="Calibri"/>
              </a:rPr>
              <a:t> </a:t>
            </a:r>
            <a:r>
              <a:rPr sz="2000" b="1" spc="-5" dirty="0">
                <a:solidFill>
                  <a:srgbClr val="009B3C"/>
                </a:solidFill>
                <a:latin typeface="Calibri"/>
                <a:cs typeface="Calibri"/>
              </a:rPr>
              <a:t>pressão</a:t>
            </a:r>
            <a:endParaRPr sz="2000" dirty="0">
              <a:latin typeface="Calibri"/>
              <a:cs typeface="Calibri"/>
            </a:endParaRPr>
          </a:p>
          <a:p>
            <a:pPr marL="4469130" indent="-343535">
              <a:lnSpc>
                <a:spcPct val="100000"/>
              </a:lnSpc>
              <a:spcBef>
                <a:spcPts val="885"/>
              </a:spcBef>
              <a:buFont typeface="Arial"/>
              <a:buChar char="•"/>
              <a:tabLst>
                <a:tab pos="4469130" algn="l"/>
                <a:tab pos="4469765" algn="l"/>
              </a:tabLst>
            </a:pPr>
            <a:r>
              <a:rPr sz="2000" b="1" spc="-5" dirty="0">
                <a:solidFill>
                  <a:srgbClr val="004385"/>
                </a:solidFill>
                <a:latin typeface="Calibri"/>
                <a:cs typeface="Calibri"/>
              </a:rPr>
              <a:t>RMM:</a:t>
            </a:r>
            <a:r>
              <a:rPr sz="2000" b="1" spc="430" dirty="0">
                <a:solidFill>
                  <a:srgbClr val="004385"/>
                </a:solidFill>
                <a:latin typeface="Calibri"/>
                <a:cs typeface="Calibri"/>
              </a:rPr>
              <a:t> </a:t>
            </a:r>
            <a:r>
              <a:rPr lang="pt-BR" sz="2000" b="1" dirty="0">
                <a:solidFill>
                  <a:srgbClr val="C00000"/>
                </a:solidFill>
                <a:latin typeface="Calibri"/>
                <a:cs typeface="Calibri"/>
              </a:rPr>
              <a:t>730</a:t>
            </a:r>
            <a:r>
              <a:rPr sz="2000" b="1" spc="-3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000" b="1" spc="-10" dirty="0">
                <a:solidFill>
                  <a:srgbClr val="C00000"/>
                </a:solidFill>
                <a:latin typeface="Calibri"/>
                <a:cs typeface="Calibri"/>
              </a:rPr>
              <a:t>focos</a:t>
            </a:r>
            <a:r>
              <a:rPr sz="2000" b="1" spc="-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C00000"/>
                </a:solidFill>
                <a:latin typeface="Calibri"/>
                <a:cs typeface="Calibri"/>
              </a:rPr>
              <a:t>(</a:t>
            </a:r>
            <a:r>
              <a:rPr lang="pt-BR" sz="2000" b="1" dirty="0">
                <a:solidFill>
                  <a:srgbClr val="C00000"/>
                </a:solidFill>
                <a:latin typeface="Calibri"/>
                <a:cs typeface="Calibri"/>
              </a:rPr>
              <a:t>8</a:t>
            </a:r>
            <a:r>
              <a:rPr sz="2000" b="1" dirty="0">
                <a:solidFill>
                  <a:srgbClr val="C00000"/>
                </a:solidFill>
                <a:latin typeface="Calibri"/>
                <a:cs typeface="Calibri"/>
              </a:rPr>
              <a:t>%)</a:t>
            </a:r>
            <a:endParaRPr sz="2000" dirty="0">
              <a:latin typeface="Calibri"/>
              <a:cs typeface="Calibri"/>
            </a:endParaRPr>
          </a:p>
          <a:p>
            <a:pPr marL="4469130" indent="-343535">
              <a:lnSpc>
                <a:spcPct val="100000"/>
              </a:lnSpc>
              <a:buFont typeface="Arial"/>
              <a:buChar char="•"/>
              <a:tabLst>
                <a:tab pos="4469130" algn="l"/>
                <a:tab pos="4469765" algn="l"/>
              </a:tabLst>
            </a:pPr>
            <a:r>
              <a:rPr sz="2000" b="1" spc="-10" dirty="0">
                <a:solidFill>
                  <a:srgbClr val="004385"/>
                </a:solidFill>
                <a:latin typeface="Calibri"/>
                <a:cs typeface="Calibri"/>
              </a:rPr>
              <a:t>R</a:t>
            </a:r>
            <a:r>
              <a:rPr lang="pt-BR" sz="2000" b="1" spc="-10" dirty="0">
                <a:solidFill>
                  <a:srgbClr val="004385"/>
                </a:solidFill>
                <a:latin typeface="Calibri"/>
                <a:cs typeface="Calibri"/>
              </a:rPr>
              <a:t>EGIÃO</a:t>
            </a:r>
            <a:r>
              <a:rPr sz="2000" b="1" spc="-20" dirty="0">
                <a:solidFill>
                  <a:srgbClr val="004385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004385"/>
                </a:solidFill>
                <a:latin typeface="Calibri"/>
                <a:cs typeface="Calibri"/>
              </a:rPr>
              <a:t>S</a:t>
            </a:r>
            <a:r>
              <a:rPr lang="pt-BR" sz="2000" b="1" dirty="0">
                <a:solidFill>
                  <a:srgbClr val="004385"/>
                </a:solidFill>
                <a:latin typeface="Calibri"/>
                <a:cs typeface="Calibri"/>
              </a:rPr>
              <a:t>UL</a:t>
            </a:r>
            <a:r>
              <a:rPr sz="2000" b="1" dirty="0">
                <a:solidFill>
                  <a:srgbClr val="004385"/>
                </a:solidFill>
                <a:latin typeface="Calibri"/>
                <a:cs typeface="Calibri"/>
              </a:rPr>
              <a:t>:</a:t>
            </a:r>
            <a:r>
              <a:rPr sz="2000" b="1" spc="440" dirty="0">
                <a:solidFill>
                  <a:srgbClr val="004385"/>
                </a:solidFill>
                <a:latin typeface="Calibri"/>
                <a:cs typeface="Calibri"/>
              </a:rPr>
              <a:t> </a:t>
            </a:r>
            <a:r>
              <a:rPr lang="pt-BR" sz="2000" b="1" dirty="0">
                <a:solidFill>
                  <a:srgbClr val="C00000"/>
                </a:solidFill>
                <a:latin typeface="Calibri"/>
                <a:cs typeface="Calibri"/>
              </a:rPr>
              <a:t>5.047</a:t>
            </a:r>
            <a:r>
              <a:rPr sz="2000" b="1" spc="-3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000" b="1" spc="-10" dirty="0">
                <a:solidFill>
                  <a:srgbClr val="C00000"/>
                </a:solidFill>
                <a:latin typeface="Calibri"/>
                <a:cs typeface="Calibri"/>
              </a:rPr>
              <a:t>focos</a:t>
            </a:r>
            <a:r>
              <a:rPr sz="2000" b="1" spc="434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C00000"/>
                </a:solidFill>
                <a:latin typeface="Calibri"/>
                <a:cs typeface="Calibri"/>
              </a:rPr>
              <a:t>(</a:t>
            </a:r>
            <a:r>
              <a:rPr lang="pt-BR" sz="2000" b="1" dirty="0">
                <a:solidFill>
                  <a:srgbClr val="C00000"/>
                </a:solidFill>
                <a:latin typeface="Calibri"/>
                <a:cs typeface="Calibri"/>
              </a:rPr>
              <a:t>92</a:t>
            </a:r>
            <a:r>
              <a:rPr sz="2000" b="1" spc="-3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C00000"/>
                </a:solidFill>
                <a:latin typeface="Calibri"/>
                <a:cs typeface="Calibri"/>
              </a:rPr>
              <a:t>%)</a:t>
            </a:r>
            <a:endParaRPr sz="2000" dirty="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9191370" y="20827"/>
            <a:ext cx="2922905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-5" dirty="0">
                <a:latin typeface="Calibri"/>
                <a:cs typeface="Calibri"/>
              </a:rPr>
              <a:t>Período</a:t>
            </a:r>
            <a:r>
              <a:rPr sz="140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analisado:</a:t>
            </a:r>
            <a:r>
              <a:rPr sz="1400" spc="315" dirty="0">
                <a:latin typeface="Calibri"/>
                <a:cs typeface="Calibri"/>
              </a:rPr>
              <a:t> </a:t>
            </a:r>
            <a:r>
              <a:rPr sz="1400" b="1" spc="-5" dirty="0">
                <a:latin typeface="Calibri"/>
                <a:cs typeface="Calibri"/>
              </a:rPr>
              <a:t>01/01</a:t>
            </a:r>
            <a:r>
              <a:rPr sz="1400" b="1" spc="20" dirty="0">
                <a:latin typeface="Calibri"/>
                <a:cs typeface="Calibri"/>
              </a:rPr>
              <a:t> </a:t>
            </a:r>
            <a:r>
              <a:rPr sz="1400" b="1" dirty="0">
                <a:latin typeface="Calibri"/>
                <a:cs typeface="Calibri"/>
              </a:rPr>
              <a:t>a</a:t>
            </a:r>
            <a:r>
              <a:rPr sz="1400" b="1" spc="-15" dirty="0">
                <a:latin typeface="Calibri"/>
                <a:cs typeface="Calibri"/>
              </a:rPr>
              <a:t> </a:t>
            </a:r>
            <a:r>
              <a:rPr lang="pt-BR" sz="1400" b="1" spc="-5" dirty="0">
                <a:latin typeface="Calibri"/>
                <a:cs typeface="Calibri"/>
              </a:rPr>
              <a:t>24</a:t>
            </a:r>
            <a:r>
              <a:rPr sz="1400" b="1" spc="-5" dirty="0">
                <a:latin typeface="Calibri"/>
                <a:cs typeface="Calibri"/>
              </a:rPr>
              <a:t>/</a:t>
            </a:r>
            <a:r>
              <a:rPr lang="pt-BR" sz="1400" b="1" spc="-5" dirty="0">
                <a:latin typeface="Calibri"/>
                <a:cs typeface="Calibri"/>
              </a:rPr>
              <a:t>10</a:t>
            </a:r>
            <a:r>
              <a:rPr sz="1400" b="1" spc="-5" dirty="0">
                <a:latin typeface="Calibri"/>
                <a:cs typeface="Calibri"/>
              </a:rPr>
              <a:t>/2021</a:t>
            </a:r>
            <a:endParaRPr sz="1400" dirty="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4803394" y="6451803"/>
            <a:ext cx="3620135" cy="193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dirty="0">
                <a:latin typeface="Calibri"/>
                <a:cs typeface="Calibri"/>
              </a:rPr>
              <a:t>Fonte:</a:t>
            </a:r>
            <a:r>
              <a:rPr sz="1100" spc="-30" dirty="0">
                <a:latin typeface="Calibri"/>
                <a:cs typeface="Calibri"/>
              </a:rPr>
              <a:t> </a:t>
            </a:r>
            <a:r>
              <a:rPr sz="1100" u="sng" spc="-5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Calibri"/>
                <a:cs typeface="Calibri"/>
                <a:hlinkClick r:id="rId3"/>
              </a:rPr>
              <a:t>http://queimadas.dgi.inpe.br/queimadas/bdqueimadas/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9832756" y="6412315"/>
            <a:ext cx="2172208" cy="336631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R="5080" algn="r">
              <a:lnSpc>
                <a:spcPct val="100000"/>
              </a:lnSpc>
              <a:spcBef>
                <a:spcPts val="105"/>
              </a:spcBef>
            </a:pPr>
            <a:r>
              <a:rPr sz="1050" dirty="0">
                <a:latin typeface="Calibri"/>
                <a:cs typeface="Calibri"/>
              </a:rPr>
              <a:t>*Período</a:t>
            </a:r>
            <a:r>
              <a:rPr sz="1050" spc="-45" dirty="0">
                <a:latin typeface="Calibri"/>
                <a:cs typeface="Calibri"/>
              </a:rPr>
              <a:t> </a:t>
            </a:r>
            <a:r>
              <a:rPr sz="1050" spc="-5" dirty="0">
                <a:latin typeface="Calibri"/>
                <a:cs typeface="Calibri"/>
              </a:rPr>
              <a:t>analisado</a:t>
            </a:r>
            <a:r>
              <a:rPr sz="1050" spc="-40" dirty="0">
                <a:latin typeface="Calibri"/>
                <a:cs typeface="Calibri"/>
              </a:rPr>
              <a:t> </a:t>
            </a:r>
            <a:r>
              <a:rPr lang="pt-BR" sz="1050" spc="-40" dirty="0">
                <a:latin typeface="Calibri"/>
                <a:cs typeface="Calibri"/>
              </a:rPr>
              <a:t> </a:t>
            </a:r>
            <a:r>
              <a:rPr sz="1050" dirty="0">
                <a:latin typeface="Calibri"/>
                <a:cs typeface="Calibri"/>
              </a:rPr>
              <a:t>em</a:t>
            </a:r>
            <a:r>
              <a:rPr sz="1050" spc="-30" dirty="0">
                <a:latin typeface="Calibri"/>
                <a:cs typeface="Calibri"/>
              </a:rPr>
              <a:t> </a:t>
            </a:r>
            <a:r>
              <a:rPr lang="pt-BR" sz="1050" spc="-30" dirty="0">
                <a:latin typeface="Calibri"/>
                <a:cs typeface="Calibri"/>
              </a:rPr>
              <a:t>outubro*</a:t>
            </a:r>
            <a:r>
              <a:rPr sz="1050" spc="-5" dirty="0">
                <a:latin typeface="Calibri"/>
                <a:cs typeface="Calibri"/>
              </a:rPr>
              <a:t>:</a:t>
            </a:r>
            <a:endParaRPr sz="1050" dirty="0">
              <a:latin typeface="Calibri"/>
              <a:cs typeface="Calibri"/>
            </a:endParaRPr>
          </a:p>
          <a:p>
            <a:pPr marR="5715" algn="r">
              <a:lnSpc>
                <a:spcPct val="100000"/>
              </a:lnSpc>
            </a:pPr>
            <a:r>
              <a:rPr sz="1050" b="1" dirty="0">
                <a:latin typeface="Calibri"/>
                <a:cs typeface="Calibri"/>
              </a:rPr>
              <a:t>01</a:t>
            </a:r>
            <a:r>
              <a:rPr sz="1050" b="1" spc="190" dirty="0">
                <a:latin typeface="Calibri"/>
                <a:cs typeface="Calibri"/>
              </a:rPr>
              <a:t> </a:t>
            </a:r>
            <a:r>
              <a:rPr sz="1050" b="1" dirty="0">
                <a:latin typeface="Calibri"/>
                <a:cs typeface="Calibri"/>
              </a:rPr>
              <a:t>a</a:t>
            </a:r>
            <a:r>
              <a:rPr lang="pt-BR" sz="1050" b="1" spc="204" dirty="0">
                <a:latin typeface="Calibri"/>
                <a:cs typeface="Calibri"/>
              </a:rPr>
              <a:t> 24/10</a:t>
            </a:r>
            <a:r>
              <a:rPr lang="pt-BR" sz="1050" b="1" dirty="0">
                <a:latin typeface="Calibri"/>
                <a:cs typeface="Calibri"/>
              </a:rPr>
              <a:t> de 2021</a:t>
            </a:r>
            <a:endParaRPr sz="1050" dirty="0">
              <a:latin typeface="Calibri"/>
              <a:cs typeface="Calibri"/>
            </a:endParaRPr>
          </a:p>
        </p:txBody>
      </p:sp>
      <p:graphicFrame>
        <p:nvGraphicFramePr>
          <p:cNvPr id="12" name="Gráfico 11"/>
          <p:cNvGraphicFramePr>
            <a:graphicFrameLocks/>
          </p:cNvGraphicFramePr>
          <p:nvPr/>
        </p:nvGraphicFramePr>
        <p:xfrm>
          <a:off x="-1" y="2192546"/>
          <a:ext cx="12192127" cy="38957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74251043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0532364" y="248411"/>
            <a:ext cx="1659889" cy="195580"/>
          </a:xfrm>
          <a:custGeom>
            <a:avLst/>
            <a:gdLst/>
            <a:ahLst/>
            <a:cxnLst/>
            <a:rect l="l" t="t" r="r" b="b"/>
            <a:pathLst>
              <a:path w="1659890" h="195579">
                <a:moveTo>
                  <a:pt x="1659635" y="0"/>
                </a:moveTo>
                <a:lnTo>
                  <a:pt x="0" y="0"/>
                </a:lnTo>
                <a:lnTo>
                  <a:pt x="0" y="195071"/>
                </a:lnTo>
                <a:lnTo>
                  <a:pt x="1659635" y="195071"/>
                </a:lnTo>
                <a:lnTo>
                  <a:pt x="1659635" y="0"/>
                </a:lnTo>
                <a:close/>
              </a:path>
            </a:pathLst>
          </a:custGeom>
          <a:solidFill>
            <a:srgbClr val="009B3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9790176" y="248411"/>
            <a:ext cx="449580" cy="195580"/>
          </a:xfrm>
          <a:custGeom>
            <a:avLst/>
            <a:gdLst/>
            <a:ahLst/>
            <a:cxnLst/>
            <a:rect l="l" t="t" r="r" b="b"/>
            <a:pathLst>
              <a:path w="449579" h="195579">
                <a:moveTo>
                  <a:pt x="449579" y="0"/>
                </a:moveTo>
                <a:lnTo>
                  <a:pt x="0" y="0"/>
                </a:lnTo>
                <a:lnTo>
                  <a:pt x="0" y="195071"/>
                </a:lnTo>
                <a:lnTo>
                  <a:pt x="449579" y="195071"/>
                </a:lnTo>
                <a:lnTo>
                  <a:pt x="449579" y="0"/>
                </a:lnTo>
                <a:close/>
              </a:path>
            </a:pathLst>
          </a:custGeom>
          <a:solidFill>
            <a:srgbClr val="009B3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9265919" y="248411"/>
            <a:ext cx="231775" cy="195580"/>
          </a:xfrm>
          <a:custGeom>
            <a:avLst/>
            <a:gdLst/>
            <a:ahLst/>
            <a:cxnLst/>
            <a:rect l="l" t="t" r="r" b="b"/>
            <a:pathLst>
              <a:path w="231775" h="195579">
                <a:moveTo>
                  <a:pt x="231648" y="0"/>
                </a:moveTo>
                <a:lnTo>
                  <a:pt x="0" y="0"/>
                </a:lnTo>
                <a:lnTo>
                  <a:pt x="0" y="195071"/>
                </a:lnTo>
                <a:lnTo>
                  <a:pt x="231648" y="195071"/>
                </a:lnTo>
                <a:lnTo>
                  <a:pt x="231648" y="0"/>
                </a:lnTo>
                <a:close/>
              </a:path>
            </a:pathLst>
          </a:custGeom>
          <a:solidFill>
            <a:srgbClr val="009B3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0" y="6489191"/>
            <a:ext cx="4724400" cy="182880"/>
          </a:xfrm>
          <a:custGeom>
            <a:avLst/>
            <a:gdLst/>
            <a:ahLst/>
            <a:cxnLst/>
            <a:rect l="l" t="t" r="r" b="b"/>
            <a:pathLst>
              <a:path w="4724400" h="182879">
                <a:moveTo>
                  <a:pt x="4724400" y="0"/>
                </a:moveTo>
                <a:lnTo>
                  <a:pt x="0" y="0"/>
                </a:lnTo>
                <a:lnTo>
                  <a:pt x="0" y="182880"/>
                </a:lnTo>
                <a:lnTo>
                  <a:pt x="4724400" y="182880"/>
                </a:lnTo>
                <a:lnTo>
                  <a:pt x="4724400" y="0"/>
                </a:lnTo>
                <a:close/>
              </a:path>
            </a:pathLst>
          </a:custGeom>
          <a:solidFill>
            <a:srgbClr val="1F2E57"/>
          </a:solidFill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6" name="object 6"/>
          <p:cNvGraphicFramePr>
            <a:graphicFrameLocks noGrp="1"/>
          </p:cNvGraphicFramePr>
          <p:nvPr/>
        </p:nvGraphicFramePr>
        <p:xfrm>
          <a:off x="5454502" y="1014157"/>
          <a:ext cx="6659773" cy="512701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45054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8857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9409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9262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8315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0356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405044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470728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540867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489098">
                  <a:extLst>
                    <a:ext uri="{9D8B030D-6E8A-4147-A177-3AD203B41FA5}">
                      <a16:colId xmlns:a16="http://schemas.microsoft.com/office/drawing/2014/main" val="1337086930"/>
                    </a:ext>
                  </a:extLst>
                </a:gridCol>
                <a:gridCol w="557372">
                  <a:extLst>
                    <a:ext uri="{9D8B030D-6E8A-4147-A177-3AD203B41FA5}">
                      <a16:colId xmlns:a16="http://schemas.microsoft.com/office/drawing/2014/main" val="985282626"/>
                    </a:ext>
                  </a:extLst>
                </a:gridCol>
                <a:gridCol w="584103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55498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endParaRPr sz="1200" dirty="0">
                        <a:latin typeface="Times New Roman"/>
                        <a:cs typeface="Times New Roman"/>
                      </a:endParaRPr>
                    </a:p>
                    <a:p>
                      <a:pPr marL="1270" algn="ctr">
                        <a:lnSpc>
                          <a:spcPct val="100000"/>
                        </a:lnSpc>
                      </a:pPr>
                      <a:r>
                        <a:rPr lang="pt-BR" sz="12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CATEGORIA</a:t>
                      </a:r>
                      <a:endParaRPr lang="pt-BR" sz="1200" dirty="0">
                        <a:latin typeface="Calibri"/>
                        <a:cs typeface="Calibri"/>
                      </a:endParaRPr>
                    </a:p>
                  </a:txBody>
                  <a:tcPr marL="0" marR="0" marT="635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2E549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endParaRPr sz="1200" dirty="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2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JAN</a:t>
                      </a:r>
                      <a:endParaRPr sz="1200" dirty="0">
                        <a:latin typeface="Calibri"/>
                        <a:cs typeface="Calibri"/>
                      </a:endParaRPr>
                    </a:p>
                  </a:txBody>
                  <a:tcPr marL="0" marR="0" marT="635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2E549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endParaRPr sz="1200" dirty="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2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FEV</a:t>
                      </a:r>
                      <a:endParaRPr sz="1200" dirty="0">
                        <a:latin typeface="Calibri"/>
                        <a:cs typeface="Calibri"/>
                      </a:endParaRPr>
                    </a:p>
                  </a:txBody>
                  <a:tcPr marL="0" marR="0" marT="635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2E549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endParaRPr sz="1200" dirty="0">
                        <a:latin typeface="Times New Roman"/>
                        <a:cs typeface="Times New Roman"/>
                      </a:endParaRPr>
                    </a:p>
                    <a:p>
                      <a:pPr marL="1905" algn="ctr">
                        <a:lnSpc>
                          <a:spcPct val="100000"/>
                        </a:lnSpc>
                      </a:pPr>
                      <a:r>
                        <a:rPr sz="12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MAR</a:t>
                      </a:r>
                      <a:endParaRPr sz="1200" dirty="0">
                        <a:latin typeface="Calibri"/>
                        <a:cs typeface="Calibri"/>
                      </a:endParaRPr>
                    </a:p>
                  </a:txBody>
                  <a:tcPr marL="0" marR="0" marT="635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2E549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endParaRPr sz="1200" dirty="0">
                        <a:latin typeface="Times New Roman"/>
                        <a:cs typeface="Times New Roman"/>
                      </a:endParaRPr>
                    </a:p>
                    <a:p>
                      <a:pPr marL="1270" algn="ctr">
                        <a:lnSpc>
                          <a:spcPct val="100000"/>
                        </a:lnSpc>
                      </a:pPr>
                      <a:r>
                        <a:rPr sz="12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ABR</a:t>
                      </a:r>
                      <a:endParaRPr sz="1200" dirty="0">
                        <a:latin typeface="Calibri"/>
                        <a:cs typeface="Calibri"/>
                      </a:endParaRPr>
                    </a:p>
                  </a:txBody>
                  <a:tcPr marL="0" marR="0" marT="635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2E549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endParaRPr sz="1200" dirty="0">
                        <a:latin typeface="Times New Roman"/>
                        <a:cs typeface="Times New Roman"/>
                      </a:endParaRPr>
                    </a:p>
                    <a:p>
                      <a:pPr marL="635" algn="ctr">
                        <a:lnSpc>
                          <a:spcPct val="100000"/>
                        </a:lnSpc>
                      </a:pPr>
                      <a:r>
                        <a:rPr sz="12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MAI</a:t>
                      </a:r>
                      <a:endParaRPr sz="1200" dirty="0">
                        <a:latin typeface="Calibri"/>
                        <a:cs typeface="Calibri"/>
                      </a:endParaRPr>
                    </a:p>
                  </a:txBody>
                  <a:tcPr marL="0" marR="0" marT="635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2E549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endParaRPr sz="1200" dirty="0">
                        <a:latin typeface="Times New Roman"/>
                        <a:cs typeface="Times New Roman"/>
                      </a:endParaRPr>
                    </a:p>
                    <a:p>
                      <a:pPr marL="2540" algn="ctr">
                        <a:lnSpc>
                          <a:spcPct val="100000"/>
                        </a:lnSpc>
                      </a:pPr>
                      <a:r>
                        <a:rPr sz="12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JUN</a:t>
                      </a:r>
                      <a:endParaRPr sz="1200" dirty="0">
                        <a:latin typeface="Calibri"/>
                        <a:cs typeface="Calibri"/>
                      </a:endParaRPr>
                    </a:p>
                  </a:txBody>
                  <a:tcPr marL="0" marR="0" marT="635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2E549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endParaRPr sz="1200" dirty="0">
                        <a:latin typeface="Times New Roman"/>
                        <a:cs typeface="Times New Roman"/>
                      </a:endParaRPr>
                    </a:p>
                    <a:p>
                      <a:pPr marL="1905" algn="ctr">
                        <a:lnSpc>
                          <a:spcPct val="100000"/>
                        </a:lnSpc>
                      </a:pPr>
                      <a:r>
                        <a:rPr sz="12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JUL</a:t>
                      </a:r>
                      <a:endParaRPr sz="1200" dirty="0">
                        <a:latin typeface="Calibri"/>
                        <a:cs typeface="Calibri"/>
                      </a:endParaRPr>
                    </a:p>
                  </a:txBody>
                  <a:tcPr marL="0" marR="0" marT="635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2E549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endParaRPr sz="1200" dirty="0">
                        <a:latin typeface="Times New Roman"/>
                        <a:cs typeface="Times New Roman"/>
                      </a:endParaRPr>
                    </a:p>
                    <a:p>
                      <a:pPr marL="2540" algn="ctr">
                        <a:lnSpc>
                          <a:spcPct val="100000"/>
                        </a:lnSpc>
                      </a:pPr>
                      <a:r>
                        <a:rPr sz="12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AGO</a:t>
                      </a:r>
                      <a:endParaRPr sz="1200" dirty="0">
                        <a:latin typeface="Calibri"/>
                        <a:cs typeface="Calibri"/>
                      </a:endParaRPr>
                    </a:p>
                  </a:txBody>
                  <a:tcPr marL="0" marR="0" marT="635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2E5496"/>
                    </a:solidFill>
                  </a:tcPr>
                </a:tc>
                <a:tc>
                  <a:txBody>
                    <a:bodyPr/>
                    <a:lstStyle/>
                    <a:p>
                      <a:pPr marL="254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1200" b="1" spc="-5" dirty="0">
                        <a:solidFill>
                          <a:srgbClr val="FFFFFF"/>
                        </a:solidFill>
                        <a:latin typeface="+mn-lt"/>
                        <a:cs typeface="Calibri"/>
                      </a:endParaRPr>
                    </a:p>
                    <a:p>
                      <a:pPr marL="254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200" b="1" spc="-5" dirty="0">
                          <a:solidFill>
                            <a:srgbClr val="FFFFFF"/>
                          </a:solidFill>
                          <a:latin typeface="+mn-lt"/>
                          <a:cs typeface="Calibri"/>
                        </a:rPr>
                        <a:t>SET</a:t>
                      </a:r>
                      <a:endParaRPr lang="pt-BR" sz="1200" dirty="0">
                        <a:latin typeface="+mn-lt"/>
                        <a:cs typeface="Calibri"/>
                      </a:endParaRPr>
                    </a:p>
                    <a:p>
                      <a:pPr marL="2540" algn="ctr">
                        <a:lnSpc>
                          <a:spcPct val="100000"/>
                        </a:lnSpc>
                      </a:pPr>
                      <a:endParaRPr sz="1200" dirty="0">
                        <a:latin typeface="Calibri"/>
                        <a:cs typeface="Calibri"/>
                      </a:endParaRPr>
                    </a:p>
                  </a:txBody>
                  <a:tcPr marL="0" marR="0" marT="6350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E5496"/>
                    </a:solidFill>
                  </a:tcPr>
                </a:tc>
                <a:tc>
                  <a:txBody>
                    <a:bodyPr/>
                    <a:lstStyle/>
                    <a:p>
                      <a:pPr marL="254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1200" b="1" spc="-5" dirty="0">
                        <a:solidFill>
                          <a:srgbClr val="FFFFFF"/>
                        </a:solidFill>
                        <a:latin typeface="+mn-lt"/>
                        <a:cs typeface="Calibri"/>
                      </a:endParaRPr>
                    </a:p>
                    <a:p>
                      <a:pPr marL="254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200" b="1" spc="-5" dirty="0">
                          <a:solidFill>
                            <a:srgbClr val="FFFFFF"/>
                          </a:solidFill>
                          <a:latin typeface="+mn-lt"/>
                          <a:cs typeface="Calibri"/>
                        </a:rPr>
                        <a:t>OUT*</a:t>
                      </a:r>
                      <a:endParaRPr lang="pt-BR" sz="1200" dirty="0">
                        <a:latin typeface="+mn-lt"/>
                        <a:cs typeface="Calibri"/>
                      </a:endParaRPr>
                    </a:p>
                    <a:p>
                      <a:pPr marL="2540" algn="ctr">
                        <a:lnSpc>
                          <a:spcPct val="100000"/>
                        </a:lnSpc>
                      </a:pPr>
                      <a:endParaRPr sz="1200" dirty="0">
                        <a:latin typeface="Calibri"/>
                        <a:cs typeface="Calibri"/>
                      </a:endParaRPr>
                    </a:p>
                  </a:txBody>
                  <a:tcPr marL="0" marR="0" marT="6350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E549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endParaRPr sz="1200" dirty="0">
                        <a:latin typeface="Times New Roman"/>
                        <a:cs typeface="Times New Roman"/>
                      </a:endParaRPr>
                    </a:p>
                    <a:p>
                      <a:pPr marL="3810" algn="ctr">
                        <a:lnSpc>
                          <a:spcPct val="100000"/>
                        </a:lnSpc>
                      </a:pPr>
                      <a:r>
                        <a:rPr sz="1200" b="1" spc="-4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TOTAL</a:t>
                      </a:r>
                      <a:endParaRPr sz="1200" dirty="0">
                        <a:latin typeface="Calibri"/>
                        <a:cs typeface="Calibri"/>
                      </a:endParaRPr>
                    </a:p>
                  </a:txBody>
                  <a:tcPr marL="0" marR="0" marT="635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E549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25434">
                <a:tc>
                  <a:txBody>
                    <a:bodyPr/>
                    <a:lstStyle/>
                    <a:p>
                      <a:pPr marL="373380" marR="84455" indent="-280670">
                        <a:lnSpc>
                          <a:spcPct val="100000"/>
                        </a:lnSpc>
                        <a:spcBef>
                          <a:spcPts val="260"/>
                        </a:spcBef>
                      </a:pPr>
                      <a:r>
                        <a:rPr sz="1200" dirty="0">
                          <a:latin typeface="Calibri"/>
                          <a:cs typeface="Calibri"/>
                        </a:rPr>
                        <a:t>A</a:t>
                      </a:r>
                      <a:r>
                        <a:rPr sz="1200" spc="5" dirty="0">
                          <a:latin typeface="Calibri"/>
                          <a:cs typeface="Calibri"/>
                        </a:rPr>
                        <a:t>S</a:t>
                      </a:r>
                      <a:r>
                        <a:rPr sz="1200" spc="-5" dirty="0">
                          <a:latin typeface="Calibri"/>
                          <a:cs typeface="Calibri"/>
                        </a:rPr>
                        <a:t>SE</a:t>
                      </a:r>
                      <a:r>
                        <a:rPr sz="1200" spc="5" dirty="0">
                          <a:latin typeface="Calibri"/>
                          <a:cs typeface="Calibri"/>
                        </a:rPr>
                        <a:t>N</a:t>
                      </a:r>
                      <a:r>
                        <a:rPr sz="1200" spc="-110" dirty="0">
                          <a:latin typeface="Calibri"/>
                          <a:cs typeface="Calibri"/>
                        </a:rPr>
                        <a:t>T</a:t>
                      </a:r>
                      <a:r>
                        <a:rPr sz="1200" dirty="0">
                          <a:latin typeface="Calibri"/>
                          <a:cs typeface="Calibri"/>
                        </a:rPr>
                        <a:t>AME</a:t>
                      </a:r>
                      <a:r>
                        <a:rPr sz="1200" spc="-10" dirty="0">
                          <a:latin typeface="Calibri"/>
                          <a:cs typeface="Calibri"/>
                        </a:rPr>
                        <a:t>N</a:t>
                      </a:r>
                      <a:r>
                        <a:rPr sz="1200" spc="-40" dirty="0">
                          <a:latin typeface="Calibri"/>
                          <a:cs typeface="Calibri"/>
                        </a:rPr>
                        <a:t>T</a:t>
                      </a:r>
                      <a:r>
                        <a:rPr sz="1200" dirty="0">
                          <a:latin typeface="Calibri"/>
                          <a:cs typeface="Calibri"/>
                        </a:rPr>
                        <a:t>O  </a:t>
                      </a:r>
                      <a:r>
                        <a:rPr sz="1200" spc="-5" dirty="0">
                          <a:latin typeface="Calibri"/>
                          <a:cs typeface="Calibri"/>
                        </a:rPr>
                        <a:t>FEDERAL</a:t>
                      </a:r>
                      <a:endParaRPr sz="1200" dirty="0">
                        <a:latin typeface="Calibri"/>
                        <a:cs typeface="Calibri"/>
                      </a:endParaRPr>
                    </a:p>
                  </a:txBody>
                  <a:tcPr marL="0" marR="0" marT="3302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1100"/>
                        </a:spcBef>
                      </a:pPr>
                      <a:r>
                        <a:rPr sz="1200" dirty="0">
                          <a:latin typeface="Calibri"/>
                          <a:cs typeface="Calibri"/>
                        </a:rPr>
                        <a:t>6</a:t>
                      </a:r>
                    </a:p>
                  </a:txBody>
                  <a:tcPr marL="0" marR="0" marT="13970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1100"/>
                        </a:spcBef>
                      </a:pPr>
                      <a:r>
                        <a:rPr sz="1200" dirty="0">
                          <a:latin typeface="Calibri"/>
                          <a:cs typeface="Calibri"/>
                        </a:rPr>
                        <a:t>2</a:t>
                      </a:r>
                    </a:p>
                  </a:txBody>
                  <a:tcPr marL="0" marR="0" marT="13970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1100"/>
                        </a:spcBef>
                      </a:pPr>
                      <a:r>
                        <a:rPr sz="1200" dirty="0">
                          <a:latin typeface="Calibri"/>
                          <a:cs typeface="Calibri"/>
                        </a:rPr>
                        <a:t>1</a:t>
                      </a:r>
                    </a:p>
                  </a:txBody>
                  <a:tcPr marL="0" marR="0" marT="13970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1100"/>
                        </a:spcBef>
                      </a:pPr>
                      <a:r>
                        <a:rPr sz="1200" dirty="0">
                          <a:latin typeface="Calibri"/>
                          <a:cs typeface="Calibri"/>
                        </a:rPr>
                        <a:t>5</a:t>
                      </a:r>
                    </a:p>
                  </a:txBody>
                  <a:tcPr marL="0" marR="0" marT="13970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1100"/>
                        </a:spcBef>
                      </a:pPr>
                      <a:r>
                        <a:rPr sz="1200" dirty="0">
                          <a:latin typeface="Calibri"/>
                          <a:cs typeface="Calibri"/>
                        </a:rPr>
                        <a:t>6</a:t>
                      </a:r>
                    </a:p>
                  </a:txBody>
                  <a:tcPr marL="0" marR="0" marT="13970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1100"/>
                        </a:spcBef>
                      </a:pPr>
                      <a:r>
                        <a:rPr sz="1200" dirty="0">
                          <a:latin typeface="Calibri"/>
                          <a:cs typeface="Calibri"/>
                        </a:rPr>
                        <a:t>7</a:t>
                      </a:r>
                    </a:p>
                  </a:txBody>
                  <a:tcPr marL="0" marR="0" marT="13970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1165"/>
                        </a:spcBef>
                      </a:pPr>
                      <a:r>
                        <a:rPr sz="1200" spc="-5" dirty="0">
                          <a:latin typeface="Calibri"/>
                          <a:cs typeface="Calibri"/>
                        </a:rPr>
                        <a:t>387</a:t>
                      </a:r>
                      <a:endParaRPr sz="1200" dirty="0">
                        <a:latin typeface="Calibri"/>
                        <a:cs typeface="Calibri"/>
                      </a:endParaRPr>
                    </a:p>
                  </a:txBody>
                  <a:tcPr marL="0" marR="0" marT="14795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1165"/>
                        </a:spcBef>
                      </a:pPr>
                      <a:r>
                        <a:rPr lang="pt-BR" sz="1200" dirty="0">
                          <a:latin typeface="Calibri"/>
                          <a:cs typeface="Calibri"/>
                        </a:rPr>
                        <a:t>2.467</a:t>
                      </a:r>
                      <a:endParaRPr sz="1200" dirty="0">
                        <a:latin typeface="Calibri"/>
                        <a:cs typeface="Calibri"/>
                      </a:endParaRPr>
                    </a:p>
                  </a:txBody>
                  <a:tcPr marL="0" marR="0" marT="14795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1165"/>
                        </a:spcBef>
                      </a:pPr>
                      <a:r>
                        <a:rPr lang="pt-BR" sz="1200" dirty="0">
                          <a:latin typeface="Calibri"/>
                          <a:cs typeface="Calibri"/>
                        </a:rPr>
                        <a:t>533</a:t>
                      </a:r>
                      <a:endParaRPr sz="1200" dirty="0">
                        <a:latin typeface="Calibri"/>
                        <a:cs typeface="Calibri"/>
                      </a:endParaRPr>
                    </a:p>
                  </a:txBody>
                  <a:tcPr marL="0" marR="0" marT="14795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1165"/>
                        </a:spcBef>
                      </a:pPr>
                      <a:r>
                        <a:rPr lang="pt-BR" sz="1200" dirty="0">
                          <a:latin typeface="Calibri"/>
                          <a:cs typeface="Calibri"/>
                        </a:rPr>
                        <a:t>304</a:t>
                      </a:r>
                      <a:endParaRPr sz="1200" dirty="0">
                        <a:latin typeface="Calibri"/>
                        <a:cs typeface="Calibri"/>
                      </a:endParaRPr>
                    </a:p>
                  </a:txBody>
                  <a:tcPr marL="0" marR="0" marT="14795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3.710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269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105"/>
                        </a:spcBef>
                      </a:pPr>
                      <a:r>
                        <a:rPr sz="1200" dirty="0">
                          <a:latin typeface="Calibri"/>
                          <a:cs typeface="Calibri"/>
                        </a:rPr>
                        <a:t>GLEBAS</a:t>
                      </a:r>
                      <a:r>
                        <a:rPr sz="1200" spc="-6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dirty="0">
                          <a:latin typeface="Calibri"/>
                          <a:cs typeface="Calibri"/>
                        </a:rPr>
                        <a:t>FEDERAIS</a:t>
                      </a:r>
                    </a:p>
                  </a:txBody>
                  <a:tcPr marL="0" marR="0" marT="14033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1105"/>
                        </a:spcBef>
                      </a:pPr>
                      <a:r>
                        <a:rPr sz="1200" dirty="0">
                          <a:latin typeface="Calibri"/>
                          <a:cs typeface="Calibri"/>
                        </a:rPr>
                        <a:t>0</a:t>
                      </a:r>
                    </a:p>
                  </a:txBody>
                  <a:tcPr marL="0" marR="0" marT="14033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1105"/>
                        </a:spcBef>
                      </a:pPr>
                      <a:r>
                        <a:rPr sz="1200" dirty="0">
                          <a:latin typeface="Calibri"/>
                          <a:cs typeface="Calibri"/>
                        </a:rPr>
                        <a:t>0</a:t>
                      </a:r>
                    </a:p>
                  </a:txBody>
                  <a:tcPr marL="0" marR="0" marT="14033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1105"/>
                        </a:spcBef>
                      </a:pPr>
                      <a:r>
                        <a:rPr sz="1200" dirty="0">
                          <a:latin typeface="Calibri"/>
                          <a:cs typeface="Calibri"/>
                        </a:rPr>
                        <a:t>0</a:t>
                      </a:r>
                    </a:p>
                  </a:txBody>
                  <a:tcPr marL="0" marR="0" marT="14033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1105"/>
                        </a:spcBef>
                      </a:pPr>
                      <a:r>
                        <a:rPr sz="1200" dirty="0">
                          <a:latin typeface="Calibri"/>
                          <a:cs typeface="Calibri"/>
                        </a:rPr>
                        <a:t>1</a:t>
                      </a:r>
                    </a:p>
                  </a:txBody>
                  <a:tcPr marL="0" marR="0" marT="14033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1105"/>
                        </a:spcBef>
                      </a:pPr>
                      <a:r>
                        <a:rPr sz="1200" dirty="0">
                          <a:latin typeface="Calibri"/>
                          <a:cs typeface="Calibri"/>
                        </a:rPr>
                        <a:t>9</a:t>
                      </a:r>
                    </a:p>
                  </a:txBody>
                  <a:tcPr marL="0" marR="0" marT="14033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1105"/>
                        </a:spcBef>
                      </a:pPr>
                      <a:r>
                        <a:rPr sz="1200" spc="-5" dirty="0">
                          <a:latin typeface="Calibri"/>
                          <a:cs typeface="Calibri"/>
                        </a:rPr>
                        <a:t>11</a:t>
                      </a:r>
                      <a:endParaRPr sz="1200" dirty="0">
                        <a:latin typeface="Calibri"/>
                        <a:cs typeface="Calibri"/>
                      </a:endParaRPr>
                    </a:p>
                  </a:txBody>
                  <a:tcPr marL="0" marR="0" marT="14033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1165"/>
                        </a:spcBef>
                      </a:pPr>
                      <a:r>
                        <a:rPr sz="1200" spc="-5" dirty="0">
                          <a:latin typeface="Calibri"/>
                          <a:cs typeface="Calibri"/>
                        </a:rPr>
                        <a:t>353</a:t>
                      </a:r>
                      <a:endParaRPr sz="1200" dirty="0">
                        <a:latin typeface="Calibri"/>
                        <a:cs typeface="Calibri"/>
                      </a:endParaRPr>
                    </a:p>
                  </a:txBody>
                  <a:tcPr marL="0" marR="0" marT="14795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1165"/>
                        </a:spcBef>
                      </a:pPr>
                      <a:r>
                        <a:rPr lang="pt-BR" sz="1200" dirty="0">
                          <a:latin typeface="Calibri"/>
                          <a:cs typeface="Calibri"/>
                        </a:rPr>
                        <a:t>3.017</a:t>
                      </a:r>
                      <a:endParaRPr sz="1200" dirty="0">
                        <a:latin typeface="Calibri"/>
                        <a:cs typeface="Calibri"/>
                      </a:endParaRPr>
                    </a:p>
                  </a:txBody>
                  <a:tcPr marL="0" marR="0" marT="14795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1165"/>
                        </a:spcBef>
                      </a:pPr>
                      <a:r>
                        <a:rPr lang="pt-BR" sz="1200" dirty="0">
                          <a:latin typeface="Calibri"/>
                          <a:cs typeface="Calibri"/>
                        </a:rPr>
                        <a:t>822</a:t>
                      </a:r>
                      <a:endParaRPr sz="1200" dirty="0">
                        <a:latin typeface="Calibri"/>
                        <a:cs typeface="Calibri"/>
                      </a:endParaRPr>
                    </a:p>
                  </a:txBody>
                  <a:tcPr marL="0" marR="0" marT="14795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1165"/>
                        </a:spcBef>
                      </a:pPr>
                      <a:r>
                        <a:rPr lang="pt-BR" sz="1200" dirty="0">
                          <a:latin typeface="Calibri"/>
                          <a:cs typeface="Calibri"/>
                        </a:rPr>
                        <a:t>442</a:t>
                      </a:r>
                      <a:endParaRPr sz="1200" dirty="0">
                        <a:latin typeface="Calibri"/>
                        <a:cs typeface="Calibri"/>
                      </a:endParaRPr>
                    </a:p>
                  </a:txBody>
                  <a:tcPr marL="0" marR="0" marT="14795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4.665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27183"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260"/>
                        </a:spcBef>
                      </a:pPr>
                      <a:r>
                        <a:rPr sz="1200" dirty="0">
                          <a:latin typeface="Calibri"/>
                          <a:cs typeface="Calibri"/>
                        </a:rPr>
                        <a:t>GLEBAS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200" spc="-20" dirty="0">
                          <a:latin typeface="Calibri"/>
                          <a:cs typeface="Calibri"/>
                        </a:rPr>
                        <a:t>ESTADUAIS</a:t>
                      </a:r>
                      <a:endParaRPr sz="1200" dirty="0">
                        <a:latin typeface="Calibri"/>
                        <a:cs typeface="Calibri"/>
                      </a:endParaRPr>
                    </a:p>
                  </a:txBody>
                  <a:tcPr marL="0" marR="0" marT="3302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1105"/>
                        </a:spcBef>
                      </a:pPr>
                      <a:r>
                        <a:rPr sz="1200" dirty="0">
                          <a:latin typeface="Calibri"/>
                          <a:cs typeface="Calibri"/>
                        </a:rPr>
                        <a:t>0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14033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1105"/>
                        </a:spcBef>
                      </a:pPr>
                      <a:r>
                        <a:rPr sz="1200" dirty="0">
                          <a:latin typeface="Calibri"/>
                          <a:cs typeface="Calibri"/>
                        </a:rPr>
                        <a:t>5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14033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1105"/>
                        </a:spcBef>
                      </a:pPr>
                      <a:r>
                        <a:rPr sz="1200" dirty="0">
                          <a:latin typeface="Calibri"/>
                          <a:cs typeface="Calibri"/>
                        </a:rPr>
                        <a:t>4</a:t>
                      </a:r>
                    </a:p>
                  </a:txBody>
                  <a:tcPr marL="0" marR="0" marT="14033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1105"/>
                        </a:spcBef>
                      </a:pPr>
                      <a:r>
                        <a:rPr sz="1200" dirty="0">
                          <a:latin typeface="Calibri"/>
                          <a:cs typeface="Calibri"/>
                        </a:rPr>
                        <a:t>2</a:t>
                      </a:r>
                    </a:p>
                  </a:txBody>
                  <a:tcPr marL="0" marR="0" marT="14033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1105"/>
                        </a:spcBef>
                      </a:pPr>
                      <a:r>
                        <a:rPr sz="1200" dirty="0">
                          <a:latin typeface="Calibri"/>
                          <a:cs typeface="Calibri"/>
                        </a:rPr>
                        <a:t>1</a:t>
                      </a:r>
                    </a:p>
                  </a:txBody>
                  <a:tcPr marL="0" marR="0" marT="14033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1105"/>
                        </a:spcBef>
                      </a:pPr>
                      <a:r>
                        <a:rPr sz="1200" spc="-5" dirty="0">
                          <a:latin typeface="Calibri"/>
                          <a:cs typeface="Calibri"/>
                        </a:rPr>
                        <a:t>18</a:t>
                      </a:r>
                      <a:endParaRPr sz="1200" dirty="0">
                        <a:latin typeface="Calibri"/>
                        <a:cs typeface="Calibri"/>
                      </a:endParaRPr>
                    </a:p>
                  </a:txBody>
                  <a:tcPr marL="0" marR="0" marT="14033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1165"/>
                        </a:spcBef>
                      </a:pPr>
                      <a:r>
                        <a:rPr sz="1200" spc="-5" dirty="0">
                          <a:latin typeface="Calibri"/>
                          <a:cs typeface="Calibri"/>
                        </a:rPr>
                        <a:t>92</a:t>
                      </a:r>
                      <a:endParaRPr sz="1200" dirty="0">
                        <a:latin typeface="Calibri"/>
                        <a:cs typeface="Calibri"/>
                      </a:endParaRPr>
                    </a:p>
                  </a:txBody>
                  <a:tcPr marL="0" marR="0" marT="14795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1165"/>
                        </a:spcBef>
                      </a:pPr>
                      <a:r>
                        <a:rPr lang="pt-BR" sz="1200" dirty="0">
                          <a:latin typeface="Calibri"/>
                          <a:cs typeface="Calibri"/>
                        </a:rPr>
                        <a:t>573</a:t>
                      </a:r>
                      <a:endParaRPr sz="1200" dirty="0">
                        <a:latin typeface="Calibri"/>
                        <a:cs typeface="Calibri"/>
                      </a:endParaRPr>
                    </a:p>
                  </a:txBody>
                  <a:tcPr marL="0" marR="0" marT="14795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1165"/>
                        </a:spcBef>
                      </a:pPr>
                      <a:r>
                        <a:rPr lang="pt-BR" sz="1200" dirty="0">
                          <a:latin typeface="Calibri"/>
                          <a:cs typeface="Calibri"/>
                        </a:rPr>
                        <a:t>239</a:t>
                      </a:r>
                      <a:endParaRPr sz="1200" dirty="0">
                        <a:latin typeface="Calibri"/>
                        <a:cs typeface="Calibri"/>
                      </a:endParaRPr>
                    </a:p>
                  </a:txBody>
                  <a:tcPr marL="0" marR="0" marT="14795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1165"/>
                        </a:spcBef>
                      </a:pPr>
                      <a:r>
                        <a:rPr lang="pt-BR" sz="1200" dirty="0">
                          <a:latin typeface="Calibri"/>
                          <a:cs typeface="Calibri"/>
                        </a:rPr>
                        <a:t>214</a:t>
                      </a:r>
                      <a:endParaRPr sz="1200" dirty="0">
                        <a:latin typeface="Calibri"/>
                        <a:cs typeface="Calibri"/>
                      </a:endParaRPr>
                    </a:p>
                  </a:txBody>
                  <a:tcPr marL="0" marR="0" marT="14795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1.326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65473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endParaRPr sz="1200" dirty="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200" dirty="0">
                          <a:latin typeface="Calibri"/>
                          <a:cs typeface="Calibri"/>
                        </a:rPr>
                        <a:t>TERRA</a:t>
                      </a:r>
                      <a:r>
                        <a:rPr sz="1200" spc="-4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spc="-5" dirty="0">
                          <a:latin typeface="Calibri"/>
                          <a:cs typeface="Calibri"/>
                        </a:rPr>
                        <a:t>INDIGENA</a:t>
                      </a:r>
                      <a:endParaRPr sz="1200" dirty="0">
                        <a:latin typeface="Calibri"/>
                        <a:cs typeface="Calibri"/>
                      </a:endParaRPr>
                    </a:p>
                  </a:txBody>
                  <a:tcPr marL="0" marR="0" marT="127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1905" algn="ctr">
                        <a:lnSpc>
                          <a:spcPct val="100000"/>
                        </a:lnSpc>
                      </a:pPr>
                      <a:r>
                        <a:rPr sz="1200" dirty="0">
                          <a:latin typeface="Calibri"/>
                          <a:cs typeface="Calibri"/>
                        </a:rPr>
                        <a:t>2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127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200" spc="-5" dirty="0">
                          <a:latin typeface="Calibri"/>
                          <a:cs typeface="Calibri"/>
                        </a:rPr>
                        <a:t>13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127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2540" algn="ctr">
                        <a:lnSpc>
                          <a:spcPct val="100000"/>
                        </a:lnSpc>
                      </a:pPr>
                      <a:r>
                        <a:rPr sz="1200" dirty="0">
                          <a:latin typeface="Calibri"/>
                          <a:cs typeface="Calibri"/>
                        </a:rPr>
                        <a:t>8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127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endParaRPr sz="1200" dirty="0">
                        <a:latin typeface="Times New Roman"/>
                        <a:cs typeface="Times New Roman"/>
                      </a:endParaRPr>
                    </a:p>
                    <a:p>
                      <a:pPr marL="1905" algn="ctr">
                        <a:lnSpc>
                          <a:spcPct val="100000"/>
                        </a:lnSpc>
                      </a:pPr>
                      <a:r>
                        <a:rPr sz="1200" dirty="0">
                          <a:latin typeface="Calibri"/>
                          <a:cs typeface="Calibri"/>
                        </a:rPr>
                        <a:t>1</a:t>
                      </a:r>
                    </a:p>
                  </a:txBody>
                  <a:tcPr marL="0" marR="0" marT="127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endParaRPr sz="1200" dirty="0">
                        <a:latin typeface="Times New Roman"/>
                        <a:cs typeface="Times New Roman"/>
                      </a:endParaRPr>
                    </a:p>
                    <a:p>
                      <a:pPr marL="1905" algn="ctr">
                        <a:lnSpc>
                          <a:spcPct val="100000"/>
                        </a:lnSpc>
                      </a:pPr>
                      <a:r>
                        <a:rPr sz="1200" dirty="0">
                          <a:latin typeface="Calibri"/>
                          <a:cs typeface="Calibri"/>
                        </a:rPr>
                        <a:t>9</a:t>
                      </a:r>
                    </a:p>
                  </a:txBody>
                  <a:tcPr marL="0" marR="0" marT="127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endParaRPr sz="1200" dirty="0">
                        <a:latin typeface="Times New Roman"/>
                        <a:cs typeface="Times New Roman"/>
                      </a:endParaRPr>
                    </a:p>
                    <a:p>
                      <a:pPr marL="1270" algn="ctr">
                        <a:lnSpc>
                          <a:spcPct val="100000"/>
                        </a:lnSpc>
                      </a:pPr>
                      <a:r>
                        <a:rPr sz="1200" dirty="0">
                          <a:latin typeface="Calibri"/>
                          <a:cs typeface="Calibri"/>
                        </a:rPr>
                        <a:t>2</a:t>
                      </a:r>
                    </a:p>
                  </a:txBody>
                  <a:tcPr marL="0" marR="0" marT="127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 dirty="0">
                        <a:latin typeface="Times New Roman"/>
                        <a:cs typeface="Times New Roman"/>
                      </a:endParaRPr>
                    </a:p>
                    <a:p>
                      <a:pPr marL="1270" algn="ctr">
                        <a:lnSpc>
                          <a:spcPct val="100000"/>
                        </a:lnSpc>
                        <a:spcBef>
                          <a:spcPts val="819"/>
                        </a:spcBef>
                      </a:pPr>
                      <a:r>
                        <a:rPr sz="1200" spc="-5" dirty="0">
                          <a:latin typeface="Calibri"/>
                          <a:cs typeface="Calibri"/>
                        </a:rPr>
                        <a:t>63</a:t>
                      </a:r>
                      <a:endParaRPr sz="1200" dirty="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t-BR" sz="1200" dirty="0">
                          <a:latin typeface="Calibri"/>
                          <a:cs typeface="Calibri"/>
                        </a:rPr>
                        <a:t>231</a:t>
                      </a:r>
                      <a:endParaRPr sz="1200" dirty="0">
                        <a:latin typeface="Calibri"/>
                        <a:cs typeface="Calibri"/>
                      </a:endParaRPr>
                    </a:p>
                  </a:txBody>
                  <a:tcPr marL="0" marR="0" marT="0" marB="0" anchor="ctr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t-BR" sz="1200" dirty="0">
                          <a:latin typeface="Calibri"/>
                          <a:cs typeface="Calibri"/>
                        </a:rPr>
                        <a:t>118</a:t>
                      </a:r>
                      <a:endParaRPr sz="1200" dirty="0">
                        <a:latin typeface="Calibri"/>
                        <a:cs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t-BR" sz="1200" dirty="0">
                          <a:latin typeface="Calibri"/>
                          <a:cs typeface="Calibri"/>
                        </a:rPr>
                        <a:t>120</a:t>
                      </a:r>
                      <a:endParaRPr sz="1200" dirty="0">
                        <a:latin typeface="Calibri"/>
                        <a:cs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498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57067">
                <a:tc>
                  <a:txBody>
                    <a:bodyPr/>
                    <a:lstStyle/>
                    <a:p>
                      <a:pPr marL="144780" marR="134620" algn="ctr">
                        <a:lnSpc>
                          <a:spcPct val="100000"/>
                        </a:lnSpc>
                        <a:spcBef>
                          <a:spcPts val="570"/>
                        </a:spcBef>
                      </a:pPr>
                      <a:r>
                        <a:rPr sz="1200" spc="-5" dirty="0">
                          <a:latin typeface="Calibri"/>
                          <a:cs typeface="Calibri"/>
                        </a:rPr>
                        <a:t>UNIDADE DE </a:t>
                      </a:r>
                      <a:r>
                        <a:rPr sz="12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spc="-20" dirty="0">
                          <a:latin typeface="Calibri"/>
                          <a:cs typeface="Calibri"/>
                        </a:rPr>
                        <a:t>C</a:t>
                      </a:r>
                      <a:r>
                        <a:rPr sz="1200" spc="-10" dirty="0">
                          <a:latin typeface="Calibri"/>
                          <a:cs typeface="Calibri"/>
                        </a:rPr>
                        <a:t>O</a:t>
                      </a:r>
                      <a:r>
                        <a:rPr sz="1200" dirty="0">
                          <a:latin typeface="Calibri"/>
                          <a:cs typeface="Calibri"/>
                        </a:rPr>
                        <a:t>N</a:t>
                      </a:r>
                      <a:r>
                        <a:rPr sz="1200" spc="-5" dirty="0">
                          <a:latin typeface="Calibri"/>
                          <a:cs typeface="Calibri"/>
                        </a:rPr>
                        <a:t>SE</a:t>
                      </a:r>
                      <a:r>
                        <a:rPr sz="1200" spc="-20" dirty="0">
                          <a:latin typeface="Calibri"/>
                          <a:cs typeface="Calibri"/>
                        </a:rPr>
                        <a:t>R</a:t>
                      </a:r>
                      <a:r>
                        <a:rPr sz="1200" spc="-70" dirty="0">
                          <a:latin typeface="Calibri"/>
                          <a:cs typeface="Calibri"/>
                        </a:rPr>
                        <a:t>V</a:t>
                      </a:r>
                      <a:r>
                        <a:rPr sz="1200" spc="-10" dirty="0">
                          <a:latin typeface="Calibri"/>
                          <a:cs typeface="Calibri"/>
                        </a:rPr>
                        <a:t>A</a:t>
                      </a:r>
                      <a:r>
                        <a:rPr sz="1200" spc="-5" dirty="0">
                          <a:latin typeface="Calibri"/>
                          <a:cs typeface="Calibri"/>
                        </a:rPr>
                        <a:t>Ç</a:t>
                      </a:r>
                      <a:r>
                        <a:rPr sz="1200" spc="-10" dirty="0">
                          <a:latin typeface="Calibri"/>
                          <a:cs typeface="Calibri"/>
                        </a:rPr>
                        <a:t>Ã</a:t>
                      </a:r>
                      <a:r>
                        <a:rPr sz="1200" dirty="0">
                          <a:latin typeface="Calibri"/>
                          <a:cs typeface="Calibri"/>
                        </a:rPr>
                        <a:t>O  </a:t>
                      </a:r>
                      <a:r>
                        <a:rPr sz="1200" spc="-5" dirty="0">
                          <a:latin typeface="Calibri"/>
                          <a:cs typeface="Calibri"/>
                        </a:rPr>
                        <a:t>FEDERAL</a:t>
                      </a:r>
                      <a:endParaRPr sz="1200" dirty="0">
                        <a:latin typeface="Calibri"/>
                        <a:cs typeface="Calibri"/>
                      </a:endParaRPr>
                    </a:p>
                  </a:txBody>
                  <a:tcPr marL="0" marR="0" marT="7239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1905" algn="ctr">
                        <a:lnSpc>
                          <a:spcPct val="100000"/>
                        </a:lnSpc>
                      </a:pPr>
                      <a:r>
                        <a:rPr sz="1200" dirty="0">
                          <a:latin typeface="Calibri"/>
                          <a:cs typeface="Calibri"/>
                        </a:rPr>
                        <a:t>0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127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1905" algn="ctr">
                        <a:lnSpc>
                          <a:spcPct val="100000"/>
                        </a:lnSpc>
                      </a:pPr>
                      <a:r>
                        <a:rPr sz="1200" dirty="0">
                          <a:latin typeface="Calibri"/>
                          <a:cs typeface="Calibri"/>
                        </a:rPr>
                        <a:t>4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127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2540" algn="ctr">
                        <a:lnSpc>
                          <a:spcPct val="100000"/>
                        </a:lnSpc>
                      </a:pPr>
                      <a:r>
                        <a:rPr sz="1200" dirty="0">
                          <a:latin typeface="Calibri"/>
                          <a:cs typeface="Calibri"/>
                        </a:rPr>
                        <a:t>0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127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1905" algn="ctr">
                        <a:lnSpc>
                          <a:spcPct val="100000"/>
                        </a:lnSpc>
                      </a:pPr>
                      <a:r>
                        <a:rPr sz="1200" dirty="0">
                          <a:latin typeface="Calibri"/>
                          <a:cs typeface="Calibri"/>
                        </a:rPr>
                        <a:t>0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127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1905" algn="ctr">
                        <a:lnSpc>
                          <a:spcPct val="100000"/>
                        </a:lnSpc>
                      </a:pPr>
                      <a:r>
                        <a:rPr sz="1200" dirty="0">
                          <a:latin typeface="Calibri"/>
                          <a:cs typeface="Calibri"/>
                        </a:rPr>
                        <a:t>9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127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endParaRPr sz="1200" dirty="0">
                        <a:latin typeface="Times New Roman"/>
                        <a:cs typeface="Times New Roman"/>
                      </a:endParaRPr>
                    </a:p>
                    <a:p>
                      <a:pPr marL="1905" algn="ctr">
                        <a:lnSpc>
                          <a:spcPct val="100000"/>
                        </a:lnSpc>
                      </a:pPr>
                      <a:r>
                        <a:rPr sz="1200" spc="-5" dirty="0">
                          <a:latin typeface="Calibri"/>
                          <a:cs typeface="Calibri"/>
                        </a:rPr>
                        <a:t>14</a:t>
                      </a:r>
                      <a:endParaRPr sz="1200" dirty="0">
                        <a:latin typeface="Calibri"/>
                        <a:cs typeface="Calibri"/>
                      </a:endParaRPr>
                    </a:p>
                  </a:txBody>
                  <a:tcPr marL="0" marR="0" marT="127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 dirty="0">
                        <a:latin typeface="Times New Roman"/>
                        <a:cs typeface="Times New Roman"/>
                      </a:endParaRPr>
                    </a:p>
                    <a:p>
                      <a:pPr marL="1270" algn="ctr">
                        <a:lnSpc>
                          <a:spcPct val="100000"/>
                        </a:lnSpc>
                        <a:spcBef>
                          <a:spcPts val="819"/>
                        </a:spcBef>
                      </a:pPr>
                      <a:r>
                        <a:rPr sz="1200" spc="-5" dirty="0">
                          <a:latin typeface="Calibri"/>
                          <a:cs typeface="Calibri"/>
                        </a:rPr>
                        <a:t>54</a:t>
                      </a:r>
                      <a:endParaRPr sz="1200" dirty="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t-BR" sz="1200" dirty="0">
                          <a:latin typeface="Calibri"/>
                          <a:cs typeface="Calibri"/>
                        </a:rPr>
                        <a:t>223</a:t>
                      </a:r>
                      <a:endParaRPr sz="1200" dirty="0">
                        <a:latin typeface="Calibri"/>
                        <a:cs typeface="Calibri"/>
                      </a:endParaRPr>
                    </a:p>
                  </a:txBody>
                  <a:tcPr marL="0" marR="0" marT="0" marB="0" anchor="ctr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t-BR" sz="1200" dirty="0">
                          <a:latin typeface="Calibri"/>
                          <a:cs typeface="Calibri"/>
                        </a:rPr>
                        <a:t>101</a:t>
                      </a:r>
                      <a:endParaRPr sz="1200" dirty="0">
                        <a:latin typeface="Calibri"/>
                        <a:cs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t-BR" sz="1200" dirty="0">
                          <a:latin typeface="Calibri"/>
                          <a:cs typeface="Calibri"/>
                        </a:rPr>
                        <a:t>60</a:t>
                      </a:r>
                      <a:endParaRPr sz="1200" dirty="0">
                        <a:latin typeface="Calibri"/>
                        <a:cs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793004">
                <a:tc>
                  <a:txBody>
                    <a:bodyPr/>
                    <a:lstStyle/>
                    <a:p>
                      <a:pPr marL="144780" marR="134620" indent="-635" algn="ctr">
                        <a:lnSpc>
                          <a:spcPct val="100000"/>
                        </a:lnSpc>
                      </a:pPr>
                      <a:r>
                        <a:rPr sz="1200" spc="-5" dirty="0">
                          <a:latin typeface="Calibri"/>
                          <a:cs typeface="Calibri"/>
                        </a:rPr>
                        <a:t>UNIDADE DE </a:t>
                      </a:r>
                      <a:r>
                        <a:rPr sz="12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spc="-20" dirty="0">
                          <a:latin typeface="Calibri"/>
                          <a:cs typeface="Calibri"/>
                        </a:rPr>
                        <a:t>C</a:t>
                      </a:r>
                      <a:r>
                        <a:rPr sz="1200" spc="-10" dirty="0">
                          <a:latin typeface="Calibri"/>
                          <a:cs typeface="Calibri"/>
                        </a:rPr>
                        <a:t>O</a:t>
                      </a:r>
                      <a:r>
                        <a:rPr sz="1200" dirty="0">
                          <a:latin typeface="Calibri"/>
                          <a:cs typeface="Calibri"/>
                        </a:rPr>
                        <a:t>N</a:t>
                      </a:r>
                      <a:r>
                        <a:rPr sz="1200" spc="-5" dirty="0">
                          <a:latin typeface="Calibri"/>
                          <a:cs typeface="Calibri"/>
                        </a:rPr>
                        <a:t>SE</a:t>
                      </a:r>
                      <a:r>
                        <a:rPr sz="1200" spc="-20" dirty="0">
                          <a:latin typeface="Calibri"/>
                          <a:cs typeface="Calibri"/>
                        </a:rPr>
                        <a:t>R</a:t>
                      </a:r>
                      <a:r>
                        <a:rPr sz="1200" spc="-70" dirty="0">
                          <a:latin typeface="Calibri"/>
                          <a:cs typeface="Calibri"/>
                        </a:rPr>
                        <a:t>V</a:t>
                      </a:r>
                      <a:r>
                        <a:rPr sz="1200" spc="-10" dirty="0">
                          <a:latin typeface="Calibri"/>
                          <a:cs typeface="Calibri"/>
                        </a:rPr>
                        <a:t>A</a:t>
                      </a:r>
                      <a:r>
                        <a:rPr sz="1200" spc="-5" dirty="0">
                          <a:latin typeface="Calibri"/>
                          <a:cs typeface="Calibri"/>
                        </a:rPr>
                        <a:t>Ç</a:t>
                      </a:r>
                      <a:r>
                        <a:rPr sz="1200" spc="-10" dirty="0">
                          <a:latin typeface="Calibri"/>
                          <a:cs typeface="Calibri"/>
                        </a:rPr>
                        <a:t>Ã</a:t>
                      </a:r>
                      <a:r>
                        <a:rPr sz="1200" dirty="0">
                          <a:latin typeface="Calibri"/>
                          <a:cs typeface="Calibri"/>
                        </a:rPr>
                        <a:t>O  </a:t>
                      </a:r>
                      <a:r>
                        <a:rPr sz="1200" spc="-20" dirty="0">
                          <a:latin typeface="Calibri"/>
                          <a:cs typeface="Calibri"/>
                        </a:rPr>
                        <a:t>ESTADUAL</a:t>
                      </a:r>
                      <a:endParaRPr sz="1200" dirty="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1905" algn="ctr">
                        <a:lnSpc>
                          <a:spcPct val="100000"/>
                        </a:lnSpc>
                      </a:pPr>
                      <a:r>
                        <a:rPr sz="1200" dirty="0">
                          <a:latin typeface="Calibri"/>
                          <a:cs typeface="Calibri"/>
                        </a:rPr>
                        <a:t>0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190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1905" algn="ctr">
                        <a:lnSpc>
                          <a:spcPct val="100000"/>
                        </a:lnSpc>
                      </a:pPr>
                      <a:r>
                        <a:rPr sz="1200" dirty="0">
                          <a:latin typeface="Calibri"/>
                          <a:cs typeface="Calibri"/>
                        </a:rPr>
                        <a:t>5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190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2540" algn="ctr">
                        <a:lnSpc>
                          <a:spcPct val="100000"/>
                        </a:lnSpc>
                      </a:pPr>
                      <a:r>
                        <a:rPr sz="1200" dirty="0">
                          <a:latin typeface="Calibri"/>
                          <a:cs typeface="Calibri"/>
                        </a:rPr>
                        <a:t>4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190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1905" algn="ctr">
                        <a:lnSpc>
                          <a:spcPct val="100000"/>
                        </a:lnSpc>
                      </a:pPr>
                      <a:r>
                        <a:rPr sz="1200" dirty="0">
                          <a:latin typeface="Calibri"/>
                          <a:cs typeface="Calibri"/>
                        </a:rPr>
                        <a:t>2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190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1905" algn="ctr">
                        <a:lnSpc>
                          <a:spcPct val="100000"/>
                        </a:lnSpc>
                      </a:pPr>
                      <a:r>
                        <a:rPr sz="1200" dirty="0">
                          <a:latin typeface="Calibri"/>
                          <a:cs typeface="Calibri"/>
                        </a:rPr>
                        <a:t>1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190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1905" algn="ctr">
                        <a:lnSpc>
                          <a:spcPct val="100000"/>
                        </a:lnSpc>
                      </a:pPr>
                      <a:r>
                        <a:rPr sz="1200" spc="-5" dirty="0">
                          <a:latin typeface="Calibri"/>
                          <a:cs typeface="Calibri"/>
                        </a:rPr>
                        <a:t>18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190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endParaRPr sz="1200" dirty="0">
                        <a:latin typeface="Times New Roman"/>
                        <a:cs typeface="Times New Roman"/>
                      </a:endParaRPr>
                    </a:p>
                    <a:p>
                      <a:pPr marL="1270" algn="ctr">
                        <a:lnSpc>
                          <a:spcPct val="100000"/>
                        </a:lnSpc>
                      </a:pPr>
                      <a:r>
                        <a:rPr sz="1200" spc="-5" dirty="0">
                          <a:latin typeface="Calibri"/>
                          <a:cs typeface="Calibri"/>
                        </a:rPr>
                        <a:t>13</a:t>
                      </a:r>
                      <a:endParaRPr sz="1200" dirty="0">
                        <a:latin typeface="Calibri"/>
                        <a:cs typeface="Calibri"/>
                      </a:endParaRPr>
                    </a:p>
                  </a:txBody>
                  <a:tcPr marL="0" marR="0" marT="254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r>
                        <a:rPr lang="pt-BR" sz="1200" dirty="0">
                          <a:latin typeface="Calibri"/>
                          <a:cs typeface="Calibri"/>
                        </a:rPr>
                        <a:t>114</a:t>
                      </a:r>
                      <a:endParaRPr sz="1200" dirty="0">
                        <a:latin typeface="Calibri"/>
                        <a:cs typeface="Calibri"/>
                      </a:endParaRPr>
                    </a:p>
                  </a:txBody>
                  <a:tcPr marL="0" marR="0" marT="2540" marB="0" anchor="ctr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r>
                        <a:rPr lang="pt-BR" sz="1200" dirty="0">
                          <a:latin typeface="Calibri"/>
                          <a:cs typeface="Calibri"/>
                        </a:rPr>
                        <a:t>53</a:t>
                      </a:r>
                      <a:endParaRPr sz="1200" dirty="0">
                        <a:latin typeface="Calibri"/>
                        <a:cs typeface="Calibri"/>
                      </a:endParaRPr>
                    </a:p>
                  </a:txBody>
                  <a:tcPr marL="0" marR="0" marT="25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r>
                        <a:rPr lang="pt-BR" sz="1200" dirty="0">
                          <a:latin typeface="Calibri"/>
                          <a:cs typeface="Calibri"/>
                        </a:rPr>
                        <a:t>49</a:t>
                      </a:r>
                      <a:endParaRPr sz="1200" dirty="0">
                        <a:latin typeface="Calibri"/>
                        <a:cs typeface="Calibri"/>
                      </a:endParaRPr>
                    </a:p>
                  </a:txBody>
                  <a:tcPr marL="0" marR="0" marT="25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19923"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1110"/>
                        </a:spcBef>
                      </a:pPr>
                      <a:r>
                        <a:rPr sz="1200" dirty="0">
                          <a:latin typeface="Calibri"/>
                          <a:cs typeface="Calibri"/>
                        </a:rPr>
                        <a:t>OUTRAS</a:t>
                      </a:r>
                    </a:p>
                  </a:txBody>
                  <a:tcPr marL="0" marR="0" marT="14097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110"/>
                        </a:spcBef>
                      </a:pPr>
                      <a:r>
                        <a:rPr sz="1200" spc="-5" dirty="0">
                          <a:latin typeface="Calibri"/>
                          <a:cs typeface="Calibri"/>
                        </a:rPr>
                        <a:t>27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14097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1110"/>
                        </a:spcBef>
                      </a:pPr>
                      <a:r>
                        <a:rPr sz="1200" dirty="0">
                          <a:latin typeface="Calibri"/>
                          <a:cs typeface="Calibri"/>
                        </a:rPr>
                        <a:t>7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14097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1110"/>
                        </a:spcBef>
                      </a:pPr>
                      <a:r>
                        <a:rPr sz="1200" dirty="0">
                          <a:latin typeface="Calibri"/>
                          <a:cs typeface="Calibri"/>
                        </a:rPr>
                        <a:t>3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14097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1110"/>
                        </a:spcBef>
                      </a:pPr>
                      <a:r>
                        <a:rPr sz="1200" dirty="0">
                          <a:latin typeface="Calibri"/>
                          <a:cs typeface="Calibri"/>
                        </a:rPr>
                        <a:t>6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14097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110"/>
                        </a:spcBef>
                      </a:pPr>
                      <a:r>
                        <a:rPr sz="1200" spc="-5" dirty="0">
                          <a:latin typeface="Calibri"/>
                          <a:cs typeface="Calibri"/>
                        </a:rPr>
                        <a:t>10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14097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1110"/>
                        </a:spcBef>
                      </a:pPr>
                      <a:r>
                        <a:rPr sz="1200" spc="-5" dirty="0">
                          <a:latin typeface="Calibri"/>
                          <a:cs typeface="Calibri"/>
                        </a:rPr>
                        <a:t>24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14097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2540" algn="ctr">
                        <a:lnSpc>
                          <a:spcPct val="100000"/>
                        </a:lnSpc>
                      </a:pPr>
                      <a:r>
                        <a:rPr sz="1200" spc="-5" dirty="0">
                          <a:latin typeface="Calibri"/>
                          <a:cs typeface="Calibri"/>
                        </a:rPr>
                        <a:t>211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254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r>
                        <a:rPr lang="pt-BR" sz="1200" dirty="0">
                          <a:latin typeface="Calibri"/>
                          <a:cs typeface="Calibri"/>
                        </a:rPr>
                        <a:t>1.963</a:t>
                      </a:r>
                      <a:endParaRPr sz="1200" dirty="0">
                        <a:latin typeface="Calibri"/>
                        <a:cs typeface="Calibri"/>
                      </a:endParaRPr>
                    </a:p>
                  </a:txBody>
                  <a:tcPr marL="0" marR="0" marT="2540" marB="0" anchor="ctr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r>
                        <a:rPr lang="pt-BR" sz="1200" dirty="0">
                          <a:latin typeface="Calibri"/>
                          <a:cs typeface="Calibri"/>
                        </a:rPr>
                        <a:t>933</a:t>
                      </a:r>
                      <a:endParaRPr sz="1200" dirty="0">
                        <a:latin typeface="Calibri"/>
                        <a:cs typeface="Calibri"/>
                      </a:endParaRPr>
                    </a:p>
                  </a:txBody>
                  <a:tcPr marL="0" marR="0" marT="25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r>
                        <a:rPr lang="pt-BR" sz="1200" dirty="0">
                          <a:latin typeface="Calibri"/>
                          <a:cs typeface="Calibri"/>
                        </a:rPr>
                        <a:t>493</a:t>
                      </a:r>
                      <a:endParaRPr sz="1200" dirty="0">
                        <a:latin typeface="Calibri"/>
                        <a:cs typeface="Calibri"/>
                      </a:endParaRPr>
                    </a:p>
                  </a:txBody>
                  <a:tcPr marL="0" marR="0" marT="25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3.593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57036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145"/>
                        </a:spcBef>
                      </a:pPr>
                      <a:r>
                        <a:rPr sz="1200" b="1" spc="-45" dirty="0">
                          <a:latin typeface="Calibri"/>
                          <a:cs typeface="Calibri"/>
                        </a:rPr>
                        <a:t>TOTAL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14541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135"/>
                        </a:spcBef>
                      </a:pPr>
                      <a:r>
                        <a:rPr sz="1200" b="1" spc="-10" dirty="0">
                          <a:latin typeface="Calibri"/>
                          <a:cs typeface="Calibri"/>
                        </a:rPr>
                        <a:t>37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14414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135"/>
                        </a:spcBef>
                      </a:pPr>
                      <a:r>
                        <a:rPr sz="1200" b="1" spc="-10" dirty="0">
                          <a:latin typeface="Calibri"/>
                          <a:cs typeface="Calibri"/>
                        </a:rPr>
                        <a:t>33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14414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1135"/>
                        </a:spcBef>
                      </a:pPr>
                      <a:r>
                        <a:rPr sz="1200" b="1" spc="-10" dirty="0">
                          <a:latin typeface="Calibri"/>
                          <a:cs typeface="Calibri"/>
                        </a:rPr>
                        <a:t>17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14414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135"/>
                        </a:spcBef>
                      </a:pPr>
                      <a:r>
                        <a:rPr sz="1200" b="1" spc="-10" dirty="0">
                          <a:latin typeface="Calibri"/>
                          <a:cs typeface="Calibri"/>
                        </a:rPr>
                        <a:t>18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14414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135"/>
                        </a:spcBef>
                      </a:pPr>
                      <a:r>
                        <a:rPr sz="1200" b="1" spc="-10" dirty="0">
                          <a:latin typeface="Calibri"/>
                          <a:cs typeface="Calibri"/>
                        </a:rPr>
                        <a:t>45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14414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1135"/>
                        </a:spcBef>
                      </a:pPr>
                      <a:r>
                        <a:rPr sz="1200" b="1" spc="-10" dirty="0">
                          <a:latin typeface="Calibri"/>
                          <a:cs typeface="Calibri"/>
                        </a:rPr>
                        <a:t>77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14414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1135"/>
                        </a:spcBef>
                      </a:pPr>
                      <a:r>
                        <a:rPr sz="1200" b="1" spc="-5" dirty="0">
                          <a:latin typeface="Calibri"/>
                          <a:cs typeface="Calibri"/>
                        </a:rPr>
                        <a:t>1.173</a:t>
                      </a:r>
                      <a:endParaRPr sz="1200" dirty="0">
                        <a:latin typeface="Calibri"/>
                        <a:cs typeface="Calibri"/>
                      </a:endParaRPr>
                    </a:p>
                  </a:txBody>
                  <a:tcPr marL="0" marR="0" marT="14414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1135"/>
                        </a:spcBef>
                      </a:pPr>
                      <a:r>
                        <a:rPr lang="pt-BR" sz="1200" b="1" dirty="0">
                          <a:latin typeface="Calibri"/>
                          <a:cs typeface="Calibri"/>
                        </a:rPr>
                        <a:t>8.588</a:t>
                      </a:r>
                      <a:endParaRPr sz="1200" b="1" dirty="0">
                        <a:latin typeface="Calibri"/>
                        <a:cs typeface="Calibri"/>
                      </a:endParaRPr>
                    </a:p>
                  </a:txBody>
                  <a:tcPr marL="0" marR="0" marT="14414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1135"/>
                        </a:spcBef>
                      </a:pPr>
                      <a:r>
                        <a:rPr lang="pt-BR" sz="1200" b="1" dirty="0">
                          <a:latin typeface="Calibri"/>
                          <a:cs typeface="Calibri"/>
                        </a:rPr>
                        <a:t>2.799</a:t>
                      </a:r>
                      <a:endParaRPr sz="1200" b="1" dirty="0">
                        <a:latin typeface="Calibri"/>
                        <a:cs typeface="Calibri"/>
                      </a:endParaRPr>
                    </a:p>
                  </a:txBody>
                  <a:tcPr marL="0" marR="0" marT="14414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1135"/>
                        </a:spcBef>
                      </a:pPr>
                      <a:r>
                        <a:rPr lang="pt-BR" sz="1200" b="1" dirty="0">
                          <a:latin typeface="Calibri"/>
                          <a:cs typeface="Calibri"/>
                        </a:rPr>
                        <a:t>1.682</a:t>
                      </a:r>
                      <a:endParaRPr sz="1200" b="1" dirty="0">
                        <a:latin typeface="Calibri"/>
                        <a:cs typeface="Calibri"/>
                      </a:endParaRPr>
                    </a:p>
                  </a:txBody>
                  <a:tcPr marL="0" marR="0" marT="14414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marL="3810" algn="ctr">
                        <a:lnSpc>
                          <a:spcPct val="100000"/>
                        </a:lnSpc>
                        <a:spcBef>
                          <a:spcPts val="1135"/>
                        </a:spcBef>
                      </a:pPr>
                      <a:r>
                        <a:rPr lang="pt-BR" sz="1200" b="1" dirty="0">
                          <a:latin typeface="Calibri"/>
                          <a:cs typeface="Calibri"/>
                        </a:rPr>
                        <a:t>14.466</a:t>
                      </a:r>
                      <a:endParaRPr sz="1200" b="1" dirty="0">
                        <a:latin typeface="Calibri"/>
                        <a:cs typeface="Calibri"/>
                      </a:endParaRPr>
                    </a:p>
                  </a:txBody>
                  <a:tcPr marL="0" marR="0" marT="14414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0CEC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8" name="object 8"/>
          <p:cNvSpPr txBox="1"/>
          <p:nvPr/>
        </p:nvSpPr>
        <p:spPr>
          <a:xfrm>
            <a:off x="4724400" y="6644371"/>
            <a:ext cx="3620135" cy="193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dirty="0">
                <a:latin typeface="Calibri"/>
                <a:cs typeface="Calibri"/>
              </a:rPr>
              <a:t>Fonte:</a:t>
            </a:r>
            <a:r>
              <a:rPr sz="1100" spc="-30" dirty="0">
                <a:latin typeface="Calibri"/>
                <a:cs typeface="Calibri"/>
              </a:rPr>
              <a:t> </a:t>
            </a:r>
            <a:r>
              <a:rPr sz="1100" u="sng" spc="-5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Calibri"/>
                <a:cs typeface="Calibri"/>
                <a:hlinkClick r:id="rId2"/>
              </a:rPr>
              <a:t>http://queimadas.dgi.inpe.br/queimadas/bdqueimadas/</a:t>
            </a:r>
            <a:endParaRPr sz="1100" dirty="0">
              <a:latin typeface="Calibri"/>
              <a:cs typeface="Calibri"/>
            </a:endParaRPr>
          </a:p>
        </p:txBody>
      </p: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23884" y="-16347"/>
            <a:ext cx="6491605" cy="465512"/>
          </a:xfrm>
          <a:prstGeom prst="rect">
            <a:avLst/>
          </a:prstGeom>
        </p:spPr>
        <p:txBody>
          <a:bodyPr vert="horz" wrap="square" lIns="0" tIns="952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50"/>
              </a:spcBef>
            </a:pPr>
            <a:r>
              <a:rPr sz="2400" b="1" dirty="0">
                <a:solidFill>
                  <a:srgbClr val="202F58"/>
                </a:solidFill>
                <a:latin typeface="Geomanist" panose="02000503000000020004" pitchFamily="50" charset="0"/>
                <a:ea typeface="+mn-ea"/>
                <a:cs typeface="+mn-cs"/>
              </a:rPr>
              <a:t>Panorama</a:t>
            </a:r>
            <a:r>
              <a:rPr sz="2400" spc="-25" dirty="0"/>
              <a:t> </a:t>
            </a:r>
            <a:r>
              <a:rPr sz="2400" b="1" dirty="0">
                <a:solidFill>
                  <a:srgbClr val="202F58"/>
                </a:solidFill>
                <a:latin typeface="Geomanist" panose="02000503000000020004" pitchFamily="50" charset="0"/>
                <a:ea typeface="+mn-ea"/>
                <a:cs typeface="+mn-cs"/>
              </a:rPr>
              <a:t>de Queimadas </a:t>
            </a:r>
            <a:r>
              <a:rPr lang="pt-BR" sz="2400" b="1" dirty="0">
                <a:solidFill>
                  <a:srgbClr val="202F58"/>
                </a:solidFill>
                <a:latin typeface="Geomanist" panose="02000503000000020004" pitchFamily="50" charset="0"/>
                <a:ea typeface="+mn-ea"/>
                <a:cs typeface="+mn-cs"/>
              </a:rPr>
              <a:t>–</a:t>
            </a:r>
            <a:r>
              <a:rPr sz="2400" b="1" dirty="0">
                <a:solidFill>
                  <a:srgbClr val="202F58"/>
                </a:solidFill>
                <a:latin typeface="Geomanist" panose="02000503000000020004" pitchFamily="50" charset="0"/>
                <a:ea typeface="+mn-ea"/>
                <a:cs typeface="+mn-cs"/>
              </a:rPr>
              <a:t> Amazonas</a:t>
            </a:r>
          </a:p>
        </p:txBody>
      </p:sp>
      <p:sp>
        <p:nvSpPr>
          <p:cNvPr id="10" name="Retângulo 9"/>
          <p:cNvSpPr/>
          <p:nvPr/>
        </p:nvSpPr>
        <p:spPr>
          <a:xfrm>
            <a:off x="23884" y="546998"/>
            <a:ext cx="574343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pc="-5" dirty="0">
                <a:solidFill>
                  <a:srgbClr val="009B3C"/>
                </a:solidFill>
              </a:rPr>
              <a:t>Distribuição</a:t>
            </a:r>
            <a:r>
              <a:rPr lang="pt-BR" spc="-30" dirty="0">
                <a:solidFill>
                  <a:srgbClr val="009B3C"/>
                </a:solidFill>
              </a:rPr>
              <a:t> </a:t>
            </a:r>
            <a:r>
              <a:rPr lang="pt-BR" dirty="0">
                <a:solidFill>
                  <a:srgbClr val="009B3C"/>
                </a:solidFill>
              </a:rPr>
              <a:t>de</a:t>
            </a:r>
            <a:r>
              <a:rPr lang="pt-BR" spc="-5" dirty="0">
                <a:solidFill>
                  <a:srgbClr val="009B3C"/>
                </a:solidFill>
              </a:rPr>
              <a:t> </a:t>
            </a:r>
            <a:r>
              <a:rPr lang="pt-BR" spc="-10" dirty="0">
                <a:solidFill>
                  <a:srgbClr val="009B3C"/>
                </a:solidFill>
              </a:rPr>
              <a:t>alertas</a:t>
            </a:r>
            <a:r>
              <a:rPr lang="pt-BR" dirty="0">
                <a:solidFill>
                  <a:srgbClr val="009B3C"/>
                </a:solidFill>
              </a:rPr>
              <a:t> </a:t>
            </a:r>
            <a:r>
              <a:rPr lang="pt-BR" spc="5" dirty="0">
                <a:solidFill>
                  <a:srgbClr val="009B3C"/>
                </a:solidFill>
              </a:rPr>
              <a:t>de</a:t>
            </a:r>
            <a:r>
              <a:rPr lang="pt-BR" dirty="0">
                <a:solidFill>
                  <a:srgbClr val="009B3C"/>
                </a:solidFill>
              </a:rPr>
              <a:t> </a:t>
            </a:r>
            <a:r>
              <a:rPr lang="pt-BR" spc="-10" dirty="0">
                <a:solidFill>
                  <a:srgbClr val="009B3C"/>
                </a:solidFill>
              </a:rPr>
              <a:t>focos</a:t>
            </a:r>
            <a:r>
              <a:rPr lang="pt-BR" dirty="0">
                <a:solidFill>
                  <a:srgbClr val="009B3C"/>
                </a:solidFill>
              </a:rPr>
              <a:t> de</a:t>
            </a:r>
            <a:r>
              <a:rPr lang="pt-BR" spc="-10" dirty="0">
                <a:solidFill>
                  <a:srgbClr val="009B3C"/>
                </a:solidFill>
              </a:rPr>
              <a:t> </a:t>
            </a:r>
            <a:r>
              <a:rPr lang="pt-BR" dirty="0">
                <a:solidFill>
                  <a:srgbClr val="009B3C"/>
                </a:solidFill>
              </a:rPr>
              <a:t>queimadas</a:t>
            </a:r>
            <a:r>
              <a:rPr lang="pt-BR" spc="-20" dirty="0">
                <a:solidFill>
                  <a:srgbClr val="009B3C"/>
                </a:solidFill>
              </a:rPr>
              <a:t> </a:t>
            </a:r>
            <a:r>
              <a:rPr lang="pt-BR" dirty="0">
                <a:solidFill>
                  <a:srgbClr val="009B3C"/>
                </a:solidFill>
              </a:rPr>
              <a:t>por</a:t>
            </a:r>
            <a:r>
              <a:rPr lang="pt-BR" spc="-5" dirty="0">
                <a:solidFill>
                  <a:srgbClr val="009B3C"/>
                </a:solidFill>
              </a:rPr>
              <a:t> </a:t>
            </a:r>
            <a:r>
              <a:rPr lang="pt-BR" spc="-10" dirty="0">
                <a:solidFill>
                  <a:srgbClr val="009B3C"/>
                </a:solidFill>
              </a:rPr>
              <a:t>categoria</a:t>
            </a:r>
            <a:endParaRPr lang="pt-BR" dirty="0"/>
          </a:p>
        </p:txBody>
      </p:sp>
      <p:sp>
        <p:nvSpPr>
          <p:cNvPr id="11" name="Retângulo 10"/>
          <p:cNvSpPr/>
          <p:nvPr/>
        </p:nvSpPr>
        <p:spPr>
          <a:xfrm>
            <a:off x="5181600" y="6322294"/>
            <a:ext cx="6932675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5080" algn="r">
              <a:lnSpc>
                <a:spcPct val="100000"/>
              </a:lnSpc>
              <a:spcBef>
                <a:spcPts val="105"/>
              </a:spcBef>
            </a:pPr>
            <a:r>
              <a:rPr lang="pt-BR" sz="1050" dirty="0">
                <a:latin typeface="Calibri"/>
                <a:cs typeface="Calibri"/>
              </a:rPr>
              <a:t>*Período analisado em outubro*:</a:t>
            </a:r>
          </a:p>
          <a:p>
            <a:pPr marR="6350" algn="r">
              <a:lnSpc>
                <a:spcPct val="100000"/>
              </a:lnSpc>
            </a:pPr>
            <a:r>
              <a:rPr lang="pt-BR" sz="1050" dirty="0">
                <a:latin typeface="Calibri"/>
                <a:cs typeface="Calibri"/>
              </a:rPr>
              <a:t>01 a 24/10/2021</a:t>
            </a:r>
          </a:p>
        </p:txBody>
      </p:sp>
      <p:graphicFrame>
        <p:nvGraphicFramePr>
          <p:cNvPr id="14" name="Gráfico 13"/>
          <p:cNvGraphicFramePr>
            <a:graphicFrameLocks/>
          </p:cNvGraphicFramePr>
          <p:nvPr/>
        </p:nvGraphicFramePr>
        <p:xfrm>
          <a:off x="295275" y="1243117"/>
          <a:ext cx="5010150" cy="520788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69574557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302752" y="248411"/>
            <a:ext cx="3889375" cy="195580"/>
          </a:xfrm>
          <a:custGeom>
            <a:avLst/>
            <a:gdLst/>
            <a:ahLst/>
            <a:cxnLst/>
            <a:rect l="l" t="t" r="r" b="b"/>
            <a:pathLst>
              <a:path w="3889375" h="195579">
                <a:moveTo>
                  <a:pt x="3889248" y="0"/>
                </a:moveTo>
                <a:lnTo>
                  <a:pt x="0" y="0"/>
                </a:lnTo>
                <a:lnTo>
                  <a:pt x="0" y="195071"/>
                </a:lnTo>
                <a:lnTo>
                  <a:pt x="3889248" y="195071"/>
                </a:lnTo>
                <a:lnTo>
                  <a:pt x="3889248" y="0"/>
                </a:lnTo>
                <a:close/>
              </a:path>
            </a:pathLst>
          </a:custGeom>
          <a:solidFill>
            <a:srgbClr val="009B3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7559040" y="248411"/>
            <a:ext cx="451484" cy="195580"/>
          </a:xfrm>
          <a:custGeom>
            <a:avLst/>
            <a:gdLst/>
            <a:ahLst/>
            <a:cxnLst/>
            <a:rect l="l" t="t" r="r" b="b"/>
            <a:pathLst>
              <a:path w="451484" h="195579">
                <a:moveTo>
                  <a:pt x="451103" y="0"/>
                </a:moveTo>
                <a:lnTo>
                  <a:pt x="0" y="0"/>
                </a:lnTo>
                <a:lnTo>
                  <a:pt x="0" y="195071"/>
                </a:lnTo>
                <a:lnTo>
                  <a:pt x="451103" y="195071"/>
                </a:lnTo>
                <a:lnTo>
                  <a:pt x="451103" y="0"/>
                </a:lnTo>
                <a:close/>
              </a:path>
            </a:pathLst>
          </a:custGeom>
          <a:solidFill>
            <a:srgbClr val="009B3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7036307" y="248411"/>
            <a:ext cx="230504" cy="195580"/>
          </a:xfrm>
          <a:custGeom>
            <a:avLst/>
            <a:gdLst/>
            <a:ahLst/>
            <a:cxnLst/>
            <a:rect l="l" t="t" r="r" b="b"/>
            <a:pathLst>
              <a:path w="230504" h="195579">
                <a:moveTo>
                  <a:pt x="230124" y="0"/>
                </a:moveTo>
                <a:lnTo>
                  <a:pt x="0" y="0"/>
                </a:lnTo>
                <a:lnTo>
                  <a:pt x="0" y="195071"/>
                </a:lnTo>
                <a:lnTo>
                  <a:pt x="230124" y="195071"/>
                </a:lnTo>
                <a:lnTo>
                  <a:pt x="230124" y="0"/>
                </a:lnTo>
                <a:close/>
              </a:path>
            </a:pathLst>
          </a:custGeom>
          <a:solidFill>
            <a:srgbClr val="009B3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0" y="6489191"/>
            <a:ext cx="4724400" cy="182880"/>
          </a:xfrm>
          <a:custGeom>
            <a:avLst/>
            <a:gdLst/>
            <a:ahLst/>
            <a:cxnLst/>
            <a:rect l="l" t="t" r="r" b="b"/>
            <a:pathLst>
              <a:path w="4724400" h="182879">
                <a:moveTo>
                  <a:pt x="4724400" y="0"/>
                </a:moveTo>
                <a:lnTo>
                  <a:pt x="0" y="0"/>
                </a:lnTo>
                <a:lnTo>
                  <a:pt x="0" y="182880"/>
                </a:lnTo>
                <a:lnTo>
                  <a:pt x="4724400" y="182880"/>
                </a:lnTo>
                <a:lnTo>
                  <a:pt x="4724400" y="0"/>
                </a:lnTo>
                <a:close/>
              </a:path>
            </a:pathLst>
          </a:custGeom>
          <a:solidFill>
            <a:srgbClr val="1F2E5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463613" y="534162"/>
            <a:ext cx="9832975" cy="11772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b="1" dirty="0">
                <a:solidFill>
                  <a:srgbClr val="009B3C"/>
                </a:solidFill>
                <a:latin typeface="Calibri"/>
                <a:cs typeface="Calibri"/>
              </a:rPr>
              <a:t>Análise </a:t>
            </a:r>
            <a:r>
              <a:rPr sz="2000" b="1" spc="-15" dirty="0">
                <a:solidFill>
                  <a:srgbClr val="009B3C"/>
                </a:solidFill>
                <a:latin typeface="Calibri"/>
                <a:cs typeface="Calibri"/>
              </a:rPr>
              <a:t>entre</a:t>
            </a:r>
            <a:r>
              <a:rPr sz="2000" b="1" spc="-5" dirty="0">
                <a:solidFill>
                  <a:srgbClr val="009B3C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009B3C"/>
                </a:solidFill>
                <a:latin typeface="Calibri"/>
                <a:cs typeface="Calibri"/>
              </a:rPr>
              <a:t>o </a:t>
            </a:r>
            <a:r>
              <a:rPr sz="2000" b="1" spc="-5" dirty="0">
                <a:solidFill>
                  <a:srgbClr val="009B3C"/>
                </a:solidFill>
                <a:latin typeface="Calibri"/>
                <a:cs typeface="Calibri"/>
              </a:rPr>
              <a:t>número</a:t>
            </a:r>
            <a:r>
              <a:rPr sz="2000" b="1" spc="-15" dirty="0">
                <a:solidFill>
                  <a:srgbClr val="009B3C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009B3C"/>
                </a:solidFill>
                <a:latin typeface="Calibri"/>
                <a:cs typeface="Calibri"/>
              </a:rPr>
              <a:t>de</a:t>
            </a:r>
            <a:r>
              <a:rPr sz="2000" b="1" spc="5" dirty="0">
                <a:solidFill>
                  <a:srgbClr val="009B3C"/>
                </a:solidFill>
                <a:latin typeface="Calibri"/>
                <a:cs typeface="Calibri"/>
              </a:rPr>
              <a:t> </a:t>
            </a:r>
            <a:r>
              <a:rPr sz="2000" b="1" spc="-10" dirty="0">
                <a:solidFill>
                  <a:srgbClr val="009B3C"/>
                </a:solidFill>
                <a:latin typeface="Calibri"/>
                <a:cs typeface="Calibri"/>
              </a:rPr>
              <a:t>focos</a:t>
            </a:r>
            <a:r>
              <a:rPr sz="2000" b="1" spc="-5" dirty="0">
                <a:solidFill>
                  <a:srgbClr val="009B3C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009B3C"/>
                </a:solidFill>
                <a:latin typeface="Calibri"/>
                <a:cs typeface="Calibri"/>
              </a:rPr>
              <a:t>de</a:t>
            </a:r>
            <a:r>
              <a:rPr sz="2000" b="1" spc="5" dirty="0">
                <a:solidFill>
                  <a:srgbClr val="009B3C"/>
                </a:solidFill>
                <a:latin typeface="Calibri"/>
                <a:cs typeface="Calibri"/>
              </a:rPr>
              <a:t> </a:t>
            </a:r>
            <a:r>
              <a:rPr sz="2000" b="1" spc="-5" dirty="0">
                <a:solidFill>
                  <a:srgbClr val="009B3C"/>
                </a:solidFill>
                <a:latin typeface="Calibri"/>
                <a:cs typeface="Calibri"/>
              </a:rPr>
              <a:t>calor</a:t>
            </a:r>
            <a:r>
              <a:rPr sz="2000" b="1" spc="-10" dirty="0">
                <a:solidFill>
                  <a:srgbClr val="009B3C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009B3C"/>
                </a:solidFill>
                <a:latin typeface="Calibri"/>
                <a:cs typeface="Calibri"/>
              </a:rPr>
              <a:t>em  </a:t>
            </a:r>
            <a:r>
              <a:rPr sz="2000" b="1" spc="-10" dirty="0">
                <a:solidFill>
                  <a:srgbClr val="009B3C"/>
                </a:solidFill>
                <a:latin typeface="Calibri"/>
                <a:cs typeface="Calibri"/>
              </a:rPr>
              <a:t>relação</a:t>
            </a:r>
            <a:r>
              <a:rPr sz="2000" b="1" dirty="0">
                <a:solidFill>
                  <a:srgbClr val="009B3C"/>
                </a:solidFill>
                <a:latin typeface="Calibri"/>
                <a:cs typeface="Calibri"/>
              </a:rPr>
              <a:t> </a:t>
            </a:r>
            <a:r>
              <a:rPr sz="2000" b="1" spc="-5" dirty="0">
                <a:solidFill>
                  <a:srgbClr val="009B3C"/>
                </a:solidFill>
                <a:latin typeface="Calibri"/>
                <a:cs typeface="Calibri"/>
              </a:rPr>
              <a:t>ao</a:t>
            </a:r>
            <a:r>
              <a:rPr sz="2000" b="1" spc="-10" dirty="0">
                <a:solidFill>
                  <a:srgbClr val="009B3C"/>
                </a:solidFill>
                <a:latin typeface="Calibri"/>
                <a:cs typeface="Calibri"/>
              </a:rPr>
              <a:t> </a:t>
            </a:r>
            <a:r>
              <a:rPr sz="2000" b="1" spc="-5" dirty="0">
                <a:solidFill>
                  <a:srgbClr val="009B3C"/>
                </a:solidFill>
                <a:latin typeface="Calibri"/>
                <a:cs typeface="Calibri"/>
              </a:rPr>
              <a:t>CAR</a:t>
            </a:r>
            <a:r>
              <a:rPr sz="2000" b="1" spc="5" dirty="0">
                <a:solidFill>
                  <a:srgbClr val="009B3C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009B3C"/>
                </a:solidFill>
                <a:latin typeface="Calibri"/>
                <a:cs typeface="Calibri"/>
              </a:rPr>
              <a:t>e</a:t>
            </a:r>
            <a:r>
              <a:rPr sz="2000" b="1" spc="-5" dirty="0">
                <a:solidFill>
                  <a:srgbClr val="009B3C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009B3C"/>
                </a:solidFill>
                <a:latin typeface="Calibri"/>
                <a:cs typeface="Calibri"/>
              </a:rPr>
              <a:t>a </a:t>
            </a:r>
            <a:r>
              <a:rPr sz="2000" b="1" spc="-15" dirty="0">
                <a:solidFill>
                  <a:srgbClr val="009B3C"/>
                </a:solidFill>
                <a:latin typeface="Calibri"/>
                <a:cs typeface="Calibri"/>
              </a:rPr>
              <a:t>vegetação</a:t>
            </a:r>
            <a:endParaRPr sz="20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2000" dirty="0">
              <a:latin typeface="Calibri"/>
              <a:cs typeface="Calibri"/>
            </a:endParaRPr>
          </a:p>
          <a:p>
            <a:pPr marL="938530">
              <a:lnSpc>
                <a:spcPct val="100000"/>
              </a:lnSpc>
              <a:spcBef>
                <a:spcPts val="1340"/>
              </a:spcBef>
              <a:tabLst>
                <a:tab pos="7590155" algn="l"/>
              </a:tabLst>
            </a:pPr>
            <a:r>
              <a:rPr sz="2400" b="1" spc="-5" dirty="0">
                <a:latin typeface="Calibri"/>
                <a:cs typeface="Calibri"/>
              </a:rPr>
              <a:t>Queimadas</a:t>
            </a:r>
            <a:r>
              <a:rPr sz="2400" b="1" spc="5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x</a:t>
            </a:r>
            <a:r>
              <a:rPr sz="2400" b="1" spc="5" dirty="0">
                <a:latin typeface="Calibri"/>
                <a:cs typeface="Calibri"/>
              </a:rPr>
              <a:t> </a:t>
            </a:r>
            <a:r>
              <a:rPr sz="2400" b="1" spc="-10" dirty="0">
                <a:latin typeface="Calibri"/>
                <a:cs typeface="Calibri"/>
              </a:rPr>
              <a:t>Desmatamentos</a:t>
            </a:r>
            <a:r>
              <a:rPr lang="pt-BR" sz="2400" b="1" spc="-10" dirty="0">
                <a:latin typeface="Calibri"/>
                <a:cs typeface="Calibri"/>
              </a:rPr>
              <a:t>                                     </a:t>
            </a:r>
            <a:r>
              <a:rPr sz="2400" b="1" spc="-5" dirty="0">
                <a:latin typeface="Calibri"/>
                <a:cs typeface="Calibri"/>
              </a:rPr>
              <a:t>Queimadas</a:t>
            </a:r>
            <a:r>
              <a:rPr sz="2400" b="1" spc="-45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x</a:t>
            </a:r>
            <a:r>
              <a:rPr sz="2400" b="1" spc="-40" dirty="0">
                <a:latin typeface="Calibri"/>
                <a:cs typeface="Calibri"/>
              </a:rPr>
              <a:t> </a:t>
            </a:r>
            <a:r>
              <a:rPr sz="2400" b="1" spc="-5" dirty="0">
                <a:latin typeface="Calibri"/>
                <a:cs typeface="Calibri"/>
              </a:rPr>
              <a:t>CAR</a:t>
            </a:r>
            <a:endParaRPr sz="2400" dirty="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9191370" y="35433"/>
            <a:ext cx="2922905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-5" dirty="0">
                <a:latin typeface="Calibri"/>
                <a:cs typeface="Calibri"/>
              </a:rPr>
              <a:t>Período</a:t>
            </a:r>
            <a:r>
              <a:rPr sz="140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analisado:</a:t>
            </a:r>
            <a:r>
              <a:rPr sz="1400" spc="315" dirty="0">
                <a:latin typeface="Calibri"/>
                <a:cs typeface="Calibri"/>
              </a:rPr>
              <a:t> </a:t>
            </a:r>
            <a:r>
              <a:rPr sz="1400" b="1" spc="-5" dirty="0">
                <a:latin typeface="Calibri"/>
                <a:cs typeface="Calibri"/>
              </a:rPr>
              <a:t>01/01</a:t>
            </a:r>
            <a:r>
              <a:rPr sz="1400" b="1" spc="20" dirty="0">
                <a:latin typeface="Calibri"/>
                <a:cs typeface="Calibri"/>
              </a:rPr>
              <a:t> </a:t>
            </a:r>
            <a:r>
              <a:rPr sz="1400" b="1" dirty="0">
                <a:latin typeface="Calibri"/>
                <a:cs typeface="Calibri"/>
              </a:rPr>
              <a:t>a</a:t>
            </a:r>
            <a:r>
              <a:rPr sz="1400" b="1" spc="-15" dirty="0">
                <a:latin typeface="Calibri"/>
                <a:cs typeface="Calibri"/>
              </a:rPr>
              <a:t> </a:t>
            </a:r>
            <a:r>
              <a:rPr sz="1400" b="1" spc="-5" dirty="0">
                <a:latin typeface="Calibri"/>
                <a:cs typeface="Calibri"/>
              </a:rPr>
              <a:t>3</a:t>
            </a:r>
            <a:r>
              <a:rPr lang="pt-BR" sz="1400" b="1" spc="-5" dirty="0">
                <a:latin typeface="Calibri"/>
                <a:cs typeface="Calibri"/>
              </a:rPr>
              <a:t>0</a:t>
            </a:r>
            <a:r>
              <a:rPr sz="1400" b="1" spc="-5" dirty="0">
                <a:latin typeface="Calibri"/>
                <a:cs typeface="Calibri"/>
              </a:rPr>
              <a:t>/0</a:t>
            </a:r>
            <a:r>
              <a:rPr lang="pt-BR" sz="1400" b="1" spc="-5" dirty="0">
                <a:latin typeface="Calibri"/>
                <a:cs typeface="Calibri"/>
              </a:rPr>
              <a:t>9</a:t>
            </a:r>
            <a:r>
              <a:rPr sz="1400" b="1" spc="-5" dirty="0">
                <a:latin typeface="Calibri"/>
                <a:cs typeface="Calibri"/>
              </a:rPr>
              <a:t>/2021</a:t>
            </a:r>
            <a:endParaRPr sz="1400" dirty="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4803394" y="6451803"/>
            <a:ext cx="2189480" cy="193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dirty="0">
                <a:latin typeface="Calibri"/>
                <a:cs typeface="Calibri"/>
              </a:rPr>
              <a:t>Fonte:</a:t>
            </a:r>
            <a:r>
              <a:rPr sz="1100" spc="-30" dirty="0">
                <a:latin typeface="Calibri"/>
                <a:cs typeface="Calibri"/>
              </a:rPr>
              <a:t> </a:t>
            </a:r>
            <a:r>
              <a:rPr sz="1100" u="sng" spc="-5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Calibri"/>
                <a:cs typeface="Calibri"/>
                <a:hlinkClick r:id="rId2"/>
              </a:rPr>
              <a:t>http://terrabrasilis.dpi.inpe.br/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5380100" y="5640691"/>
            <a:ext cx="73215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dirty="0">
                <a:latin typeface="Calibri"/>
                <a:cs typeface="Calibri"/>
              </a:rPr>
              <a:t>N.</a:t>
            </a:r>
            <a:r>
              <a:rPr sz="1200" b="1" spc="-35" dirty="0">
                <a:latin typeface="Calibri"/>
                <a:cs typeface="Calibri"/>
              </a:rPr>
              <a:t> </a:t>
            </a:r>
            <a:r>
              <a:rPr sz="1200" b="1" dirty="0">
                <a:latin typeface="Calibri"/>
                <a:cs typeface="Calibri"/>
              </a:rPr>
              <a:t>de</a:t>
            </a:r>
            <a:r>
              <a:rPr sz="1200" b="1" spc="-35" dirty="0">
                <a:latin typeface="Calibri"/>
                <a:cs typeface="Calibri"/>
              </a:rPr>
              <a:t> </a:t>
            </a:r>
            <a:r>
              <a:rPr sz="1200" b="1" spc="-5" dirty="0">
                <a:latin typeface="Calibri"/>
                <a:cs typeface="Calibri"/>
              </a:rPr>
              <a:t>focos</a:t>
            </a:r>
            <a:endParaRPr sz="1200" dirty="0">
              <a:latin typeface="Calibri"/>
              <a:cs typeface="Calibri"/>
            </a:endParaRPr>
          </a:p>
        </p:txBody>
      </p:sp>
      <p:sp>
        <p:nvSpPr>
          <p:cNvPr id="53" name="object 9"/>
          <p:cNvSpPr txBox="1">
            <a:spLocks/>
          </p:cNvSpPr>
          <p:nvPr/>
        </p:nvSpPr>
        <p:spPr>
          <a:xfrm>
            <a:off x="157099" y="0"/>
            <a:ext cx="6491605" cy="465512"/>
          </a:xfrm>
          <a:prstGeom prst="rect">
            <a:avLst/>
          </a:prstGeom>
        </p:spPr>
        <p:txBody>
          <a:bodyPr vert="horz" wrap="square" lIns="0" tIns="95250" rIns="0" bIns="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2700">
              <a:lnSpc>
                <a:spcPct val="100000"/>
              </a:lnSpc>
              <a:spcBef>
                <a:spcPts val="750"/>
              </a:spcBef>
            </a:pPr>
            <a:r>
              <a:rPr lang="pt-BR" sz="2400" b="1" dirty="0">
                <a:solidFill>
                  <a:srgbClr val="202F58"/>
                </a:solidFill>
                <a:latin typeface="Geomanist" panose="02000503000000020004" pitchFamily="50" charset="0"/>
                <a:ea typeface="+mn-ea"/>
                <a:cs typeface="+mn-cs"/>
              </a:rPr>
              <a:t>Panorama</a:t>
            </a:r>
            <a:r>
              <a:rPr lang="pt-BR" sz="2400" spc="-25" dirty="0"/>
              <a:t> </a:t>
            </a:r>
            <a:r>
              <a:rPr lang="pt-BR" sz="2400" b="1" dirty="0">
                <a:solidFill>
                  <a:srgbClr val="202F58"/>
                </a:solidFill>
                <a:latin typeface="Geomanist" panose="02000503000000020004" pitchFamily="50" charset="0"/>
                <a:ea typeface="+mn-ea"/>
                <a:cs typeface="+mn-cs"/>
              </a:rPr>
              <a:t>de Queimadas – Amazonas</a:t>
            </a:r>
          </a:p>
        </p:txBody>
      </p:sp>
      <p:graphicFrame>
        <p:nvGraphicFramePr>
          <p:cNvPr id="14" name="Gráfico 13"/>
          <p:cNvGraphicFramePr>
            <a:graphicFrameLocks/>
          </p:cNvGraphicFramePr>
          <p:nvPr/>
        </p:nvGraphicFramePr>
        <p:xfrm>
          <a:off x="937491" y="1884217"/>
          <a:ext cx="4572000" cy="358370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5" name="Gráfico 14"/>
          <p:cNvGraphicFramePr>
            <a:graphicFrameLocks/>
          </p:cNvGraphicFramePr>
          <p:nvPr/>
        </p:nvGraphicFramePr>
        <p:xfrm>
          <a:off x="6774873" y="1884217"/>
          <a:ext cx="4844472" cy="358371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8405642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087417" y="1531792"/>
            <a:ext cx="9485745" cy="69057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350645" marR="5080" indent="-1338580">
              <a:lnSpc>
                <a:spcPct val="100000"/>
              </a:lnSpc>
              <a:spcBef>
                <a:spcPts val="105"/>
              </a:spcBef>
            </a:pPr>
            <a:r>
              <a:rPr sz="4400" b="1" dirty="0">
                <a:solidFill>
                  <a:srgbClr val="2A3C74"/>
                </a:solidFill>
                <a:latin typeface="Calibri"/>
                <a:cs typeface="Calibri"/>
              </a:rPr>
              <a:t>BOLETIM</a:t>
            </a:r>
            <a:r>
              <a:rPr sz="4400" b="1" spc="-40" dirty="0">
                <a:solidFill>
                  <a:srgbClr val="2A3C74"/>
                </a:solidFill>
                <a:latin typeface="Calibri"/>
                <a:cs typeface="Calibri"/>
              </a:rPr>
              <a:t> </a:t>
            </a:r>
            <a:r>
              <a:rPr sz="4400" b="1" dirty="0">
                <a:solidFill>
                  <a:srgbClr val="2A3C74"/>
                </a:solidFill>
                <a:latin typeface="Calibri"/>
                <a:cs typeface="Calibri"/>
              </a:rPr>
              <a:t>SEMANAL</a:t>
            </a:r>
            <a:r>
              <a:rPr sz="4400" b="1" spc="-40" dirty="0">
                <a:solidFill>
                  <a:srgbClr val="2A3C74"/>
                </a:solidFill>
                <a:latin typeface="Calibri"/>
                <a:cs typeface="Calibri"/>
              </a:rPr>
              <a:t> DAS </a:t>
            </a:r>
            <a:r>
              <a:rPr sz="4400" b="1" spc="-980" dirty="0">
                <a:solidFill>
                  <a:srgbClr val="2A3C74"/>
                </a:solidFill>
                <a:latin typeface="Calibri"/>
                <a:cs typeface="Calibri"/>
              </a:rPr>
              <a:t> </a:t>
            </a:r>
            <a:r>
              <a:rPr sz="4400" b="1" spc="-15" dirty="0">
                <a:solidFill>
                  <a:srgbClr val="2A3C74"/>
                </a:solidFill>
                <a:latin typeface="Calibri"/>
                <a:cs typeface="Calibri"/>
              </a:rPr>
              <a:t>QUEIMADAS</a:t>
            </a:r>
            <a:endParaRPr sz="4400" dirty="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285526" y="3678062"/>
            <a:ext cx="9928232" cy="629018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pt-BR" sz="4000" dirty="0">
                <a:solidFill>
                  <a:srgbClr val="2A3C74"/>
                </a:solidFill>
                <a:latin typeface="Calibri"/>
                <a:cs typeface="Calibri"/>
              </a:rPr>
              <a:t>18 </a:t>
            </a:r>
            <a:r>
              <a:rPr sz="4000" dirty="0">
                <a:solidFill>
                  <a:srgbClr val="2A3C74"/>
                </a:solidFill>
                <a:latin typeface="Calibri"/>
                <a:cs typeface="Calibri"/>
              </a:rPr>
              <a:t>a </a:t>
            </a:r>
            <a:r>
              <a:rPr lang="pt-BR" sz="4000" dirty="0">
                <a:solidFill>
                  <a:srgbClr val="2A3C74"/>
                </a:solidFill>
                <a:latin typeface="Calibri"/>
                <a:cs typeface="Calibri"/>
              </a:rPr>
              <a:t>24</a:t>
            </a:r>
            <a:r>
              <a:rPr sz="4000" dirty="0">
                <a:solidFill>
                  <a:srgbClr val="2A3C74"/>
                </a:solidFill>
                <a:latin typeface="Calibri"/>
                <a:cs typeface="Calibri"/>
              </a:rPr>
              <a:t> </a:t>
            </a:r>
            <a:r>
              <a:rPr sz="4000" spc="-5" dirty="0">
                <a:solidFill>
                  <a:srgbClr val="2A3C74"/>
                </a:solidFill>
                <a:latin typeface="Calibri"/>
                <a:cs typeface="Calibri"/>
              </a:rPr>
              <a:t>de</a:t>
            </a:r>
            <a:r>
              <a:rPr sz="4000" spc="-10" dirty="0">
                <a:solidFill>
                  <a:srgbClr val="2A3C74"/>
                </a:solidFill>
                <a:latin typeface="Calibri"/>
                <a:cs typeface="Calibri"/>
              </a:rPr>
              <a:t> </a:t>
            </a:r>
            <a:r>
              <a:rPr lang="pt-BR" sz="4000" spc="-10" dirty="0">
                <a:solidFill>
                  <a:srgbClr val="2A3C74"/>
                </a:solidFill>
                <a:latin typeface="Calibri"/>
                <a:cs typeface="Calibri"/>
              </a:rPr>
              <a:t>outubro</a:t>
            </a:r>
            <a:r>
              <a:rPr sz="4000" spc="-5" dirty="0">
                <a:solidFill>
                  <a:srgbClr val="2A3C74"/>
                </a:solidFill>
                <a:latin typeface="Calibri"/>
                <a:cs typeface="Calibri"/>
              </a:rPr>
              <a:t> de</a:t>
            </a:r>
            <a:r>
              <a:rPr sz="4000" spc="-10" dirty="0">
                <a:solidFill>
                  <a:srgbClr val="2A3C74"/>
                </a:solidFill>
                <a:latin typeface="Calibri"/>
                <a:cs typeface="Calibri"/>
              </a:rPr>
              <a:t> </a:t>
            </a:r>
            <a:r>
              <a:rPr sz="4000" dirty="0">
                <a:solidFill>
                  <a:srgbClr val="2A3C74"/>
                </a:solidFill>
                <a:latin typeface="Calibri"/>
                <a:cs typeface="Calibri"/>
              </a:rPr>
              <a:t>2021</a:t>
            </a:r>
            <a:endParaRPr sz="4000" dirty="0">
              <a:latin typeface="Calibri"/>
              <a:cs typeface="Calibri"/>
            </a:endParaRPr>
          </a:p>
        </p:txBody>
      </p:sp>
      <p:sp>
        <p:nvSpPr>
          <p:cNvPr id="4" name="Retângulo 3">
            <a:extLst>
              <a:ext uri="{FF2B5EF4-FFF2-40B4-BE49-F238E27FC236}">
                <a16:creationId xmlns:a16="http://schemas.microsoft.com/office/drawing/2014/main" id="{CB8AF93A-326C-47D2-9D6F-CEEC924BCBE8}"/>
              </a:ext>
            </a:extLst>
          </p:cNvPr>
          <p:cNvSpPr/>
          <p:nvPr/>
        </p:nvSpPr>
        <p:spPr>
          <a:xfrm>
            <a:off x="-12000" y="279134"/>
            <a:ext cx="5040000" cy="242844"/>
          </a:xfrm>
          <a:prstGeom prst="rect">
            <a:avLst/>
          </a:prstGeom>
          <a:solidFill>
            <a:srgbClr val="202F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D4688977-85C7-432D-A494-D542730D3FE9}"/>
              </a:ext>
            </a:extLst>
          </p:cNvPr>
          <p:cNvSpPr/>
          <p:nvPr/>
        </p:nvSpPr>
        <p:spPr>
          <a:xfrm>
            <a:off x="7152000" y="279134"/>
            <a:ext cx="5040000" cy="242844"/>
          </a:xfrm>
          <a:prstGeom prst="rect">
            <a:avLst/>
          </a:prstGeom>
          <a:solidFill>
            <a:srgbClr val="202F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Retângulo 5">
            <a:extLst>
              <a:ext uri="{FF2B5EF4-FFF2-40B4-BE49-F238E27FC236}">
                <a16:creationId xmlns:a16="http://schemas.microsoft.com/office/drawing/2014/main" id="{99886CEF-D101-4D2A-B575-8BEC0993A01F}"/>
              </a:ext>
            </a:extLst>
          </p:cNvPr>
          <p:cNvSpPr/>
          <p:nvPr/>
        </p:nvSpPr>
        <p:spPr>
          <a:xfrm>
            <a:off x="3365795" y="6615156"/>
            <a:ext cx="5040000" cy="242844"/>
          </a:xfrm>
          <a:prstGeom prst="rect">
            <a:avLst/>
          </a:prstGeom>
          <a:solidFill>
            <a:srgbClr val="04A6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7" name="LOGO">
            <a:extLst>
              <a:ext uri="{FF2B5EF4-FFF2-40B4-BE49-F238E27FC236}">
                <a16:creationId xmlns:a16="http://schemas.microsoft.com/office/drawing/2014/main" id="{F89366D4-0AF8-4FFB-8CBB-92397F16ED6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5526" y="5378450"/>
            <a:ext cx="5200538" cy="10913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518099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530340" y="248411"/>
            <a:ext cx="5661660" cy="195580"/>
          </a:xfrm>
          <a:custGeom>
            <a:avLst/>
            <a:gdLst/>
            <a:ahLst/>
            <a:cxnLst/>
            <a:rect l="l" t="t" r="r" b="b"/>
            <a:pathLst>
              <a:path w="5661659" h="195579">
                <a:moveTo>
                  <a:pt x="5661659" y="0"/>
                </a:moveTo>
                <a:lnTo>
                  <a:pt x="0" y="0"/>
                </a:lnTo>
                <a:lnTo>
                  <a:pt x="0" y="195071"/>
                </a:lnTo>
                <a:lnTo>
                  <a:pt x="5661659" y="195071"/>
                </a:lnTo>
                <a:lnTo>
                  <a:pt x="5661659" y="0"/>
                </a:lnTo>
                <a:close/>
              </a:path>
            </a:pathLst>
          </a:custGeom>
          <a:solidFill>
            <a:srgbClr val="009B3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5788152" y="248411"/>
            <a:ext cx="449580" cy="195580"/>
          </a:xfrm>
          <a:custGeom>
            <a:avLst/>
            <a:gdLst/>
            <a:ahLst/>
            <a:cxnLst/>
            <a:rect l="l" t="t" r="r" b="b"/>
            <a:pathLst>
              <a:path w="449579" h="195579">
                <a:moveTo>
                  <a:pt x="449579" y="0"/>
                </a:moveTo>
                <a:lnTo>
                  <a:pt x="0" y="0"/>
                </a:lnTo>
                <a:lnTo>
                  <a:pt x="0" y="195071"/>
                </a:lnTo>
                <a:lnTo>
                  <a:pt x="449579" y="195071"/>
                </a:lnTo>
                <a:lnTo>
                  <a:pt x="449579" y="0"/>
                </a:lnTo>
                <a:close/>
              </a:path>
            </a:pathLst>
          </a:custGeom>
          <a:solidFill>
            <a:srgbClr val="009B3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5263896" y="248411"/>
            <a:ext cx="231775" cy="195580"/>
          </a:xfrm>
          <a:custGeom>
            <a:avLst/>
            <a:gdLst/>
            <a:ahLst/>
            <a:cxnLst/>
            <a:rect l="l" t="t" r="r" b="b"/>
            <a:pathLst>
              <a:path w="231775" h="195579">
                <a:moveTo>
                  <a:pt x="231648" y="0"/>
                </a:moveTo>
                <a:lnTo>
                  <a:pt x="0" y="0"/>
                </a:lnTo>
                <a:lnTo>
                  <a:pt x="0" y="195071"/>
                </a:lnTo>
                <a:lnTo>
                  <a:pt x="231648" y="195071"/>
                </a:lnTo>
                <a:lnTo>
                  <a:pt x="231648" y="0"/>
                </a:lnTo>
                <a:close/>
              </a:path>
            </a:pathLst>
          </a:custGeom>
          <a:solidFill>
            <a:srgbClr val="009B3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0" y="6489191"/>
            <a:ext cx="4724400" cy="182880"/>
          </a:xfrm>
          <a:custGeom>
            <a:avLst/>
            <a:gdLst/>
            <a:ahLst/>
            <a:cxnLst/>
            <a:rect l="l" t="t" r="r" b="b"/>
            <a:pathLst>
              <a:path w="4724400" h="182879">
                <a:moveTo>
                  <a:pt x="4724400" y="0"/>
                </a:moveTo>
                <a:lnTo>
                  <a:pt x="0" y="0"/>
                </a:lnTo>
                <a:lnTo>
                  <a:pt x="0" y="182880"/>
                </a:lnTo>
                <a:lnTo>
                  <a:pt x="4724400" y="182880"/>
                </a:lnTo>
                <a:lnTo>
                  <a:pt x="4724400" y="0"/>
                </a:lnTo>
                <a:close/>
              </a:path>
            </a:pathLst>
          </a:custGeom>
          <a:solidFill>
            <a:srgbClr val="1F2E5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517956" y="469118"/>
            <a:ext cx="4285438" cy="864980"/>
          </a:xfrm>
          <a:prstGeom prst="rect">
            <a:avLst/>
          </a:prstGeom>
        </p:spPr>
        <p:txBody>
          <a:bodyPr vert="horz" wrap="square" lIns="0" tIns="15049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85"/>
              </a:spcBef>
            </a:pPr>
            <a:r>
              <a:rPr sz="2000" dirty="0">
                <a:solidFill>
                  <a:srgbClr val="009B3C"/>
                </a:solidFill>
                <a:latin typeface="Calibri"/>
                <a:cs typeface="Calibri"/>
              </a:rPr>
              <a:t>Ranking</a:t>
            </a:r>
            <a:r>
              <a:rPr sz="2000" spc="-35" dirty="0">
                <a:solidFill>
                  <a:srgbClr val="009B3C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009B3C"/>
                </a:solidFill>
                <a:latin typeface="Calibri"/>
                <a:cs typeface="Calibri"/>
              </a:rPr>
              <a:t>Amazônia</a:t>
            </a:r>
            <a:r>
              <a:rPr sz="2000" spc="-15" dirty="0">
                <a:solidFill>
                  <a:srgbClr val="009B3C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009B3C"/>
                </a:solidFill>
                <a:latin typeface="Calibri"/>
                <a:cs typeface="Calibri"/>
              </a:rPr>
              <a:t>Legal</a:t>
            </a:r>
            <a:endParaRPr sz="2000" dirty="0">
              <a:latin typeface="Calibri"/>
              <a:cs typeface="Calibri"/>
            </a:endParaRPr>
          </a:p>
          <a:p>
            <a:pPr marL="596900" indent="-287020">
              <a:lnSpc>
                <a:spcPct val="100000"/>
              </a:lnSpc>
              <a:spcBef>
                <a:spcPts val="969"/>
              </a:spcBef>
              <a:buFont typeface="Arial"/>
              <a:buChar char="•"/>
              <a:tabLst>
                <a:tab pos="596900" algn="l"/>
                <a:tab pos="597535" algn="l"/>
              </a:tabLst>
            </a:pPr>
            <a:r>
              <a:rPr sz="1800" b="1" spc="-5" dirty="0">
                <a:solidFill>
                  <a:srgbClr val="004385"/>
                </a:solidFill>
                <a:latin typeface="Calibri"/>
                <a:cs typeface="Calibri"/>
              </a:rPr>
              <a:t>Número</a:t>
            </a:r>
            <a:r>
              <a:rPr sz="1800" b="1" spc="-35" dirty="0">
                <a:solidFill>
                  <a:srgbClr val="004385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004385"/>
                </a:solidFill>
                <a:latin typeface="Calibri"/>
                <a:cs typeface="Calibri"/>
              </a:rPr>
              <a:t>de</a:t>
            </a:r>
            <a:r>
              <a:rPr sz="1800" b="1" spc="-30" dirty="0">
                <a:solidFill>
                  <a:srgbClr val="004385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004385"/>
                </a:solidFill>
                <a:latin typeface="Calibri"/>
                <a:cs typeface="Calibri"/>
              </a:rPr>
              <a:t>focos</a:t>
            </a:r>
            <a:r>
              <a:rPr sz="1800" b="1" spc="-25" dirty="0">
                <a:solidFill>
                  <a:srgbClr val="004385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004385"/>
                </a:solidFill>
                <a:latin typeface="Calibri"/>
                <a:cs typeface="Calibri"/>
              </a:rPr>
              <a:t>detectados:</a:t>
            </a:r>
            <a:r>
              <a:rPr sz="1800" b="1" spc="-30" dirty="0">
                <a:solidFill>
                  <a:srgbClr val="004385"/>
                </a:solidFill>
                <a:latin typeface="Calibri"/>
                <a:cs typeface="Calibri"/>
              </a:rPr>
              <a:t> </a:t>
            </a:r>
            <a:r>
              <a:rPr lang="pt-BR" b="1" spc="-5" dirty="0">
                <a:solidFill>
                  <a:srgbClr val="C00000"/>
                </a:solidFill>
                <a:latin typeface="Calibri"/>
                <a:cs typeface="Calibri"/>
              </a:rPr>
              <a:t>1.924</a:t>
            </a:r>
            <a:endParaRPr sz="1800" dirty="0">
              <a:latin typeface="Calibri"/>
              <a:cs typeface="Calibri"/>
            </a:endParaRPr>
          </a:p>
        </p:txBody>
      </p:sp>
      <p:graphicFrame>
        <p:nvGraphicFramePr>
          <p:cNvPr id="8" name="object 8"/>
          <p:cNvGraphicFramePr>
            <a:graphicFrameLocks noGrp="1"/>
          </p:cNvGraphicFramePr>
          <p:nvPr/>
        </p:nvGraphicFramePr>
        <p:xfrm>
          <a:off x="6099303" y="965201"/>
          <a:ext cx="5799453" cy="5349403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81216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0569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0712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972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7723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907983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  <a:p>
                      <a:pPr marL="1270" algn="ctr">
                        <a:lnSpc>
                          <a:spcPct val="100000"/>
                        </a:lnSpc>
                        <a:spcBef>
                          <a:spcPts val="1200"/>
                        </a:spcBef>
                      </a:pPr>
                      <a:r>
                        <a:rPr sz="140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RANKING</a:t>
                      </a:r>
                      <a:endParaRPr sz="1400" dirty="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R w="6350">
                      <a:solidFill>
                        <a:srgbClr val="FFFFFF"/>
                      </a:solidFill>
                      <a:prstDash val="solid"/>
                    </a:lnR>
                    <a:lnB w="6350">
                      <a:solidFill>
                        <a:srgbClr val="FFFFFF"/>
                      </a:solidFill>
                      <a:prstDash val="solid"/>
                    </a:lnB>
                    <a:solidFill>
                      <a:srgbClr val="1F386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  <a:p>
                      <a:pPr marL="1270" algn="ctr">
                        <a:lnSpc>
                          <a:spcPct val="100000"/>
                        </a:lnSpc>
                        <a:spcBef>
                          <a:spcPts val="1200"/>
                        </a:spcBef>
                      </a:pPr>
                      <a:r>
                        <a:rPr sz="1400" spc="-2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ESTADOS</a:t>
                      </a:r>
                      <a:endParaRPr sz="1400" dirty="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F386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endParaRPr sz="1700" dirty="0">
                        <a:latin typeface="Times New Roman"/>
                        <a:cs typeface="Times New Roman"/>
                      </a:endParaRPr>
                    </a:p>
                    <a:p>
                      <a:pPr marL="3175"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lang="pt-BR" sz="1400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18</a:t>
                      </a:r>
                      <a:r>
                        <a:rPr sz="1400" spc="-2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a</a:t>
                      </a:r>
                      <a:r>
                        <a:rPr sz="1400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lang="pt-BR" sz="1400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24</a:t>
                      </a:r>
                      <a:r>
                        <a:rPr sz="1400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/0</a:t>
                      </a:r>
                      <a:r>
                        <a:rPr lang="pt-BR" sz="1400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9</a:t>
                      </a:r>
                      <a:r>
                        <a:rPr sz="1400" spc="-2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de</a:t>
                      </a:r>
                      <a:endParaRPr sz="1400" dirty="0">
                        <a:latin typeface="Calibri"/>
                        <a:cs typeface="Calibri"/>
                      </a:endParaRPr>
                    </a:p>
                    <a:p>
                      <a:pPr marL="2540" algn="ctr">
                        <a:lnSpc>
                          <a:spcPct val="100000"/>
                        </a:lnSpc>
                      </a:pPr>
                      <a:r>
                        <a:rPr sz="1400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2020</a:t>
                      </a:r>
                      <a:endParaRPr sz="1400" dirty="0">
                        <a:latin typeface="Calibri"/>
                        <a:cs typeface="Calibri"/>
                      </a:endParaRPr>
                    </a:p>
                  </a:txBody>
                  <a:tcPr marL="0" marR="0" marT="1270" marB="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F386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endParaRPr sz="1700" dirty="0">
                        <a:latin typeface="Times New Roman"/>
                        <a:cs typeface="Times New Roman"/>
                      </a:endParaRPr>
                    </a:p>
                    <a:p>
                      <a:pPr marL="1905"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lang="pt-BR" sz="1400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18</a:t>
                      </a:r>
                      <a:r>
                        <a:rPr sz="1400" spc="-2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a</a:t>
                      </a:r>
                      <a:r>
                        <a:rPr sz="1400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lang="pt-BR" sz="1400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24</a:t>
                      </a:r>
                      <a:r>
                        <a:rPr sz="1400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/0</a:t>
                      </a:r>
                      <a:r>
                        <a:rPr lang="pt-BR" sz="1400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9</a:t>
                      </a:r>
                      <a:r>
                        <a:rPr sz="1400" spc="-2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de</a:t>
                      </a:r>
                      <a:endParaRPr sz="1400" dirty="0">
                        <a:latin typeface="Calibri"/>
                        <a:cs typeface="Calibri"/>
                      </a:endParaRPr>
                    </a:p>
                    <a:p>
                      <a:pPr marL="1905" algn="ctr">
                        <a:lnSpc>
                          <a:spcPct val="100000"/>
                        </a:lnSpc>
                      </a:pPr>
                      <a:r>
                        <a:rPr sz="1400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2021</a:t>
                      </a:r>
                      <a:endParaRPr sz="1400" dirty="0">
                        <a:latin typeface="Calibri"/>
                        <a:cs typeface="Calibri"/>
                      </a:endParaRPr>
                    </a:p>
                  </a:txBody>
                  <a:tcPr marL="0" marR="0" marT="1270" marB="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F386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  <a:p>
                      <a:pPr marL="271780" marR="71120" indent="-192405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400" spc="-8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V</a:t>
                      </a:r>
                      <a:r>
                        <a:rPr sz="140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aria</a:t>
                      </a:r>
                      <a:r>
                        <a:rPr sz="1400" spc="-2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ç</a:t>
                      </a:r>
                      <a:r>
                        <a:rPr sz="140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ão  </a:t>
                      </a:r>
                      <a:r>
                        <a:rPr sz="1400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(%)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1270" marB="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F386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30292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69"/>
                        </a:spcBef>
                      </a:pPr>
                      <a:r>
                        <a:rPr sz="1200" b="0" spc="-5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1°</a:t>
                      </a:r>
                      <a:endParaRPr sz="1200" b="0" dirty="0">
                        <a:solidFill>
                          <a:schemeClr val="tx1"/>
                        </a:solidFill>
                        <a:latin typeface="Calibri"/>
                        <a:cs typeface="Calibri"/>
                      </a:endParaRPr>
                    </a:p>
                  </a:txBody>
                  <a:tcPr marL="0" marR="0" marT="110489" marB="0" anchor="ctr">
                    <a:lnL w="6350">
                      <a:solidFill>
                        <a:srgbClr val="FFFFFF"/>
                      </a:solidFill>
                      <a:prstDash val="soli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PARÁ</a:t>
                      </a:r>
                    </a:p>
                  </a:txBody>
                  <a:tcPr marL="9525" marR="9525" marT="9525" marB="0" anchor="ctr">
                    <a:lnL w="6350">
                      <a:solidFill>
                        <a:srgbClr val="FFFFFF"/>
                      </a:solidFill>
                      <a:prstDash val="soli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1.577</a:t>
                      </a:r>
                    </a:p>
                  </a:txBody>
                  <a:tcPr marL="9525" marR="9525" marT="9525" marB="0" anchor="ctr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465</a:t>
                      </a:r>
                    </a:p>
                  </a:txBody>
                  <a:tcPr marL="9525" marR="9525" marT="9525" marB="0" anchor="ctr">
                    <a:lnL w="6350">
                      <a:solidFill>
                        <a:srgbClr val="FFFFFF"/>
                      </a:solidFill>
                      <a:prstDash val="soli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-70,5</a:t>
                      </a:r>
                    </a:p>
                  </a:txBody>
                  <a:tcPr marL="9525" marR="9525" marT="9525" marB="0" anchor="ctr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79538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070"/>
                        </a:spcBef>
                      </a:pPr>
                      <a:r>
                        <a:rPr sz="1200" b="0" spc="-5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2°</a:t>
                      </a:r>
                      <a:endParaRPr sz="1200" b="0" dirty="0">
                        <a:solidFill>
                          <a:schemeClr val="tx1"/>
                        </a:solidFill>
                        <a:latin typeface="Calibri"/>
                        <a:cs typeface="Calibri"/>
                      </a:endParaRPr>
                    </a:p>
                  </a:txBody>
                  <a:tcPr marL="0" marR="0" marT="135890" marB="0" anchor="ctr">
                    <a:lnL w="6350">
                      <a:solidFill>
                        <a:srgbClr val="FFFFFF"/>
                      </a:solidFill>
                      <a:prstDash val="soli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MATO</a:t>
                      </a:r>
                      <a:r>
                        <a:rPr lang="pt-BR" sz="1200" b="0" i="0" u="none" strike="noStrike" baseline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 GROSSO</a:t>
                      </a:r>
                      <a:endParaRPr lang="pt-BR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>
                      <a:solidFill>
                        <a:srgbClr val="FFFFFF"/>
                      </a:solidFill>
                      <a:prstDash val="soli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401</a:t>
                      </a:r>
                    </a:p>
                  </a:txBody>
                  <a:tcPr marL="9525" marR="9525" marT="9525" marB="0" anchor="ctr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411</a:t>
                      </a:r>
                    </a:p>
                  </a:txBody>
                  <a:tcPr marL="9525" marR="9525" marT="9525" marB="0" anchor="ctr">
                    <a:lnL w="6350">
                      <a:solidFill>
                        <a:srgbClr val="FFFFFF"/>
                      </a:solidFill>
                      <a:prstDash val="soli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2,5</a:t>
                      </a:r>
                    </a:p>
                  </a:txBody>
                  <a:tcPr marL="9525" marR="9525" marT="9525" marB="0" anchor="ctr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20782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235"/>
                        </a:spcBef>
                      </a:pPr>
                      <a:r>
                        <a:rPr sz="1200" b="0" spc="-5" dirty="0">
                          <a:latin typeface="Calibri"/>
                          <a:cs typeface="Calibri"/>
                        </a:rPr>
                        <a:t>3°</a:t>
                      </a:r>
                      <a:endParaRPr sz="1200" b="0" dirty="0">
                        <a:latin typeface="Calibri"/>
                        <a:cs typeface="Calibri"/>
                      </a:endParaRPr>
                    </a:p>
                  </a:txBody>
                  <a:tcPr marL="0" marR="0" marT="156845" marB="0" anchor="ctr">
                    <a:lnL w="6350">
                      <a:solidFill>
                        <a:srgbClr val="FFFFFF"/>
                      </a:solidFill>
                      <a:prstDash val="soli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MARANHÃO</a:t>
                      </a:r>
                    </a:p>
                  </a:txBody>
                  <a:tcPr marL="9525" marR="9525" marT="9525" marB="0" anchor="ctr">
                    <a:lnL w="6350">
                      <a:solidFill>
                        <a:srgbClr val="FFFFFF"/>
                      </a:solidFill>
                      <a:prstDash val="soli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521</a:t>
                      </a:r>
                    </a:p>
                  </a:txBody>
                  <a:tcPr marL="9525" marR="9525" marT="9525" marB="0" anchor="ctr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317</a:t>
                      </a:r>
                    </a:p>
                  </a:txBody>
                  <a:tcPr marL="9525" marR="9525" marT="9525" marB="0" anchor="ctr">
                    <a:lnL w="6350">
                      <a:solidFill>
                        <a:srgbClr val="FFFFFF"/>
                      </a:solidFill>
                      <a:prstDash val="soli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-39,2</a:t>
                      </a:r>
                    </a:p>
                  </a:txBody>
                  <a:tcPr marL="9525" marR="9525" marT="9525" marB="0" anchor="ctr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79262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endParaRPr sz="1200" b="1" dirty="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200" b="0" spc="-5" dirty="0">
                          <a:latin typeface="Calibri"/>
                          <a:cs typeface="Calibri"/>
                        </a:rPr>
                        <a:t>4°</a:t>
                      </a:r>
                      <a:endParaRPr sz="1200" b="0" dirty="0">
                        <a:latin typeface="Calibri"/>
                        <a:cs typeface="Calibri"/>
                      </a:endParaRPr>
                    </a:p>
                  </a:txBody>
                  <a:tcPr marL="0" marR="0" marT="5080" marB="0" anchor="ctr">
                    <a:lnL w="6350">
                      <a:solidFill>
                        <a:srgbClr val="FFFFFF"/>
                      </a:solidFill>
                      <a:prstDash val="soli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RONDÔNIA</a:t>
                      </a:r>
                    </a:p>
                  </a:txBody>
                  <a:tcPr marL="9525" marR="9525" marT="9525" marB="0" anchor="ctr">
                    <a:lnL w="6350">
                      <a:solidFill>
                        <a:srgbClr val="FFFFFF"/>
                      </a:solidFill>
                      <a:prstDash val="soli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224</a:t>
                      </a:r>
                    </a:p>
                  </a:txBody>
                  <a:tcPr marL="9525" marR="9525" marT="9525" marB="0" anchor="ctr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230</a:t>
                      </a:r>
                    </a:p>
                  </a:txBody>
                  <a:tcPr marL="9525" marR="9525" marT="9525" marB="0" anchor="ctr">
                    <a:lnL w="6350">
                      <a:solidFill>
                        <a:srgbClr val="FFFFFF"/>
                      </a:solidFill>
                      <a:prstDash val="soli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2,7</a:t>
                      </a:r>
                    </a:p>
                  </a:txBody>
                  <a:tcPr marL="9525" marR="9525" marT="9525" marB="0" anchor="ctr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00743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755"/>
                        </a:spcBef>
                      </a:pPr>
                      <a:r>
                        <a:rPr sz="1200" b="1" dirty="0">
                          <a:latin typeface="Calibri"/>
                          <a:cs typeface="Calibri"/>
                        </a:rPr>
                        <a:t>5°</a:t>
                      </a:r>
                    </a:p>
                  </a:txBody>
                  <a:tcPr marL="0" marR="0" marT="95885" marB="0" anchor="ctr">
                    <a:lnL w="6350">
                      <a:solidFill>
                        <a:srgbClr val="FFFFFF"/>
                      </a:solidFill>
                      <a:prstDash val="soli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AMAZONAS</a:t>
                      </a:r>
                    </a:p>
                  </a:txBody>
                  <a:tcPr marL="9525" marR="9525" marT="9525" marB="0" anchor="ctr">
                    <a:lnL w="6350">
                      <a:solidFill>
                        <a:srgbClr val="FFFFFF"/>
                      </a:solidFill>
                      <a:prstDash val="soli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161</a:t>
                      </a:r>
                    </a:p>
                  </a:txBody>
                  <a:tcPr marL="9525" marR="9525" marT="9525" marB="0" anchor="ctr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158</a:t>
                      </a:r>
                    </a:p>
                  </a:txBody>
                  <a:tcPr marL="9525" marR="9525" marT="9525" marB="0" anchor="ctr">
                    <a:lnL w="6350">
                      <a:solidFill>
                        <a:srgbClr val="FFFFFF"/>
                      </a:solidFill>
                      <a:prstDash val="soli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-1,9</a:t>
                      </a:r>
                    </a:p>
                  </a:txBody>
                  <a:tcPr marL="9525" marR="9525" marT="9525" marB="0" anchor="ctr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61346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95"/>
                        </a:spcBef>
                      </a:pPr>
                      <a:r>
                        <a:rPr sz="1200" b="0" spc="-5" dirty="0">
                          <a:latin typeface="Calibri"/>
                          <a:cs typeface="Calibri"/>
                        </a:rPr>
                        <a:t>6°</a:t>
                      </a:r>
                      <a:endParaRPr sz="1200" b="0" dirty="0">
                        <a:latin typeface="Calibri"/>
                        <a:cs typeface="Calibri"/>
                      </a:endParaRPr>
                    </a:p>
                  </a:txBody>
                  <a:tcPr marL="0" marR="0" marT="75565" marB="0" anchor="ctr">
                    <a:lnL w="6350">
                      <a:solidFill>
                        <a:srgbClr val="FFFFFF"/>
                      </a:solidFill>
                      <a:prstDash val="soli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TOCANTINS</a:t>
                      </a:r>
                    </a:p>
                  </a:txBody>
                  <a:tcPr marL="9525" marR="9525" marT="9525" marB="0" anchor="ctr">
                    <a:lnL w="6350">
                      <a:solidFill>
                        <a:srgbClr val="FFFFFF"/>
                      </a:solidFill>
                      <a:prstDash val="soli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373</a:t>
                      </a:r>
                    </a:p>
                  </a:txBody>
                  <a:tcPr marL="9525" marR="9525" marT="9525" marB="0" anchor="ctr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131</a:t>
                      </a:r>
                    </a:p>
                  </a:txBody>
                  <a:tcPr marL="9525" marR="9525" marT="9525" marB="0" anchor="ctr">
                    <a:lnL w="6350">
                      <a:solidFill>
                        <a:srgbClr val="FFFFFF"/>
                      </a:solidFill>
                      <a:prstDash val="soli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-64,9</a:t>
                      </a:r>
                    </a:p>
                  </a:txBody>
                  <a:tcPr marL="9525" marR="9525" marT="9525" marB="0" anchor="ctr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10933"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1200"/>
                        </a:spcBef>
                      </a:pPr>
                      <a:r>
                        <a:rPr sz="1200" spc="-5" dirty="0">
                          <a:latin typeface="Calibri"/>
                          <a:cs typeface="Calibri"/>
                        </a:rPr>
                        <a:t>7º</a:t>
                      </a:r>
                      <a:endParaRPr sz="1200" dirty="0">
                        <a:latin typeface="Calibri"/>
                        <a:cs typeface="Calibri"/>
                      </a:endParaRPr>
                    </a:p>
                  </a:txBody>
                  <a:tcPr marL="0" marR="0" marT="152400" marB="0" anchor="ctr">
                    <a:lnL w="6350">
                      <a:solidFill>
                        <a:srgbClr val="FFFFFF"/>
                      </a:solidFill>
                      <a:prstDash val="soli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ACRE</a:t>
                      </a:r>
                    </a:p>
                  </a:txBody>
                  <a:tcPr marL="9525" marR="9525" marT="9525" marB="0" anchor="ctr">
                    <a:lnL w="6350">
                      <a:solidFill>
                        <a:srgbClr val="FFFFFF"/>
                      </a:solidFill>
                      <a:prstDash val="soli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103</a:t>
                      </a:r>
                    </a:p>
                  </a:txBody>
                  <a:tcPr marL="9525" marR="9525" marT="9525" marB="0" anchor="ctr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113</a:t>
                      </a:r>
                    </a:p>
                  </a:txBody>
                  <a:tcPr marL="9525" marR="9525" marT="9525" marB="0" anchor="ctr">
                    <a:lnL w="6350">
                      <a:solidFill>
                        <a:srgbClr val="FFFFFF"/>
                      </a:solidFill>
                      <a:prstDash val="soli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9,7</a:t>
                      </a:r>
                    </a:p>
                  </a:txBody>
                  <a:tcPr marL="9525" marR="9525" marT="9525" marB="0" anchor="ctr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79262"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200" dirty="0">
                          <a:latin typeface="Calibri"/>
                          <a:cs typeface="Calibri"/>
                        </a:rPr>
                        <a:t>8</a:t>
                      </a:r>
                    </a:p>
                  </a:txBody>
                  <a:tcPr marL="0" marR="0" marT="5080" marB="0" anchor="ctr">
                    <a:lnL w="6350">
                      <a:solidFill>
                        <a:srgbClr val="FFFFFF"/>
                      </a:solidFill>
                      <a:prstDash val="soli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AMAPÁ</a:t>
                      </a:r>
                    </a:p>
                  </a:txBody>
                  <a:tcPr marL="9525" marR="9525" marT="9525" marB="0" anchor="ctr">
                    <a:lnL w="6350">
                      <a:solidFill>
                        <a:srgbClr val="FFFFFF"/>
                      </a:solidFill>
                      <a:prstDash val="soli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143</a:t>
                      </a:r>
                    </a:p>
                  </a:txBody>
                  <a:tcPr marL="9525" marR="9525" marT="9525" marB="0" anchor="ctr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94</a:t>
                      </a:r>
                    </a:p>
                  </a:txBody>
                  <a:tcPr marL="9525" marR="9525" marT="9525" marB="0" anchor="ctr">
                    <a:lnL w="6350">
                      <a:solidFill>
                        <a:srgbClr val="FFFFFF"/>
                      </a:solidFill>
                      <a:prstDash val="soli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-34,3</a:t>
                      </a:r>
                    </a:p>
                  </a:txBody>
                  <a:tcPr marL="9525" marR="9525" marT="9525" marB="0" anchor="ctr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579262"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lang="pt-BR" sz="1200" dirty="0">
                          <a:latin typeface="Calibri"/>
                          <a:cs typeface="Calibri"/>
                        </a:rPr>
                        <a:t>9</a:t>
                      </a:r>
                      <a:endParaRPr sz="1200" dirty="0">
                        <a:latin typeface="Calibri"/>
                        <a:cs typeface="Calibri"/>
                      </a:endParaRPr>
                    </a:p>
                  </a:txBody>
                  <a:tcPr marL="0" marR="0" marT="5080" marB="0" anchor="ctr">
                    <a:lnL w="6350">
                      <a:solidFill>
                        <a:srgbClr val="FFFFFF"/>
                      </a:solidFill>
                      <a:prstDash val="soli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RORAIMA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-90,0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68729722"/>
                  </a:ext>
                </a:extLst>
              </a:tr>
            </a:tbl>
          </a:graphicData>
        </a:graphic>
      </p:graphicFrame>
      <p:sp>
        <p:nvSpPr>
          <p:cNvPr id="9" name="object 9"/>
          <p:cNvSpPr txBox="1"/>
          <p:nvPr/>
        </p:nvSpPr>
        <p:spPr>
          <a:xfrm>
            <a:off x="9269095" y="642"/>
            <a:ext cx="2922905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-5" dirty="0">
                <a:latin typeface="Calibri"/>
                <a:cs typeface="Calibri"/>
              </a:rPr>
              <a:t>Período</a:t>
            </a:r>
            <a:r>
              <a:rPr sz="140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analisado:</a:t>
            </a:r>
            <a:r>
              <a:rPr sz="1400" spc="310" dirty="0">
                <a:latin typeface="Calibri"/>
                <a:cs typeface="Calibri"/>
              </a:rPr>
              <a:t> </a:t>
            </a:r>
            <a:r>
              <a:rPr lang="pt-BR" sz="1400" b="1" spc="-5" dirty="0">
                <a:latin typeface="Calibri"/>
                <a:cs typeface="Calibri"/>
              </a:rPr>
              <a:t>18</a:t>
            </a:r>
            <a:r>
              <a:rPr sz="1400" b="1" spc="20" dirty="0">
                <a:latin typeface="Calibri"/>
                <a:cs typeface="Calibri"/>
              </a:rPr>
              <a:t> </a:t>
            </a:r>
            <a:r>
              <a:rPr sz="1400" b="1" dirty="0">
                <a:latin typeface="Calibri"/>
                <a:cs typeface="Calibri"/>
              </a:rPr>
              <a:t>a</a:t>
            </a:r>
            <a:r>
              <a:rPr sz="1400" b="1" spc="-15" dirty="0">
                <a:latin typeface="Calibri"/>
                <a:cs typeface="Calibri"/>
              </a:rPr>
              <a:t> </a:t>
            </a:r>
            <a:r>
              <a:rPr lang="pt-BR" sz="1400" b="1" spc="-15" dirty="0">
                <a:latin typeface="Calibri"/>
                <a:cs typeface="Calibri"/>
              </a:rPr>
              <a:t>24</a:t>
            </a:r>
            <a:r>
              <a:rPr sz="1400" b="1" spc="-5" dirty="0">
                <a:latin typeface="Calibri"/>
                <a:cs typeface="Calibri"/>
              </a:rPr>
              <a:t>/</a:t>
            </a:r>
            <a:r>
              <a:rPr lang="pt-BR" sz="1400" b="1" spc="-5" dirty="0">
                <a:latin typeface="Calibri"/>
                <a:cs typeface="Calibri"/>
              </a:rPr>
              <a:t>1</a:t>
            </a:r>
            <a:r>
              <a:rPr sz="1400" b="1" spc="-5" dirty="0">
                <a:latin typeface="Calibri"/>
                <a:cs typeface="Calibri"/>
              </a:rPr>
              <a:t>0/2021</a:t>
            </a:r>
            <a:endParaRPr sz="1400" dirty="0">
              <a:latin typeface="Calibri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4803394" y="6451803"/>
            <a:ext cx="3620135" cy="193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dirty="0">
                <a:latin typeface="Calibri"/>
                <a:cs typeface="Calibri"/>
              </a:rPr>
              <a:t>Fonte:</a:t>
            </a:r>
            <a:r>
              <a:rPr sz="1100" spc="-30" dirty="0">
                <a:latin typeface="Calibri"/>
                <a:cs typeface="Calibri"/>
              </a:rPr>
              <a:t> </a:t>
            </a:r>
            <a:r>
              <a:rPr sz="1100" u="sng" spc="-5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Calibri"/>
                <a:cs typeface="Calibri"/>
                <a:hlinkClick r:id="rId3"/>
              </a:rPr>
              <a:t>http://queimadas.dgi.inpe.br/queimadas/bdqueimadas/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13" name="object 9"/>
          <p:cNvSpPr txBox="1">
            <a:spLocks noGrp="1"/>
          </p:cNvSpPr>
          <p:nvPr>
            <p:ph type="title"/>
          </p:nvPr>
        </p:nvSpPr>
        <p:spPr>
          <a:xfrm>
            <a:off x="62826" y="642"/>
            <a:ext cx="6491605" cy="465512"/>
          </a:xfrm>
          <a:prstGeom prst="rect">
            <a:avLst/>
          </a:prstGeom>
        </p:spPr>
        <p:txBody>
          <a:bodyPr vert="horz" wrap="square" lIns="0" tIns="952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50"/>
              </a:spcBef>
            </a:pPr>
            <a:r>
              <a:rPr sz="2400" b="1" dirty="0">
                <a:solidFill>
                  <a:srgbClr val="202F58"/>
                </a:solidFill>
                <a:latin typeface="Geomanist" panose="02000503000000020004" pitchFamily="50" charset="0"/>
                <a:ea typeface="+mn-ea"/>
                <a:cs typeface="+mn-cs"/>
              </a:rPr>
              <a:t>Panorama</a:t>
            </a:r>
            <a:r>
              <a:rPr sz="2400" spc="-25" dirty="0"/>
              <a:t> </a:t>
            </a:r>
            <a:r>
              <a:rPr sz="2400" b="1" dirty="0">
                <a:solidFill>
                  <a:srgbClr val="202F58"/>
                </a:solidFill>
                <a:latin typeface="Geomanist" panose="02000503000000020004" pitchFamily="50" charset="0"/>
                <a:ea typeface="+mn-ea"/>
                <a:cs typeface="+mn-cs"/>
              </a:rPr>
              <a:t>de Queimadas </a:t>
            </a:r>
            <a:r>
              <a:rPr lang="pt-BR" sz="2400" b="1" dirty="0">
                <a:solidFill>
                  <a:srgbClr val="202F58"/>
                </a:solidFill>
                <a:latin typeface="Geomanist" panose="02000503000000020004" pitchFamily="50" charset="0"/>
                <a:ea typeface="+mn-ea"/>
                <a:cs typeface="+mn-cs"/>
              </a:rPr>
              <a:t>–</a:t>
            </a:r>
            <a:r>
              <a:rPr sz="2400" b="1" dirty="0">
                <a:solidFill>
                  <a:srgbClr val="202F58"/>
                </a:solidFill>
                <a:latin typeface="Geomanist" panose="02000503000000020004" pitchFamily="50" charset="0"/>
                <a:ea typeface="+mn-ea"/>
                <a:cs typeface="+mn-cs"/>
              </a:rPr>
              <a:t> Amazonas</a:t>
            </a:r>
          </a:p>
        </p:txBody>
      </p:sp>
      <p:graphicFrame>
        <p:nvGraphicFramePr>
          <p:cNvPr id="15" name="Gráfico 14"/>
          <p:cNvGraphicFramePr>
            <a:graphicFrameLocks/>
          </p:cNvGraphicFramePr>
          <p:nvPr/>
        </p:nvGraphicFramePr>
        <p:xfrm>
          <a:off x="62827" y="1471297"/>
          <a:ext cx="6036476" cy="434847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23006150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530340" y="248411"/>
            <a:ext cx="5661660" cy="195580"/>
          </a:xfrm>
          <a:custGeom>
            <a:avLst/>
            <a:gdLst/>
            <a:ahLst/>
            <a:cxnLst/>
            <a:rect l="l" t="t" r="r" b="b"/>
            <a:pathLst>
              <a:path w="5661659" h="195579">
                <a:moveTo>
                  <a:pt x="5661659" y="0"/>
                </a:moveTo>
                <a:lnTo>
                  <a:pt x="0" y="0"/>
                </a:lnTo>
                <a:lnTo>
                  <a:pt x="0" y="195071"/>
                </a:lnTo>
                <a:lnTo>
                  <a:pt x="5661659" y="195071"/>
                </a:lnTo>
                <a:lnTo>
                  <a:pt x="5661659" y="0"/>
                </a:lnTo>
                <a:close/>
              </a:path>
            </a:pathLst>
          </a:custGeom>
          <a:solidFill>
            <a:srgbClr val="009B3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5788152" y="248411"/>
            <a:ext cx="449580" cy="195580"/>
          </a:xfrm>
          <a:custGeom>
            <a:avLst/>
            <a:gdLst/>
            <a:ahLst/>
            <a:cxnLst/>
            <a:rect l="l" t="t" r="r" b="b"/>
            <a:pathLst>
              <a:path w="449579" h="195579">
                <a:moveTo>
                  <a:pt x="449579" y="0"/>
                </a:moveTo>
                <a:lnTo>
                  <a:pt x="0" y="0"/>
                </a:lnTo>
                <a:lnTo>
                  <a:pt x="0" y="195071"/>
                </a:lnTo>
                <a:lnTo>
                  <a:pt x="449579" y="195071"/>
                </a:lnTo>
                <a:lnTo>
                  <a:pt x="449579" y="0"/>
                </a:lnTo>
                <a:close/>
              </a:path>
            </a:pathLst>
          </a:custGeom>
          <a:solidFill>
            <a:srgbClr val="009B3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5263896" y="248411"/>
            <a:ext cx="231775" cy="195580"/>
          </a:xfrm>
          <a:custGeom>
            <a:avLst/>
            <a:gdLst/>
            <a:ahLst/>
            <a:cxnLst/>
            <a:rect l="l" t="t" r="r" b="b"/>
            <a:pathLst>
              <a:path w="231775" h="195579">
                <a:moveTo>
                  <a:pt x="231648" y="0"/>
                </a:moveTo>
                <a:lnTo>
                  <a:pt x="0" y="0"/>
                </a:lnTo>
                <a:lnTo>
                  <a:pt x="0" y="195071"/>
                </a:lnTo>
                <a:lnTo>
                  <a:pt x="231648" y="195071"/>
                </a:lnTo>
                <a:lnTo>
                  <a:pt x="231648" y="0"/>
                </a:lnTo>
                <a:close/>
              </a:path>
            </a:pathLst>
          </a:custGeom>
          <a:solidFill>
            <a:srgbClr val="009B3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0" y="6489191"/>
            <a:ext cx="4724400" cy="182880"/>
          </a:xfrm>
          <a:custGeom>
            <a:avLst/>
            <a:gdLst/>
            <a:ahLst/>
            <a:cxnLst/>
            <a:rect l="l" t="t" r="r" b="b"/>
            <a:pathLst>
              <a:path w="4724400" h="182879">
                <a:moveTo>
                  <a:pt x="4724400" y="0"/>
                </a:moveTo>
                <a:lnTo>
                  <a:pt x="0" y="0"/>
                </a:lnTo>
                <a:lnTo>
                  <a:pt x="0" y="182880"/>
                </a:lnTo>
                <a:lnTo>
                  <a:pt x="4724400" y="182880"/>
                </a:lnTo>
                <a:lnTo>
                  <a:pt x="4724400" y="0"/>
                </a:lnTo>
                <a:close/>
              </a:path>
            </a:pathLst>
          </a:custGeom>
          <a:solidFill>
            <a:srgbClr val="1F2E5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78739" y="-52491"/>
            <a:ext cx="3990340" cy="465512"/>
          </a:xfrm>
          <a:prstGeom prst="rect">
            <a:avLst/>
          </a:prstGeom>
        </p:spPr>
        <p:txBody>
          <a:bodyPr vert="horz" wrap="square" lIns="0" tIns="95250" rIns="0" bIns="0" rtlCol="0" anchor="ctr">
            <a:spAutoFit/>
          </a:bodyPr>
          <a:lstStyle/>
          <a:p>
            <a:pPr marL="12700">
              <a:lnSpc>
                <a:spcPct val="100000"/>
              </a:lnSpc>
              <a:spcBef>
                <a:spcPts val="750"/>
              </a:spcBef>
            </a:pPr>
            <a:r>
              <a:rPr sz="2400" b="1" dirty="0">
                <a:solidFill>
                  <a:srgbClr val="202F58"/>
                </a:solidFill>
                <a:latin typeface="Geomanist" panose="02000503000000020004" pitchFamily="50" charset="0"/>
                <a:ea typeface="+mn-ea"/>
                <a:cs typeface="+mn-cs"/>
              </a:rPr>
              <a:t>Panorama de Queimadas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78739" y="385318"/>
            <a:ext cx="3672840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b="1" dirty="0">
                <a:solidFill>
                  <a:srgbClr val="009B3C"/>
                </a:solidFill>
                <a:latin typeface="Calibri"/>
                <a:cs typeface="Calibri"/>
              </a:rPr>
              <a:t>Municípios</a:t>
            </a:r>
            <a:r>
              <a:rPr sz="2000" b="1" spc="-40" dirty="0">
                <a:solidFill>
                  <a:srgbClr val="009B3C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009B3C"/>
                </a:solidFill>
                <a:latin typeface="Calibri"/>
                <a:cs typeface="Calibri"/>
              </a:rPr>
              <a:t>no</a:t>
            </a:r>
            <a:r>
              <a:rPr sz="2000" b="1" spc="-5" dirty="0">
                <a:solidFill>
                  <a:srgbClr val="009B3C"/>
                </a:solidFill>
                <a:latin typeface="Calibri"/>
                <a:cs typeface="Calibri"/>
              </a:rPr>
              <a:t> país</a:t>
            </a:r>
            <a:r>
              <a:rPr sz="2000" b="1" spc="-20" dirty="0">
                <a:solidFill>
                  <a:srgbClr val="009B3C"/>
                </a:solidFill>
                <a:latin typeface="Calibri"/>
                <a:cs typeface="Calibri"/>
              </a:rPr>
              <a:t> </a:t>
            </a:r>
            <a:r>
              <a:rPr sz="2000" b="1" spc="-5" dirty="0">
                <a:solidFill>
                  <a:srgbClr val="009B3C"/>
                </a:solidFill>
                <a:latin typeface="Calibri"/>
                <a:cs typeface="Calibri"/>
              </a:rPr>
              <a:t>com mais</a:t>
            </a:r>
            <a:r>
              <a:rPr sz="2000" b="1" spc="-25" dirty="0">
                <a:solidFill>
                  <a:srgbClr val="009B3C"/>
                </a:solidFill>
                <a:latin typeface="Calibri"/>
                <a:cs typeface="Calibri"/>
              </a:rPr>
              <a:t> </a:t>
            </a:r>
            <a:r>
              <a:rPr sz="2000" b="1" spc="-10" dirty="0">
                <a:solidFill>
                  <a:srgbClr val="009B3C"/>
                </a:solidFill>
                <a:latin typeface="Calibri"/>
                <a:cs typeface="Calibri"/>
              </a:rPr>
              <a:t>focos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9269095" y="5933"/>
            <a:ext cx="2922905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-5" dirty="0">
                <a:latin typeface="Calibri"/>
                <a:cs typeface="Calibri"/>
              </a:rPr>
              <a:t>Período</a:t>
            </a:r>
            <a:r>
              <a:rPr sz="140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analisado:</a:t>
            </a:r>
            <a:r>
              <a:rPr sz="1400" spc="315" dirty="0">
                <a:latin typeface="Calibri"/>
                <a:cs typeface="Calibri"/>
              </a:rPr>
              <a:t> </a:t>
            </a:r>
            <a:r>
              <a:rPr lang="pt-BR" sz="1400" b="1" spc="-5" dirty="0">
                <a:latin typeface="Calibri"/>
                <a:cs typeface="Calibri"/>
              </a:rPr>
              <a:t>18</a:t>
            </a:r>
            <a:r>
              <a:rPr sz="1400" b="1" spc="20" dirty="0">
                <a:latin typeface="Calibri"/>
                <a:cs typeface="Calibri"/>
              </a:rPr>
              <a:t> </a:t>
            </a:r>
            <a:r>
              <a:rPr sz="1400" b="1" dirty="0">
                <a:latin typeface="Calibri"/>
                <a:cs typeface="Calibri"/>
              </a:rPr>
              <a:t>a</a:t>
            </a:r>
            <a:r>
              <a:rPr sz="1400" b="1" spc="-15" dirty="0">
                <a:latin typeface="Calibri"/>
                <a:cs typeface="Calibri"/>
              </a:rPr>
              <a:t> </a:t>
            </a:r>
            <a:r>
              <a:rPr lang="pt-BR" sz="1400" b="1" spc="-15" dirty="0">
                <a:latin typeface="Calibri"/>
                <a:cs typeface="Calibri"/>
              </a:rPr>
              <a:t>24</a:t>
            </a:r>
            <a:r>
              <a:rPr sz="1400" b="1" spc="-5" dirty="0">
                <a:latin typeface="Calibri"/>
                <a:cs typeface="Calibri"/>
              </a:rPr>
              <a:t>/</a:t>
            </a:r>
            <a:r>
              <a:rPr lang="pt-BR" sz="1400" b="1" spc="-5" dirty="0">
                <a:latin typeface="Calibri"/>
                <a:cs typeface="Calibri"/>
              </a:rPr>
              <a:t>1</a:t>
            </a:r>
            <a:r>
              <a:rPr sz="1400" b="1" spc="-5" dirty="0">
                <a:latin typeface="Calibri"/>
                <a:cs typeface="Calibri"/>
              </a:rPr>
              <a:t>0/2021</a:t>
            </a:r>
            <a:endParaRPr sz="1400" dirty="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3982339" y="6636511"/>
            <a:ext cx="3620135" cy="193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dirty="0">
                <a:latin typeface="Calibri"/>
                <a:cs typeface="Calibri"/>
              </a:rPr>
              <a:t>Fonte:</a:t>
            </a:r>
            <a:r>
              <a:rPr sz="1100" spc="-30" dirty="0">
                <a:latin typeface="Calibri"/>
                <a:cs typeface="Calibri"/>
              </a:rPr>
              <a:t> </a:t>
            </a:r>
            <a:r>
              <a:rPr sz="1100" u="sng" spc="-5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Calibri"/>
                <a:cs typeface="Calibri"/>
                <a:hlinkClick r:id="rId2"/>
              </a:rPr>
              <a:t>http://queimadas.dgi.inpe.br/queimadas/bdqueimadas/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7650608" y="550735"/>
            <a:ext cx="3830320" cy="466153"/>
          </a:xfrm>
          <a:prstGeom prst="rect">
            <a:avLst/>
          </a:prstGeom>
        </p:spPr>
        <p:txBody>
          <a:bodyPr vert="horz" wrap="square" lIns="0" tIns="8826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20"/>
              </a:spcBef>
            </a:pPr>
            <a:endParaRPr sz="850" dirty="0">
              <a:latin typeface="Calibri"/>
              <a:cs typeface="Calibri"/>
            </a:endParaRPr>
          </a:p>
          <a:p>
            <a:pPr marL="344805" indent="-332740">
              <a:lnSpc>
                <a:spcPct val="100000"/>
              </a:lnSpc>
              <a:buFont typeface="Arial"/>
              <a:buChar char="•"/>
              <a:tabLst>
                <a:tab pos="344805" algn="l"/>
                <a:tab pos="345440" algn="l"/>
              </a:tabLst>
            </a:pPr>
            <a:r>
              <a:rPr lang="pt-BR" sz="1600" b="1" spc="15" dirty="0">
                <a:solidFill>
                  <a:srgbClr val="0D0D0D"/>
                </a:solidFill>
                <a:latin typeface="Calibri"/>
                <a:cs typeface="Calibri"/>
              </a:rPr>
              <a:t>14</a:t>
            </a:r>
            <a:r>
              <a:rPr sz="1600" b="1" spc="15" dirty="0">
                <a:solidFill>
                  <a:srgbClr val="0D0D0D"/>
                </a:solidFill>
                <a:latin typeface="Calibri"/>
                <a:cs typeface="Calibri"/>
              </a:rPr>
              <a:t> </a:t>
            </a:r>
            <a:r>
              <a:rPr sz="1600" b="1" spc="-15" dirty="0">
                <a:solidFill>
                  <a:srgbClr val="0D0D0D"/>
                </a:solidFill>
                <a:latin typeface="Calibri"/>
                <a:cs typeface="Calibri"/>
              </a:rPr>
              <a:t>foco</a:t>
            </a:r>
            <a:r>
              <a:rPr sz="1600" b="1" spc="5" dirty="0">
                <a:solidFill>
                  <a:srgbClr val="0D0D0D"/>
                </a:solidFill>
                <a:latin typeface="Calibri"/>
                <a:cs typeface="Calibri"/>
              </a:rPr>
              <a:t> </a:t>
            </a:r>
            <a:r>
              <a:rPr sz="1600" b="1" spc="-5" dirty="0">
                <a:solidFill>
                  <a:srgbClr val="0D0D0D"/>
                </a:solidFill>
                <a:latin typeface="Calibri"/>
                <a:cs typeface="Calibri"/>
              </a:rPr>
              <a:t>de calor</a:t>
            </a:r>
            <a:r>
              <a:rPr sz="1600" b="1" spc="-10" dirty="0">
                <a:solidFill>
                  <a:srgbClr val="0D0D0D"/>
                </a:solidFill>
                <a:latin typeface="Calibri"/>
                <a:cs typeface="Calibri"/>
              </a:rPr>
              <a:t> na</a:t>
            </a:r>
            <a:r>
              <a:rPr sz="1600" b="1" spc="5" dirty="0">
                <a:solidFill>
                  <a:srgbClr val="0D0D0D"/>
                </a:solidFill>
                <a:latin typeface="Calibri"/>
                <a:cs typeface="Calibri"/>
              </a:rPr>
              <a:t> </a:t>
            </a:r>
            <a:r>
              <a:rPr sz="1600" b="1" spc="-5" dirty="0">
                <a:solidFill>
                  <a:srgbClr val="0D0D0D"/>
                </a:solidFill>
                <a:latin typeface="Calibri"/>
                <a:cs typeface="Calibri"/>
              </a:rPr>
              <a:t>RMM</a:t>
            </a:r>
            <a:endParaRPr sz="1600" dirty="0">
              <a:latin typeface="Calibri"/>
              <a:cs typeface="Calibri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7007988" y="414508"/>
            <a:ext cx="5115560" cy="308418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ts val="2320"/>
              </a:lnSpc>
              <a:spcBef>
                <a:spcPts val="105"/>
              </a:spcBef>
            </a:pPr>
            <a:r>
              <a:rPr sz="2000" b="1" dirty="0">
                <a:solidFill>
                  <a:srgbClr val="009B3C"/>
                </a:solidFill>
                <a:latin typeface="Calibri"/>
                <a:cs typeface="Calibri"/>
              </a:rPr>
              <a:t>Ranking</a:t>
            </a:r>
            <a:r>
              <a:rPr sz="2000" b="1" spc="-10" dirty="0">
                <a:solidFill>
                  <a:srgbClr val="009B3C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009B3C"/>
                </a:solidFill>
                <a:latin typeface="Calibri"/>
                <a:cs typeface="Calibri"/>
              </a:rPr>
              <a:t>dos</a:t>
            </a:r>
            <a:r>
              <a:rPr sz="2000" b="1" spc="-25" dirty="0">
                <a:solidFill>
                  <a:srgbClr val="009B3C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009B3C"/>
                </a:solidFill>
                <a:latin typeface="Calibri"/>
                <a:cs typeface="Calibri"/>
              </a:rPr>
              <a:t>municípios</a:t>
            </a:r>
            <a:r>
              <a:rPr sz="2000" b="1" spc="-35" dirty="0">
                <a:solidFill>
                  <a:srgbClr val="009B3C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009B3C"/>
                </a:solidFill>
                <a:latin typeface="Calibri"/>
                <a:cs typeface="Calibri"/>
              </a:rPr>
              <a:t>por</a:t>
            </a:r>
            <a:r>
              <a:rPr sz="2000" b="1" spc="-15" dirty="0">
                <a:solidFill>
                  <a:srgbClr val="009B3C"/>
                </a:solidFill>
                <a:latin typeface="Calibri"/>
                <a:cs typeface="Calibri"/>
              </a:rPr>
              <a:t> </a:t>
            </a:r>
            <a:r>
              <a:rPr sz="2000" b="1" spc="-10" dirty="0">
                <a:solidFill>
                  <a:srgbClr val="009B3C"/>
                </a:solidFill>
                <a:latin typeface="Calibri"/>
                <a:cs typeface="Calibri"/>
              </a:rPr>
              <a:t>região</a:t>
            </a:r>
            <a:r>
              <a:rPr sz="2000" b="1" spc="-5" dirty="0">
                <a:solidFill>
                  <a:srgbClr val="009B3C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009B3C"/>
                </a:solidFill>
                <a:latin typeface="Calibri"/>
                <a:cs typeface="Calibri"/>
              </a:rPr>
              <a:t>no</a:t>
            </a:r>
            <a:r>
              <a:rPr sz="2000" b="1" spc="-30" dirty="0">
                <a:solidFill>
                  <a:srgbClr val="009B3C"/>
                </a:solidFill>
                <a:latin typeface="Calibri"/>
                <a:cs typeface="Calibri"/>
              </a:rPr>
              <a:t> </a:t>
            </a:r>
            <a:r>
              <a:rPr sz="2000" b="1" spc="-5" dirty="0">
                <a:solidFill>
                  <a:srgbClr val="009B3C"/>
                </a:solidFill>
                <a:latin typeface="Calibri"/>
                <a:cs typeface="Calibri"/>
              </a:rPr>
              <a:t>Amazonas</a:t>
            </a:r>
            <a:endParaRPr sz="2000" dirty="0">
              <a:latin typeface="Calibri"/>
              <a:cs typeface="Calibri"/>
            </a:endParaRPr>
          </a:p>
        </p:txBody>
      </p:sp>
      <p:sp>
        <p:nvSpPr>
          <p:cNvPr id="10" name="Retângulo 9"/>
          <p:cNvSpPr/>
          <p:nvPr/>
        </p:nvSpPr>
        <p:spPr>
          <a:xfrm>
            <a:off x="6932642" y="3727500"/>
            <a:ext cx="4009687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901065" indent="-332740">
              <a:lnSpc>
                <a:spcPts val="1839"/>
              </a:lnSpc>
              <a:buFont typeface="Arial"/>
              <a:buChar char="•"/>
              <a:tabLst>
                <a:tab pos="901065" algn="l"/>
                <a:tab pos="901700" algn="l"/>
              </a:tabLst>
            </a:pPr>
            <a:r>
              <a:rPr lang="pt-BR" b="1" spc="-5" dirty="0">
                <a:solidFill>
                  <a:srgbClr val="0D0D0D"/>
                </a:solidFill>
                <a:cs typeface="Calibri"/>
              </a:rPr>
              <a:t>75</a:t>
            </a:r>
            <a:r>
              <a:rPr lang="pt-BR" b="1" spc="20" dirty="0">
                <a:solidFill>
                  <a:srgbClr val="0D0D0D"/>
                </a:solidFill>
                <a:cs typeface="Calibri"/>
              </a:rPr>
              <a:t> </a:t>
            </a:r>
            <a:r>
              <a:rPr lang="pt-BR" b="1" spc="-10" dirty="0">
                <a:solidFill>
                  <a:srgbClr val="0D0D0D"/>
                </a:solidFill>
                <a:cs typeface="Calibri"/>
              </a:rPr>
              <a:t>focos</a:t>
            </a:r>
            <a:r>
              <a:rPr lang="pt-BR" b="1" dirty="0">
                <a:solidFill>
                  <a:srgbClr val="0D0D0D"/>
                </a:solidFill>
                <a:cs typeface="Calibri"/>
              </a:rPr>
              <a:t> </a:t>
            </a:r>
            <a:r>
              <a:rPr lang="pt-BR" b="1" spc="-5" dirty="0">
                <a:solidFill>
                  <a:srgbClr val="0D0D0D"/>
                </a:solidFill>
                <a:cs typeface="Calibri"/>
              </a:rPr>
              <a:t>de</a:t>
            </a:r>
            <a:r>
              <a:rPr lang="pt-BR" b="1" dirty="0">
                <a:solidFill>
                  <a:srgbClr val="0D0D0D"/>
                </a:solidFill>
                <a:cs typeface="Calibri"/>
              </a:rPr>
              <a:t> </a:t>
            </a:r>
            <a:r>
              <a:rPr lang="pt-BR" b="1" spc="-5" dirty="0">
                <a:solidFill>
                  <a:srgbClr val="0D0D0D"/>
                </a:solidFill>
                <a:cs typeface="Calibri"/>
              </a:rPr>
              <a:t>calor</a:t>
            </a:r>
            <a:r>
              <a:rPr lang="pt-BR" b="1" spc="-10" dirty="0">
                <a:solidFill>
                  <a:srgbClr val="0D0D0D"/>
                </a:solidFill>
                <a:cs typeface="Calibri"/>
              </a:rPr>
              <a:t> n</a:t>
            </a:r>
            <a:r>
              <a:rPr lang="pt-BR" b="1" spc="-5" dirty="0">
                <a:solidFill>
                  <a:srgbClr val="0D0D0D"/>
                </a:solidFill>
                <a:cs typeface="Calibri"/>
              </a:rPr>
              <a:t>a Região</a:t>
            </a:r>
            <a:r>
              <a:rPr lang="pt-BR" b="1" spc="5" dirty="0">
                <a:solidFill>
                  <a:srgbClr val="0D0D0D"/>
                </a:solidFill>
                <a:cs typeface="Calibri"/>
              </a:rPr>
              <a:t> </a:t>
            </a:r>
            <a:r>
              <a:rPr lang="pt-BR" b="1" spc="-5" dirty="0">
                <a:solidFill>
                  <a:srgbClr val="0D0D0D"/>
                </a:solidFill>
                <a:cs typeface="Calibri"/>
              </a:rPr>
              <a:t>Sul</a:t>
            </a:r>
            <a:endParaRPr lang="pt-BR" dirty="0">
              <a:cs typeface="Calibri"/>
            </a:endParaRPr>
          </a:p>
        </p:txBody>
      </p:sp>
      <p:graphicFrame>
        <p:nvGraphicFramePr>
          <p:cNvPr id="22" name="Gráfico 21"/>
          <p:cNvGraphicFramePr>
            <a:graphicFrameLocks/>
          </p:cNvGraphicFramePr>
          <p:nvPr/>
        </p:nvGraphicFramePr>
        <p:xfrm>
          <a:off x="7811421" y="908615"/>
          <a:ext cx="3508693" cy="25782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23" name="Gráfico 22"/>
          <p:cNvGraphicFramePr>
            <a:graphicFrameLocks/>
          </p:cNvGraphicFramePr>
          <p:nvPr/>
        </p:nvGraphicFramePr>
        <p:xfrm>
          <a:off x="7650608" y="4021462"/>
          <a:ext cx="3563619" cy="231885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24" name="Gráfico 23"/>
          <p:cNvGraphicFramePr>
            <a:graphicFrameLocks/>
          </p:cNvGraphicFramePr>
          <p:nvPr/>
        </p:nvGraphicFramePr>
        <p:xfrm>
          <a:off x="152400" y="642936"/>
          <a:ext cx="6619428" cy="58978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15318908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530340" y="248411"/>
            <a:ext cx="5661660" cy="195580"/>
          </a:xfrm>
          <a:custGeom>
            <a:avLst/>
            <a:gdLst/>
            <a:ahLst/>
            <a:cxnLst/>
            <a:rect l="l" t="t" r="r" b="b"/>
            <a:pathLst>
              <a:path w="5661659" h="195579">
                <a:moveTo>
                  <a:pt x="5661659" y="0"/>
                </a:moveTo>
                <a:lnTo>
                  <a:pt x="0" y="0"/>
                </a:lnTo>
                <a:lnTo>
                  <a:pt x="0" y="195071"/>
                </a:lnTo>
                <a:lnTo>
                  <a:pt x="5661659" y="195071"/>
                </a:lnTo>
                <a:lnTo>
                  <a:pt x="5661659" y="0"/>
                </a:lnTo>
                <a:close/>
              </a:path>
            </a:pathLst>
          </a:custGeom>
          <a:solidFill>
            <a:srgbClr val="009B3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5788152" y="248411"/>
            <a:ext cx="449580" cy="195580"/>
          </a:xfrm>
          <a:custGeom>
            <a:avLst/>
            <a:gdLst/>
            <a:ahLst/>
            <a:cxnLst/>
            <a:rect l="l" t="t" r="r" b="b"/>
            <a:pathLst>
              <a:path w="449579" h="195579">
                <a:moveTo>
                  <a:pt x="449579" y="0"/>
                </a:moveTo>
                <a:lnTo>
                  <a:pt x="0" y="0"/>
                </a:lnTo>
                <a:lnTo>
                  <a:pt x="0" y="195071"/>
                </a:lnTo>
                <a:lnTo>
                  <a:pt x="449579" y="195071"/>
                </a:lnTo>
                <a:lnTo>
                  <a:pt x="449579" y="0"/>
                </a:lnTo>
                <a:close/>
              </a:path>
            </a:pathLst>
          </a:custGeom>
          <a:solidFill>
            <a:srgbClr val="009B3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5263896" y="248411"/>
            <a:ext cx="231775" cy="195580"/>
          </a:xfrm>
          <a:custGeom>
            <a:avLst/>
            <a:gdLst/>
            <a:ahLst/>
            <a:cxnLst/>
            <a:rect l="l" t="t" r="r" b="b"/>
            <a:pathLst>
              <a:path w="231775" h="195579">
                <a:moveTo>
                  <a:pt x="231648" y="0"/>
                </a:moveTo>
                <a:lnTo>
                  <a:pt x="0" y="0"/>
                </a:lnTo>
                <a:lnTo>
                  <a:pt x="0" y="195071"/>
                </a:lnTo>
                <a:lnTo>
                  <a:pt x="231648" y="195071"/>
                </a:lnTo>
                <a:lnTo>
                  <a:pt x="231648" y="0"/>
                </a:lnTo>
                <a:close/>
              </a:path>
            </a:pathLst>
          </a:custGeom>
          <a:solidFill>
            <a:srgbClr val="009B3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0" y="6489191"/>
            <a:ext cx="4724400" cy="182880"/>
          </a:xfrm>
          <a:custGeom>
            <a:avLst/>
            <a:gdLst/>
            <a:ahLst/>
            <a:cxnLst/>
            <a:rect l="l" t="t" r="r" b="b"/>
            <a:pathLst>
              <a:path w="4724400" h="182879">
                <a:moveTo>
                  <a:pt x="4724400" y="0"/>
                </a:moveTo>
                <a:lnTo>
                  <a:pt x="0" y="0"/>
                </a:lnTo>
                <a:lnTo>
                  <a:pt x="0" y="182880"/>
                </a:lnTo>
                <a:lnTo>
                  <a:pt x="4724400" y="182880"/>
                </a:lnTo>
                <a:lnTo>
                  <a:pt x="4724400" y="0"/>
                </a:lnTo>
                <a:close/>
              </a:path>
            </a:pathLst>
          </a:custGeom>
          <a:solidFill>
            <a:srgbClr val="1F2E5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410972" y="536194"/>
            <a:ext cx="8885428" cy="321242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b="1" spc="-10" dirty="0">
                <a:solidFill>
                  <a:srgbClr val="009B3C"/>
                </a:solidFill>
                <a:latin typeface="Calibri"/>
                <a:cs typeface="Calibri"/>
              </a:rPr>
              <a:t>Comparação</a:t>
            </a:r>
            <a:r>
              <a:rPr sz="2000" b="1" dirty="0">
                <a:solidFill>
                  <a:srgbClr val="009B3C"/>
                </a:solidFill>
                <a:latin typeface="Calibri"/>
                <a:cs typeface="Calibri"/>
              </a:rPr>
              <a:t> do</a:t>
            </a:r>
            <a:r>
              <a:rPr sz="2000" b="1" spc="-10" dirty="0">
                <a:solidFill>
                  <a:srgbClr val="009B3C"/>
                </a:solidFill>
                <a:latin typeface="Calibri"/>
                <a:cs typeface="Calibri"/>
              </a:rPr>
              <a:t> total </a:t>
            </a:r>
            <a:r>
              <a:rPr sz="2000" b="1" dirty="0">
                <a:solidFill>
                  <a:srgbClr val="009B3C"/>
                </a:solidFill>
                <a:latin typeface="Calibri"/>
                <a:cs typeface="Calibri"/>
              </a:rPr>
              <a:t>de</a:t>
            </a:r>
            <a:r>
              <a:rPr sz="2000" b="1" spc="5" dirty="0">
                <a:solidFill>
                  <a:srgbClr val="009B3C"/>
                </a:solidFill>
                <a:latin typeface="Calibri"/>
                <a:cs typeface="Calibri"/>
              </a:rPr>
              <a:t> </a:t>
            </a:r>
            <a:r>
              <a:rPr sz="2000" b="1" spc="-10" dirty="0">
                <a:solidFill>
                  <a:srgbClr val="009B3C"/>
                </a:solidFill>
                <a:latin typeface="Calibri"/>
                <a:cs typeface="Calibri"/>
              </a:rPr>
              <a:t>focos</a:t>
            </a:r>
            <a:r>
              <a:rPr sz="2000" b="1" dirty="0">
                <a:solidFill>
                  <a:srgbClr val="009B3C"/>
                </a:solidFill>
                <a:latin typeface="Calibri"/>
                <a:cs typeface="Calibri"/>
              </a:rPr>
              <a:t> </a:t>
            </a:r>
            <a:r>
              <a:rPr sz="2000" b="1" spc="-10" dirty="0">
                <a:solidFill>
                  <a:srgbClr val="009B3C"/>
                </a:solidFill>
                <a:latin typeface="Calibri"/>
                <a:cs typeface="Calibri"/>
              </a:rPr>
              <a:t>ativos</a:t>
            </a:r>
            <a:r>
              <a:rPr sz="2000" b="1" dirty="0">
                <a:solidFill>
                  <a:srgbClr val="009B3C"/>
                </a:solidFill>
                <a:latin typeface="Calibri"/>
                <a:cs typeface="Calibri"/>
              </a:rPr>
              <a:t> </a:t>
            </a:r>
            <a:r>
              <a:rPr sz="2000" b="1" spc="-10" dirty="0">
                <a:solidFill>
                  <a:srgbClr val="009B3C"/>
                </a:solidFill>
                <a:latin typeface="Calibri"/>
                <a:cs typeface="Calibri"/>
              </a:rPr>
              <a:t>detectados</a:t>
            </a:r>
            <a:r>
              <a:rPr sz="2000" b="1" spc="-15" dirty="0">
                <a:solidFill>
                  <a:srgbClr val="009B3C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009B3C"/>
                </a:solidFill>
                <a:latin typeface="Calibri"/>
                <a:cs typeface="Calibri"/>
              </a:rPr>
              <a:t>dia</a:t>
            </a:r>
            <a:r>
              <a:rPr sz="2000" b="1" spc="-5" dirty="0">
                <a:solidFill>
                  <a:srgbClr val="009B3C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009B3C"/>
                </a:solidFill>
                <a:latin typeface="Calibri"/>
                <a:cs typeface="Calibri"/>
              </a:rPr>
              <a:t>a</a:t>
            </a:r>
            <a:r>
              <a:rPr sz="2000" b="1" spc="-10" dirty="0">
                <a:solidFill>
                  <a:srgbClr val="009B3C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009B3C"/>
                </a:solidFill>
                <a:latin typeface="Calibri"/>
                <a:cs typeface="Calibri"/>
              </a:rPr>
              <a:t>dia:</a:t>
            </a:r>
            <a:r>
              <a:rPr sz="2000" b="1" spc="-10" dirty="0">
                <a:solidFill>
                  <a:srgbClr val="009B3C"/>
                </a:solidFill>
                <a:latin typeface="Calibri"/>
                <a:cs typeface="Calibri"/>
              </a:rPr>
              <a:t> </a:t>
            </a:r>
            <a:r>
              <a:rPr lang="pt-BR" sz="2000" b="1" dirty="0">
                <a:solidFill>
                  <a:srgbClr val="009B3C"/>
                </a:solidFill>
                <a:latin typeface="Calibri"/>
                <a:cs typeface="Calibri"/>
              </a:rPr>
              <a:t>01</a:t>
            </a:r>
            <a:r>
              <a:rPr sz="2000" b="1" spc="-10" dirty="0">
                <a:solidFill>
                  <a:srgbClr val="009B3C"/>
                </a:solidFill>
                <a:latin typeface="Calibri"/>
                <a:cs typeface="Calibri"/>
              </a:rPr>
              <a:t> </a:t>
            </a:r>
            <a:r>
              <a:rPr lang="pt-BR" sz="2000" b="1" spc="-10" dirty="0">
                <a:solidFill>
                  <a:srgbClr val="009B3C"/>
                </a:solidFill>
                <a:latin typeface="Calibri"/>
                <a:cs typeface="Calibri"/>
              </a:rPr>
              <a:t>a 24 </a:t>
            </a:r>
            <a:r>
              <a:rPr sz="2000" b="1" dirty="0">
                <a:solidFill>
                  <a:srgbClr val="009B3C"/>
                </a:solidFill>
                <a:latin typeface="Calibri"/>
                <a:cs typeface="Calibri"/>
              </a:rPr>
              <a:t>de</a:t>
            </a:r>
            <a:r>
              <a:rPr sz="2000" b="1" spc="10" dirty="0">
                <a:solidFill>
                  <a:srgbClr val="009B3C"/>
                </a:solidFill>
                <a:latin typeface="Calibri"/>
                <a:cs typeface="Calibri"/>
              </a:rPr>
              <a:t> </a:t>
            </a:r>
            <a:r>
              <a:rPr lang="pt-BR" sz="2000" b="1" spc="-15" dirty="0">
                <a:solidFill>
                  <a:srgbClr val="009B3C"/>
                </a:solidFill>
                <a:latin typeface="Calibri"/>
                <a:cs typeface="Calibri"/>
              </a:rPr>
              <a:t>outubro</a:t>
            </a:r>
            <a:endParaRPr sz="2000" dirty="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4803394" y="6451803"/>
            <a:ext cx="3620135" cy="193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dirty="0">
                <a:latin typeface="Calibri"/>
                <a:cs typeface="Calibri"/>
              </a:rPr>
              <a:t>Fonte:</a:t>
            </a:r>
            <a:r>
              <a:rPr sz="1100" spc="-30" dirty="0">
                <a:latin typeface="Calibri"/>
                <a:cs typeface="Calibri"/>
              </a:rPr>
              <a:t> </a:t>
            </a:r>
            <a:r>
              <a:rPr sz="1100" u="sng" spc="-5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Calibri"/>
                <a:cs typeface="Calibri"/>
                <a:hlinkClick r:id="rId2"/>
              </a:rPr>
              <a:t>http://queimadas.dgi.inpe.br/queimadas/bdqueimadas/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11" name="object 9"/>
          <p:cNvSpPr txBox="1">
            <a:spLocks noGrp="1"/>
          </p:cNvSpPr>
          <p:nvPr>
            <p:ph type="title"/>
          </p:nvPr>
        </p:nvSpPr>
        <p:spPr>
          <a:xfrm>
            <a:off x="0" y="50614"/>
            <a:ext cx="6220755" cy="465512"/>
          </a:xfrm>
          <a:prstGeom prst="rect">
            <a:avLst/>
          </a:prstGeom>
        </p:spPr>
        <p:txBody>
          <a:bodyPr vert="horz" wrap="square" lIns="0" tIns="952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50"/>
              </a:spcBef>
            </a:pPr>
            <a:r>
              <a:rPr sz="2400" b="1" dirty="0">
                <a:solidFill>
                  <a:srgbClr val="202F58"/>
                </a:solidFill>
                <a:latin typeface="Geomanist" panose="02000503000000020004" pitchFamily="50" charset="0"/>
                <a:ea typeface="+mn-ea"/>
                <a:cs typeface="+mn-cs"/>
              </a:rPr>
              <a:t>Panorama</a:t>
            </a:r>
            <a:r>
              <a:rPr sz="2400" spc="-25" dirty="0"/>
              <a:t> </a:t>
            </a:r>
            <a:r>
              <a:rPr sz="2400" b="1" dirty="0">
                <a:solidFill>
                  <a:srgbClr val="202F58"/>
                </a:solidFill>
                <a:latin typeface="Geomanist" panose="02000503000000020004" pitchFamily="50" charset="0"/>
                <a:ea typeface="+mn-ea"/>
                <a:cs typeface="+mn-cs"/>
              </a:rPr>
              <a:t>de Queimadas </a:t>
            </a:r>
            <a:r>
              <a:rPr lang="pt-BR" sz="2400" b="1" dirty="0">
                <a:solidFill>
                  <a:srgbClr val="202F58"/>
                </a:solidFill>
                <a:latin typeface="Geomanist" panose="02000503000000020004" pitchFamily="50" charset="0"/>
                <a:ea typeface="+mn-ea"/>
                <a:cs typeface="+mn-cs"/>
              </a:rPr>
              <a:t>–</a:t>
            </a:r>
            <a:r>
              <a:rPr sz="2400" b="1" dirty="0">
                <a:solidFill>
                  <a:srgbClr val="202F58"/>
                </a:solidFill>
                <a:latin typeface="Geomanist" panose="02000503000000020004" pitchFamily="50" charset="0"/>
                <a:ea typeface="+mn-ea"/>
                <a:cs typeface="+mn-cs"/>
              </a:rPr>
              <a:t> Amazonas</a:t>
            </a:r>
          </a:p>
        </p:txBody>
      </p:sp>
      <p:graphicFrame>
        <p:nvGraphicFramePr>
          <p:cNvPr id="12" name="Gráfico 11"/>
          <p:cNvGraphicFramePr>
            <a:graphicFrameLocks/>
          </p:cNvGraphicFramePr>
          <p:nvPr/>
        </p:nvGraphicFramePr>
        <p:xfrm>
          <a:off x="121729" y="1850783"/>
          <a:ext cx="11782425" cy="34260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4831682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">
            <a:extLst>
              <a:ext uri="{FF2B5EF4-FFF2-40B4-BE49-F238E27FC236}">
                <a16:creationId xmlns:a16="http://schemas.microsoft.com/office/drawing/2014/main" id="{27AD0CE9-FE58-4364-85BF-05D8ECD69B59}"/>
              </a:ext>
            </a:extLst>
          </p:cNvPr>
          <p:cNvSpPr txBox="1"/>
          <p:nvPr/>
        </p:nvSpPr>
        <p:spPr>
          <a:xfrm>
            <a:off x="0" y="76944"/>
            <a:ext cx="622478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b="1" dirty="0">
                <a:solidFill>
                  <a:srgbClr val="202F58"/>
                </a:solidFill>
                <a:latin typeface="Geomanist" panose="02000503000000020004" pitchFamily="50" charset="0"/>
              </a:rPr>
              <a:t>Panorama do Desmatamento (km²) - 2021</a:t>
            </a:r>
          </a:p>
        </p:txBody>
      </p:sp>
      <p:sp>
        <p:nvSpPr>
          <p:cNvPr id="6" name="PERIODO">
            <a:extLst>
              <a:ext uri="{FF2B5EF4-FFF2-40B4-BE49-F238E27FC236}">
                <a16:creationId xmlns:a16="http://schemas.microsoft.com/office/drawing/2014/main" id="{C4D800BC-4E62-43B9-ABEA-C6076BE81398}"/>
              </a:ext>
            </a:extLst>
          </p:cNvPr>
          <p:cNvSpPr/>
          <p:nvPr/>
        </p:nvSpPr>
        <p:spPr>
          <a:xfrm>
            <a:off x="4724044" y="6482047"/>
            <a:ext cx="7467955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100" dirty="0">
                <a:latin typeface="Geomanist" panose="02000503000000020004" pitchFamily="50" charset="0"/>
              </a:rPr>
              <a:t>Fonte: </a:t>
            </a:r>
            <a:r>
              <a:rPr lang="pt-BR" sz="1100" dirty="0">
                <a:latin typeface="Geomanist" panose="02000503000000020004" pitchFamily="50" charset="0"/>
                <a:hlinkClick r:id="rId3"/>
              </a:rPr>
              <a:t>http://terrabrasilis.dpi.inpe.br/</a:t>
            </a:r>
            <a:r>
              <a:rPr lang="pt-BR" sz="1100" dirty="0">
                <a:latin typeface="Geomanist" panose="02000503000000020004" pitchFamily="50" charset="0"/>
              </a:rPr>
              <a:t> </a:t>
            </a:r>
          </a:p>
        </p:txBody>
      </p:sp>
      <p:sp>
        <p:nvSpPr>
          <p:cNvPr id="12" name="titleAML">
            <a:extLst>
              <a:ext uri="{FF2B5EF4-FFF2-40B4-BE49-F238E27FC236}">
                <a16:creationId xmlns:a16="http://schemas.microsoft.com/office/drawing/2014/main" id="{5126F99C-A267-44BC-B31A-01346AB36287}"/>
              </a:ext>
            </a:extLst>
          </p:cNvPr>
          <p:cNvSpPr/>
          <p:nvPr/>
        </p:nvSpPr>
        <p:spPr>
          <a:xfrm>
            <a:off x="0" y="528578"/>
            <a:ext cx="517814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000" b="1" dirty="0">
                <a:solidFill>
                  <a:srgbClr val="009B3D"/>
                </a:solidFill>
                <a:latin typeface="Geomanist" panose="02000503000000020004" pitchFamily="50" charset="0"/>
              </a:rPr>
              <a:t>Ranking dos Estados da Amazônia Legal</a:t>
            </a:r>
            <a:endParaRPr lang="pt-BR" sz="2000" b="1" dirty="0"/>
          </a:p>
        </p:txBody>
      </p:sp>
      <p:sp>
        <p:nvSpPr>
          <p:cNvPr id="10" name="titleAML">
            <a:extLst>
              <a:ext uri="{FF2B5EF4-FFF2-40B4-BE49-F238E27FC236}">
                <a16:creationId xmlns:a16="http://schemas.microsoft.com/office/drawing/2014/main" id="{5126F99C-A267-44BC-B31A-01346AB36287}"/>
              </a:ext>
            </a:extLst>
          </p:cNvPr>
          <p:cNvSpPr/>
          <p:nvPr/>
        </p:nvSpPr>
        <p:spPr>
          <a:xfrm>
            <a:off x="6954254" y="528578"/>
            <a:ext cx="523774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000" b="1" dirty="0">
                <a:solidFill>
                  <a:srgbClr val="009B3D"/>
                </a:solidFill>
                <a:latin typeface="Geomanist" panose="02000503000000020004" pitchFamily="50" charset="0"/>
              </a:rPr>
              <a:t>Ranking dos municípios da Amazônia Legal</a:t>
            </a:r>
          </a:p>
        </p:txBody>
      </p:sp>
      <p:sp>
        <p:nvSpPr>
          <p:cNvPr id="2" name="CaixaDeTexto 1"/>
          <p:cNvSpPr txBox="1"/>
          <p:nvPr/>
        </p:nvSpPr>
        <p:spPr>
          <a:xfrm>
            <a:off x="0" y="3427030"/>
            <a:ext cx="400110" cy="884511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algn="ctr"/>
            <a:r>
              <a:rPr lang="pt-BR" sz="1400" dirty="0"/>
              <a:t>km²</a:t>
            </a:r>
          </a:p>
        </p:txBody>
      </p:sp>
      <p:sp>
        <p:nvSpPr>
          <p:cNvPr id="11" name="titleAML">
            <a:extLst>
              <a:ext uri="{FF2B5EF4-FFF2-40B4-BE49-F238E27FC236}">
                <a16:creationId xmlns:a16="http://schemas.microsoft.com/office/drawing/2014/main" id="{B9F939C0-7298-45A7-981E-5F521A4FEB9D}"/>
              </a:ext>
            </a:extLst>
          </p:cNvPr>
          <p:cNvSpPr/>
          <p:nvPr/>
        </p:nvSpPr>
        <p:spPr>
          <a:xfrm>
            <a:off x="511521" y="938719"/>
            <a:ext cx="609363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pt-BR" sz="2000" b="1" dirty="0">
                <a:solidFill>
                  <a:srgbClr val="004386"/>
                </a:solidFill>
                <a:latin typeface="Geomanist" panose="02000503000000020004" pitchFamily="50" charset="0"/>
              </a:rPr>
              <a:t>Área total desmatada:</a:t>
            </a:r>
            <a:r>
              <a:rPr lang="pt-BR" sz="2000" b="1" dirty="0">
                <a:solidFill>
                  <a:srgbClr val="C00000"/>
                </a:solidFill>
                <a:latin typeface="Geomanist" panose="02000503000000020004" pitchFamily="50" charset="0"/>
              </a:rPr>
              <a:t> 7.607,32 km²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pt-BR" sz="2000" b="1" dirty="0">
                <a:solidFill>
                  <a:srgbClr val="004386"/>
                </a:solidFill>
                <a:latin typeface="Geomanist" panose="02000503000000020004" pitchFamily="50" charset="0"/>
              </a:rPr>
              <a:t>Área desmatada no Amazonas: </a:t>
            </a:r>
            <a:r>
              <a:rPr lang="pt-BR" sz="2000" b="1" dirty="0">
                <a:solidFill>
                  <a:srgbClr val="C00000"/>
                </a:solidFill>
                <a:latin typeface="Geomanist" panose="02000503000000020004" pitchFamily="50" charset="0"/>
              </a:rPr>
              <a:t>1.766,58 km²</a:t>
            </a:r>
          </a:p>
        </p:txBody>
      </p:sp>
      <p:sp>
        <p:nvSpPr>
          <p:cNvPr id="17" name="Retângulo 16"/>
          <p:cNvSpPr/>
          <p:nvPr/>
        </p:nvSpPr>
        <p:spPr>
          <a:xfrm>
            <a:off x="8974003" y="-15389"/>
            <a:ext cx="321799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pt-BR" sz="1400" b="1" dirty="0">
                <a:latin typeface="Geomanist" panose="02000503000000020004" pitchFamily="50" charset="0"/>
              </a:rPr>
              <a:t>Período analisado:  01/01 a 15/10/2021</a:t>
            </a:r>
          </a:p>
        </p:txBody>
      </p:sp>
      <p:graphicFrame>
        <p:nvGraphicFramePr>
          <p:cNvPr id="14" name="Gráfico 13">
            <a:extLst>
              <a:ext uri="{FF2B5EF4-FFF2-40B4-BE49-F238E27FC236}">
                <a16:creationId xmlns:a16="http://schemas.microsoft.com/office/drawing/2014/main" id="{00000000-0008-0000-0100-000003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90145062"/>
              </p:ext>
            </p:extLst>
          </p:nvPr>
        </p:nvGraphicFramePr>
        <p:xfrm>
          <a:off x="613930" y="1954985"/>
          <a:ext cx="6142758" cy="423337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6" name="Gráfico 15">
            <a:extLst>
              <a:ext uri="{FF2B5EF4-FFF2-40B4-BE49-F238E27FC236}">
                <a16:creationId xmlns:a16="http://schemas.microsoft.com/office/drawing/2014/main" id="{00000000-0008-0000-0100-000004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16751041"/>
              </p:ext>
            </p:extLst>
          </p:nvPr>
        </p:nvGraphicFramePr>
        <p:xfrm>
          <a:off x="6605151" y="1554561"/>
          <a:ext cx="5466775" cy="43016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14489959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">
            <a:extLst>
              <a:ext uri="{FF2B5EF4-FFF2-40B4-BE49-F238E27FC236}">
                <a16:creationId xmlns:a16="http://schemas.microsoft.com/office/drawing/2014/main" id="{27AD0CE9-FE58-4364-85BF-05D8ECD69B59}"/>
              </a:ext>
            </a:extLst>
          </p:cNvPr>
          <p:cNvSpPr txBox="1"/>
          <p:nvPr/>
        </p:nvSpPr>
        <p:spPr>
          <a:xfrm>
            <a:off x="119128" y="108890"/>
            <a:ext cx="77009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>
              <a:defRPr/>
            </a:pPr>
            <a:r>
              <a:rPr lang="pt-BR" sz="2400" b="1" dirty="0">
                <a:solidFill>
                  <a:srgbClr val="202F58"/>
                </a:solidFill>
                <a:latin typeface="Geomanist" panose="02000503000000020004" pitchFamily="50" charset="0"/>
              </a:rPr>
              <a:t>Panorama do Desmatamento (km²) - Alertas DETER</a:t>
            </a:r>
          </a:p>
        </p:txBody>
      </p:sp>
      <p:sp>
        <p:nvSpPr>
          <p:cNvPr id="14" name="titleAML">
            <a:extLst>
              <a:ext uri="{FF2B5EF4-FFF2-40B4-BE49-F238E27FC236}">
                <a16:creationId xmlns:a16="http://schemas.microsoft.com/office/drawing/2014/main" id="{5126F99C-A267-44BC-B31A-01346AB36287}"/>
              </a:ext>
            </a:extLst>
          </p:cNvPr>
          <p:cNvSpPr/>
          <p:nvPr/>
        </p:nvSpPr>
        <p:spPr>
          <a:xfrm>
            <a:off x="194652" y="457728"/>
            <a:ext cx="146867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1" i="0" u="none" strike="noStrike" kern="1200" cap="none" spc="0" normalizeH="0" baseline="0" noProof="0" dirty="0">
                <a:ln>
                  <a:noFill/>
                </a:ln>
                <a:solidFill>
                  <a:srgbClr val="009B3D"/>
                </a:solidFill>
                <a:effectLst/>
                <a:uLnTx/>
                <a:uFillTx/>
                <a:latin typeface="Geomanist" panose="02000503000000020004" pitchFamily="50" charset="0"/>
                <a:ea typeface="+mn-ea"/>
                <a:cs typeface="+mn-cs"/>
              </a:rPr>
              <a:t>Amazonas</a:t>
            </a:r>
            <a:endParaRPr kumimoji="0" lang="pt-BR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aphicFrame>
        <p:nvGraphicFramePr>
          <p:cNvPr id="10" name="Tabela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10082598"/>
              </p:ext>
            </p:extLst>
          </p:nvPr>
        </p:nvGraphicFramePr>
        <p:xfrm>
          <a:off x="119128" y="857838"/>
          <a:ext cx="6566057" cy="574624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624662">
                  <a:extLst>
                    <a:ext uri="{9D8B030D-6E8A-4147-A177-3AD203B41FA5}">
                      <a16:colId xmlns:a16="http://schemas.microsoft.com/office/drawing/2014/main" val="1682315019"/>
                    </a:ext>
                  </a:extLst>
                </a:gridCol>
                <a:gridCol w="1835022">
                  <a:extLst>
                    <a:ext uri="{9D8B030D-6E8A-4147-A177-3AD203B41FA5}">
                      <a16:colId xmlns:a16="http://schemas.microsoft.com/office/drawing/2014/main" val="1086884955"/>
                    </a:ext>
                  </a:extLst>
                </a:gridCol>
                <a:gridCol w="1509003">
                  <a:extLst>
                    <a:ext uri="{9D8B030D-6E8A-4147-A177-3AD203B41FA5}">
                      <a16:colId xmlns:a16="http://schemas.microsoft.com/office/drawing/2014/main" val="109532410"/>
                    </a:ext>
                  </a:extLst>
                </a:gridCol>
                <a:gridCol w="1597370">
                  <a:extLst>
                    <a:ext uri="{9D8B030D-6E8A-4147-A177-3AD203B41FA5}">
                      <a16:colId xmlns:a16="http://schemas.microsoft.com/office/drawing/2014/main" val="1664996251"/>
                    </a:ext>
                  </a:extLst>
                </a:gridCol>
              </a:tblGrid>
              <a:tr h="407815"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MÊS</a:t>
                      </a:r>
                      <a:endParaRPr lang="pt-BR" sz="12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2020 (km²)</a:t>
                      </a:r>
                      <a:endParaRPr lang="pt-BR" sz="12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2021 (km²)</a:t>
                      </a:r>
                      <a:endParaRPr lang="pt-BR" sz="12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Variação</a:t>
                      </a:r>
                      <a:endParaRPr lang="pt-BR" sz="12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48075565"/>
                  </a:ext>
                </a:extLst>
              </a:tr>
              <a:tr h="493681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JANEIRO</a:t>
                      </a:r>
                      <a:endParaRPr lang="pt-BR" sz="12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13,44</a:t>
                      </a:r>
                      <a:endParaRPr lang="pt-BR" sz="12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5,86</a:t>
                      </a:r>
                      <a:endParaRPr lang="pt-BR" sz="12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-56,40%</a:t>
                      </a:r>
                      <a:endParaRPr lang="pt-BR" sz="12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55773899"/>
                  </a:ext>
                </a:extLst>
              </a:tr>
              <a:tr h="493681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FEVEREIRO</a:t>
                      </a:r>
                      <a:endParaRPr lang="pt-BR" sz="12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20,73</a:t>
                      </a:r>
                      <a:endParaRPr lang="pt-BR" sz="12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25,81</a:t>
                      </a:r>
                      <a:endParaRPr lang="pt-BR" sz="12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24,51%</a:t>
                      </a:r>
                      <a:endParaRPr lang="pt-BR" sz="12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91755755"/>
                  </a:ext>
                </a:extLst>
              </a:tr>
              <a:tr h="493681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MARÇO</a:t>
                      </a:r>
                      <a:endParaRPr lang="pt-BR" sz="12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72,71</a:t>
                      </a:r>
                      <a:endParaRPr lang="pt-BR" sz="12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61,41</a:t>
                      </a:r>
                      <a:endParaRPr lang="pt-BR" sz="12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-15,54%</a:t>
                      </a:r>
                      <a:endParaRPr lang="pt-BR" sz="12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62624147"/>
                  </a:ext>
                </a:extLst>
              </a:tr>
              <a:tr h="493681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ABRIL</a:t>
                      </a:r>
                      <a:endParaRPr lang="pt-BR" sz="12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77,46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174,53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125,32%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5114093"/>
                  </a:ext>
                </a:extLst>
              </a:tr>
              <a:tr h="493681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MAIO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183,45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348,34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89,88%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70896200"/>
                  </a:ext>
                </a:extLst>
              </a:tr>
              <a:tr h="493681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JUNHO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173,47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219,77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26,69%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35083116"/>
                  </a:ext>
                </a:extLst>
              </a:tr>
              <a:tr h="493681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JULHO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286,41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432,52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51,0%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8742716"/>
                  </a:ext>
                </a:extLst>
              </a:tr>
              <a:tr h="493681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AGOSTO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221,05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202,46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-8%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1880927"/>
                  </a:ext>
                </a:extLst>
              </a:tr>
              <a:tr h="44765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SETEMBRO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117,78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229,33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95%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06396652"/>
                  </a:ext>
                </a:extLst>
              </a:tr>
              <a:tr h="44765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OUTUBRO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68,75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66,55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-3%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42824420"/>
                  </a:ext>
                </a:extLst>
              </a:tr>
              <a:tr h="493681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TOTAL (km²)</a:t>
                      </a:r>
                    </a:p>
                  </a:txBody>
                  <a:tcPr marL="9525" marR="9525" marT="9525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1235,25</a:t>
                      </a:r>
                    </a:p>
                  </a:txBody>
                  <a:tcPr marL="9525" marR="9525" marT="9525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1766,58</a:t>
                      </a:r>
                    </a:p>
                  </a:txBody>
                  <a:tcPr marL="9525" marR="9525" marT="9525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43,01%</a:t>
                      </a:r>
                    </a:p>
                  </a:txBody>
                  <a:tcPr marL="9525" marR="9525" marT="9525" marB="0" anchor="ctr"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57634095"/>
                  </a:ext>
                </a:extLst>
              </a:tr>
            </a:tbl>
          </a:graphicData>
        </a:graphic>
      </p:graphicFrame>
      <p:sp>
        <p:nvSpPr>
          <p:cNvPr id="2" name="Retângulo 1"/>
          <p:cNvSpPr/>
          <p:nvPr/>
        </p:nvSpPr>
        <p:spPr>
          <a:xfrm>
            <a:off x="9847848" y="6604084"/>
            <a:ext cx="2222083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pt-BR" sz="1050" dirty="0">
                <a:latin typeface="Geomanist" panose="02000503000000020004" pitchFamily="50" charset="0"/>
              </a:rPr>
              <a:t>*Período analisado :  </a:t>
            </a:r>
            <a:r>
              <a:rPr lang="pt-BR" sz="1050" b="1" dirty="0">
                <a:latin typeface="Geomanist" panose="02000503000000020004" pitchFamily="50" charset="0"/>
              </a:rPr>
              <a:t>01/10 a  15/10</a:t>
            </a:r>
          </a:p>
        </p:txBody>
      </p:sp>
      <p:sp>
        <p:nvSpPr>
          <p:cNvPr id="7" name="Seta para baixo 13"/>
          <p:cNvSpPr/>
          <p:nvPr/>
        </p:nvSpPr>
        <p:spPr>
          <a:xfrm rot="10800000">
            <a:off x="10475325" y="2854003"/>
            <a:ext cx="354782" cy="526078"/>
          </a:xfrm>
          <a:prstGeom prst="downArrow">
            <a:avLst/>
          </a:prstGeom>
          <a:solidFill>
            <a:srgbClr val="FF0000"/>
          </a:solidFill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titleAML">
            <a:extLst>
              <a:ext uri="{FF2B5EF4-FFF2-40B4-BE49-F238E27FC236}">
                <a16:creationId xmlns:a16="http://schemas.microsoft.com/office/drawing/2014/main" id="{B9F939C0-7298-45A7-981E-5F521A4FEB9D}"/>
              </a:ext>
            </a:extLst>
          </p:cNvPr>
          <p:cNvSpPr/>
          <p:nvPr/>
        </p:nvSpPr>
        <p:spPr>
          <a:xfrm>
            <a:off x="11088042" y="2854002"/>
            <a:ext cx="981889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300" b="1" dirty="0">
                <a:solidFill>
                  <a:srgbClr val="004386"/>
                </a:solidFill>
                <a:latin typeface="Geomanist" panose="02000503000000020004" pitchFamily="50" charset="0"/>
              </a:rPr>
              <a:t>Aumento </a:t>
            </a:r>
          </a:p>
          <a:p>
            <a:r>
              <a:rPr lang="pt-BR" sz="1300" b="1" dirty="0">
                <a:solidFill>
                  <a:srgbClr val="004386"/>
                </a:solidFill>
                <a:latin typeface="Geomanist" panose="02000503000000020004" pitchFamily="50" charset="0"/>
              </a:rPr>
              <a:t>de </a:t>
            </a:r>
            <a:r>
              <a:rPr lang="pt-BR" sz="1300" b="1" dirty="0">
                <a:solidFill>
                  <a:srgbClr val="C00000"/>
                </a:solidFill>
                <a:latin typeface="Geomanist" panose="02000503000000020004" pitchFamily="50" charset="0"/>
              </a:rPr>
              <a:t>43,01%</a:t>
            </a:r>
          </a:p>
        </p:txBody>
      </p:sp>
      <p:graphicFrame>
        <p:nvGraphicFramePr>
          <p:cNvPr id="11" name="Gráfico 10">
            <a:extLst>
              <a:ext uri="{FF2B5EF4-FFF2-40B4-BE49-F238E27FC236}">
                <a16:creationId xmlns:a16="http://schemas.microsoft.com/office/drawing/2014/main" id="{00000000-0008-0000-0300-000005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75887751"/>
              </p:ext>
            </p:extLst>
          </p:nvPr>
        </p:nvGraphicFramePr>
        <p:xfrm>
          <a:off x="6943120" y="1582132"/>
          <a:ext cx="4243389" cy="502194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2092336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8" name="Gráfico 17">
            <a:extLst>
              <a:ext uri="{FF2B5EF4-FFF2-40B4-BE49-F238E27FC236}">
                <a16:creationId xmlns:a16="http://schemas.microsoft.com/office/drawing/2014/main" id="{00000000-0008-0000-0200-000002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37966616"/>
              </p:ext>
            </p:extLst>
          </p:nvPr>
        </p:nvGraphicFramePr>
        <p:xfrm>
          <a:off x="8248836" y="1412626"/>
          <a:ext cx="3943164" cy="413385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TITLE">
            <a:extLst>
              <a:ext uri="{FF2B5EF4-FFF2-40B4-BE49-F238E27FC236}">
                <a16:creationId xmlns:a16="http://schemas.microsoft.com/office/drawing/2014/main" id="{27AD0CE9-FE58-4364-85BF-05D8ECD69B59}"/>
              </a:ext>
            </a:extLst>
          </p:cNvPr>
          <p:cNvSpPr txBox="1"/>
          <p:nvPr/>
        </p:nvSpPr>
        <p:spPr>
          <a:xfrm>
            <a:off x="0" y="108889"/>
            <a:ext cx="75038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400" b="1" i="0" u="none" strike="noStrike" kern="1200" cap="none" spc="0" normalizeH="0" baseline="0" noProof="0" dirty="0">
                <a:ln>
                  <a:noFill/>
                </a:ln>
                <a:solidFill>
                  <a:srgbClr val="202F58"/>
                </a:solidFill>
                <a:effectLst/>
                <a:uLnTx/>
                <a:uFillTx/>
                <a:latin typeface="Geomanist" panose="02000503000000020004" pitchFamily="50" charset="0"/>
                <a:ea typeface="+mn-ea"/>
                <a:cs typeface="+mn-cs"/>
              </a:rPr>
              <a:t>Panorama do Desmatamento (km²) – Amazonas  </a:t>
            </a:r>
          </a:p>
        </p:txBody>
      </p:sp>
      <p:sp>
        <p:nvSpPr>
          <p:cNvPr id="12" name="titleAML">
            <a:extLst>
              <a:ext uri="{FF2B5EF4-FFF2-40B4-BE49-F238E27FC236}">
                <a16:creationId xmlns:a16="http://schemas.microsoft.com/office/drawing/2014/main" id="{5126F99C-A267-44BC-B31A-01346AB36287}"/>
              </a:ext>
            </a:extLst>
          </p:cNvPr>
          <p:cNvSpPr/>
          <p:nvPr/>
        </p:nvSpPr>
        <p:spPr>
          <a:xfrm>
            <a:off x="53535" y="569137"/>
            <a:ext cx="934101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pt-BR" sz="2000" b="1" dirty="0">
                <a:solidFill>
                  <a:srgbClr val="009B3D"/>
                </a:solidFill>
                <a:latin typeface="Geomanist" panose="02000503000000020004" pitchFamily="50" charset="0"/>
              </a:rPr>
              <a:t>Ranking dos municípios com o maior número de alertas de desmatamento </a:t>
            </a:r>
            <a:endParaRPr kumimoji="0" lang="pt-BR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8" name="PERIODO">
            <a:extLst>
              <a:ext uri="{FF2B5EF4-FFF2-40B4-BE49-F238E27FC236}">
                <a16:creationId xmlns:a16="http://schemas.microsoft.com/office/drawing/2014/main" id="{C4D800BC-4E62-43B9-ABEA-C6076BE81398}"/>
              </a:ext>
            </a:extLst>
          </p:cNvPr>
          <p:cNvSpPr/>
          <p:nvPr/>
        </p:nvSpPr>
        <p:spPr>
          <a:xfrm>
            <a:off x="4724044" y="6456266"/>
            <a:ext cx="7467955" cy="1786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100" dirty="0">
                <a:latin typeface="Geomanist" panose="02000503000000020004" pitchFamily="50" charset="0"/>
              </a:rPr>
              <a:t>Fonte: </a:t>
            </a:r>
            <a:r>
              <a:rPr lang="pt-BR" sz="1100" dirty="0">
                <a:latin typeface="Geomanist" panose="02000503000000020004" pitchFamily="50" charset="0"/>
                <a:hlinkClick r:id="rId4"/>
              </a:rPr>
              <a:t>http://terrabrasilis.dpi.inpe.br/</a:t>
            </a:r>
            <a:r>
              <a:rPr lang="pt-BR" sz="1100" dirty="0">
                <a:latin typeface="Geomanist" panose="02000503000000020004" pitchFamily="50" charset="0"/>
              </a:rPr>
              <a:t> </a:t>
            </a:r>
          </a:p>
        </p:txBody>
      </p:sp>
      <p:sp>
        <p:nvSpPr>
          <p:cNvPr id="42" name="Retângulo 41"/>
          <p:cNvSpPr/>
          <p:nvPr/>
        </p:nvSpPr>
        <p:spPr>
          <a:xfrm>
            <a:off x="8974003" y="0"/>
            <a:ext cx="321799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pt-BR" sz="1400" b="1" dirty="0">
                <a:latin typeface="Geomanist" panose="02000503000000020004" pitchFamily="50" charset="0"/>
              </a:rPr>
              <a:t>Período analisado:  01/01 a 15/10/2021</a:t>
            </a:r>
          </a:p>
        </p:txBody>
      </p:sp>
      <p:pic>
        <p:nvPicPr>
          <p:cNvPr id="43" name="Imagem 42">
            <a:extLst>
              <a:ext uri="{FF2B5EF4-FFF2-40B4-BE49-F238E27FC236}">
                <a16:creationId xmlns:a16="http://schemas.microsoft.com/office/drawing/2014/main" id="{56932D05-65D0-4C93-ADDB-A7144A7C840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535" y="873473"/>
            <a:ext cx="7722362" cy="5220725"/>
          </a:xfrm>
          <a:prstGeom prst="rect">
            <a:avLst/>
          </a:prstGeom>
        </p:spPr>
      </p:pic>
      <p:cxnSp>
        <p:nvCxnSpPr>
          <p:cNvPr id="44" name="Conector: Angulado 13">
            <a:extLst>
              <a:ext uri="{FF2B5EF4-FFF2-40B4-BE49-F238E27FC236}">
                <a16:creationId xmlns:a16="http://schemas.microsoft.com/office/drawing/2014/main" id="{6001451B-7E00-42BC-9130-EDAB90281111}"/>
              </a:ext>
            </a:extLst>
          </p:cNvPr>
          <p:cNvCxnSpPr>
            <a:cxnSpLocks/>
          </p:cNvCxnSpPr>
          <p:nvPr/>
        </p:nvCxnSpPr>
        <p:spPr>
          <a:xfrm flipV="1">
            <a:off x="3607724" y="1744987"/>
            <a:ext cx="4616769" cy="3336002"/>
          </a:xfrm>
          <a:prstGeom prst="bentConnector3">
            <a:avLst>
              <a:gd name="adj1" fmla="val 125"/>
            </a:avLst>
          </a:prstGeom>
          <a:ln>
            <a:solidFill>
              <a:schemeClr val="bg1">
                <a:lumMod val="50000"/>
              </a:schemeClr>
            </a:solidFill>
            <a:headEnd type="oval"/>
            <a:tailEnd type="oval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45" name="Conector: Angulado 27">
            <a:extLst>
              <a:ext uri="{FF2B5EF4-FFF2-40B4-BE49-F238E27FC236}">
                <a16:creationId xmlns:a16="http://schemas.microsoft.com/office/drawing/2014/main" id="{EBB75C46-1A7E-4D04-AADA-3E709541F268}"/>
              </a:ext>
            </a:extLst>
          </p:cNvPr>
          <p:cNvCxnSpPr>
            <a:cxnSpLocks/>
          </p:cNvCxnSpPr>
          <p:nvPr/>
        </p:nvCxnSpPr>
        <p:spPr>
          <a:xfrm rot="5400000" flipH="1" flipV="1">
            <a:off x="5737797" y="2567541"/>
            <a:ext cx="2910444" cy="2116453"/>
          </a:xfrm>
          <a:prstGeom prst="bentConnector3">
            <a:avLst>
              <a:gd name="adj1" fmla="val 99507"/>
            </a:avLst>
          </a:prstGeom>
          <a:ln>
            <a:solidFill>
              <a:schemeClr val="bg1">
                <a:lumMod val="50000"/>
              </a:schemeClr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Conector: Angulado 29">
            <a:extLst>
              <a:ext uri="{FF2B5EF4-FFF2-40B4-BE49-F238E27FC236}">
                <a16:creationId xmlns:a16="http://schemas.microsoft.com/office/drawing/2014/main" id="{D4618517-7E4F-439C-B66E-D39B828E1F61}"/>
              </a:ext>
            </a:extLst>
          </p:cNvPr>
          <p:cNvCxnSpPr>
            <a:cxnSpLocks/>
          </p:cNvCxnSpPr>
          <p:nvPr/>
        </p:nvCxnSpPr>
        <p:spPr>
          <a:xfrm flipV="1">
            <a:off x="5033818" y="2601816"/>
            <a:ext cx="3178664" cy="2100068"/>
          </a:xfrm>
          <a:prstGeom prst="bentConnector3">
            <a:avLst>
              <a:gd name="adj1" fmla="val 312"/>
            </a:avLst>
          </a:prstGeom>
          <a:ln>
            <a:solidFill>
              <a:schemeClr val="bg1">
                <a:lumMod val="50000"/>
              </a:schemeClr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Conector: Angulado 32">
            <a:extLst>
              <a:ext uri="{FF2B5EF4-FFF2-40B4-BE49-F238E27FC236}">
                <a16:creationId xmlns:a16="http://schemas.microsoft.com/office/drawing/2014/main" id="{F80635B0-FC1A-44D5-8A4D-430865AE4120}"/>
              </a:ext>
            </a:extLst>
          </p:cNvPr>
          <p:cNvCxnSpPr>
            <a:cxnSpLocks/>
          </p:cNvCxnSpPr>
          <p:nvPr/>
        </p:nvCxnSpPr>
        <p:spPr>
          <a:xfrm flipV="1">
            <a:off x="5985164" y="3029527"/>
            <a:ext cx="2231125" cy="1439885"/>
          </a:xfrm>
          <a:prstGeom prst="bentConnector3">
            <a:avLst>
              <a:gd name="adj1" fmla="val -505"/>
            </a:avLst>
          </a:prstGeom>
          <a:ln>
            <a:solidFill>
              <a:schemeClr val="bg1">
                <a:lumMod val="50000"/>
              </a:schemeClr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Conector: Angulado 35">
            <a:extLst>
              <a:ext uri="{FF2B5EF4-FFF2-40B4-BE49-F238E27FC236}">
                <a16:creationId xmlns:a16="http://schemas.microsoft.com/office/drawing/2014/main" id="{E7D309DD-B47D-4860-95E4-923BE9279BA1}"/>
              </a:ext>
            </a:extLst>
          </p:cNvPr>
          <p:cNvCxnSpPr>
            <a:cxnSpLocks/>
          </p:cNvCxnSpPr>
          <p:nvPr/>
        </p:nvCxnSpPr>
        <p:spPr>
          <a:xfrm rot="10800000">
            <a:off x="6555216" y="4608023"/>
            <a:ext cx="1657269" cy="197853"/>
          </a:xfrm>
          <a:prstGeom prst="bentConnector3">
            <a:avLst>
              <a:gd name="adj1" fmla="val 50000"/>
            </a:avLst>
          </a:prstGeom>
          <a:ln>
            <a:solidFill>
              <a:schemeClr val="bg1">
                <a:lumMod val="50000"/>
              </a:schemeClr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Conector: Angulado 37">
            <a:extLst>
              <a:ext uri="{FF2B5EF4-FFF2-40B4-BE49-F238E27FC236}">
                <a16:creationId xmlns:a16="http://schemas.microsoft.com/office/drawing/2014/main" id="{E6757795-0482-42DD-8C5D-62B87E4F19FB}"/>
              </a:ext>
            </a:extLst>
          </p:cNvPr>
          <p:cNvCxnSpPr>
            <a:cxnSpLocks/>
          </p:cNvCxnSpPr>
          <p:nvPr/>
        </p:nvCxnSpPr>
        <p:spPr>
          <a:xfrm rot="10800000" flipV="1">
            <a:off x="2584184" y="3483836"/>
            <a:ext cx="5628298" cy="1867580"/>
          </a:xfrm>
          <a:prstGeom prst="bentConnector3">
            <a:avLst>
              <a:gd name="adj1" fmla="val 99724"/>
            </a:avLst>
          </a:prstGeom>
          <a:ln>
            <a:solidFill>
              <a:schemeClr val="bg1">
                <a:lumMod val="50000"/>
              </a:schemeClr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Conector: Angulado 47">
            <a:extLst>
              <a:ext uri="{FF2B5EF4-FFF2-40B4-BE49-F238E27FC236}">
                <a16:creationId xmlns:a16="http://schemas.microsoft.com/office/drawing/2014/main" id="{3CD5CB10-2659-4140-BCD2-F257A3346872}"/>
              </a:ext>
            </a:extLst>
          </p:cNvPr>
          <p:cNvCxnSpPr>
            <a:cxnSpLocks/>
          </p:cNvCxnSpPr>
          <p:nvPr/>
        </p:nvCxnSpPr>
        <p:spPr>
          <a:xfrm rot="10800000" flipV="1">
            <a:off x="4258183" y="4367815"/>
            <a:ext cx="3927546" cy="150637"/>
          </a:xfrm>
          <a:prstGeom prst="bentConnector3">
            <a:avLst>
              <a:gd name="adj1" fmla="val 99691"/>
            </a:avLst>
          </a:prstGeom>
          <a:ln>
            <a:solidFill>
              <a:schemeClr val="bg1">
                <a:lumMod val="50000"/>
              </a:schemeClr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Conector: Angulado 50">
            <a:extLst>
              <a:ext uri="{FF2B5EF4-FFF2-40B4-BE49-F238E27FC236}">
                <a16:creationId xmlns:a16="http://schemas.microsoft.com/office/drawing/2014/main" id="{11534518-D6EC-4B8D-891D-A3004322789E}"/>
              </a:ext>
            </a:extLst>
          </p:cNvPr>
          <p:cNvCxnSpPr>
            <a:cxnSpLocks/>
          </p:cNvCxnSpPr>
          <p:nvPr/>
        </p:nvCxnSpPr>
        <p:spPr>
          <a:xfrm rot="10800000" flipV="1">
            <a:off x="5446642" y="3908346"/>
            <a:ext cx="2765840" cy="178683"/>
          </a:xfrm>
          <a:prstGeom prst="bentConnector3">
            <a:avLst>
              <a:gd name="adj1" fmla="val 99830"/>
            </a:avLst>
          </a:prstGeom>
          <a:ln>
            <a:solidFill>
              <a:schemeClr val="bg1">
                <a:lumMod val="50000"/>
              </a:schemeClr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Conector: Angulado 55">
            <a:extLst>
              <a:ext uri="{FF2B5EF4-FFF2-40B4-BE49-F238E27FC236}">
                <a16:creationId xmlns:a16="http://schemas.microsoft.com/office/drawing/2014/main" id="{25196709-3509-45E4-AF96-68FC4D629330}"/>
              </a:ext>
            </a:extLst>
          </p:cNvPr>
          <p:cNvCxnSpPr>
            <a:cxnSpLocks/>
          </p:cNvCxnSpPr>
          <p:nvPr/>
        </p:nvCxnSpPr>
        <p:spPr>
          <a:xfrm rot="10800000">
            <a:off x="3902150" y="4518452"/>
            <a:ext cx="4314139" cy="749235"/>
          </a:xfrm>
          <a:prstGeom prst="bentConnector3">
            <a:avLst>
              <a:gd name="adj1" fmla="val 100770"/>
            </a:avLst>
          </a:prstGeom>
          <a:ln>
            <a:solidFill>
              <a:schemeClr val="bg1">
                <a:lumMod val="50000"/>
              </a:schemeClr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171446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8" name="Gráfico 37">
            <a:extLst>
              <a:ext uri="{FF2B5EF4-FFF2-40B4-BE49-F238E27FC236}">
                <a16:creationId xmlns:a16="http://schemas.microsoft.com/office/drawing/2014/main" id="{00000000-0008-0000-0000-000005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84820432"/>
              </p:ext>
            </p:extLst>
          </p:nvPr>
        </p:nvGraphicFramePr>
        <p:xfrm>
          <a:off x="-19413" y="757382"/>
          <a:ext cx="12211413" cy="564252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2" name="titleAML">
            <a:extLst>
              <a:ext uri="{FF2B5EF4-FFF2-40B4-BE49-F238E27FC236}">
                <a16:creationId xmlns:a16="http://schemas.microsoft.com/office/drawing/2014/main" id="{5126F99C-A267-44BC-B31A-01346AB36287}"/>
              </a:ext>
            </a:extLst>
          </p:cNvPr>
          <p:cNvSpPr/>
          <p:nvPr/>
        </p:nvSpPr>
        <p:spPr>
          <a:xfrm>
            <a:off x="0" y="488487"/>
            <a:ext cx="499175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pt-BR" sz="2000" b="1" dirty="0">
                <a:solidFill>
                  <a:srgbClr val="009B3D"/>
                </a:solidFill>
                <a:latin typeface="Geomanist" panose="02000503000000020004" pitchFamily="50" charset="0"/>
              </a:rPr>
              <a:t>Alertas de desmatamento mensal - DETER </a:t>
            </a:r>
            <a:endParaRPr kumimoji="0" lang="pt-BR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3" name="PERIODO">
            <a:extLst>
              <a:ext uri="{FF2B5EF4-FFF2-40B4-BE49-F238E27FC236}">
                <a16:creationId xmlns:a16="http://schemas.microsoft.com/office/drawing/2014/main" id="{C4D800BC-4E62-43B9-ABEA-C6076BE81398}"/>
              </a:ext>
            </a:extLst>
          </p:cNvPr>
          <p:cNvSpPr/>
          <p:nvPr/>
        </p:nvSpPr>
        <p:spPr>
          <a:xfrm>
            <a:off x="355244" y="6574932"/>
            <a:ext cx="7467955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100" dirty="0">
                <a:latin typeface="Geomanist" panose="02000503000000020004" pitchFamily="50" charset="0"/>
              </a:rPr>
              <a:t>Fonte: </a:t>
            </a:r>
            <a:r>
              <a:rPr lang="pt-BR" sz="1100" dirty="0">
                <a:latin typeface="Geomanist" panose="02000503000000020004" pitchFamily="50" charset="0"/>
                <a:hlinkClick r:id="rId4"/>
              </a:rPr>
              <a:t>http://terrabrasilis.dpi.inpe.br/</a:t>
            </a:r>
            <a:r>
              <a:rPr lang="pt-BR" sz="1100" dirty="0">
                <a:latin typeface="Geomanist" panose="02000503000000020004" pitchFamily="50" charset="0"/>
              </a:rPr>
              <a:t> </a:t>
            </a:r>
          </a:p>
        </p:txBody>
      </p:sp>
      <p:sp>
        <p:nvSpPr>
          <p:cNvPr id="9" name="titleAML">
            <a:extLst>
              <a:ext uri="{FF2B5EF4-FFF2-40B4-BE49-F238E27FC236}">
                <a16:creationId xmlns:a16="http://schemas.microsoft.com/office/drawing/2014/main" id="{B9F939C0-7298-45A7-981E-5F521A4FEB9D}"/>
              </a:ext>
            </a:extLst>
          </p:cNvPr>
          <p:cNvSpPr/>
          <p:nvPr/>
        </p:nvSpPr>
        <p:spPr>
          <a:xfrm>
            <a:off x="853177" y="1353884"/>
            <a:ext cx="1416309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1300" b="1" dirty="0">
                <a:solidFill>
                  <a:srgbClr val="004386"/>
                </a:solidFill>
                <a:latin typeface="Geomanist" panose="02000503000000020004" pitchFamily="50" charset="0"/>
              </a:rPr>
              <a:t>Redução </a:t>
            </a:r>
          </a:p>
          <a:p>
            <a:pPr algn="ctr"/>
            <a:r>
              <a:rPr lang="pt-BR" sz="1300" b="1" dirty="0">
                <a:solidFill>
                  <a:srgbClr val="004386"/>
                </a:solidFill>
                <a:latin typeface="Geomanist" panose="02000503000000020004" pitchFamily="50" charset="0"/>
              </a:rPr>
              <a:t>de  </a:t>
            </a:r>
            <a:r>
              <a:rPr lang="pt-BR" sz="1300" b="1" dirty="0">
                <a:solidFill>
                  <a:srgbClr val="00B050"/>
                </a:solidFill>
                <a:latin typeface="Geomanist" panose="02000503000000020004" pitchFamily="50" charset="0"/>
              </a:rPr>
              <a:t>56,40%</a:t>
            </a:r>
          </a:p>
        </p:txBody>
      </p:sp>
      <p:sp>
        <p:nvSpPr>
          <p:cNvPr id="11" name="titleAML">
            <a:extLst>
              <a:ext uri="{FF2B5EF4-FFF2-40B4-BE49-F238E27FC236}">
                <a16:creationId xmlns:a16="http://schemas.microsoft.com/office/drawing/2014/main" id="{B9F939C0-7298-45A7-981E-5F521A4FEB9D}"/>
              </a:ext>
            </a:extLst>
          </p:cNvPr>
          <p:cNvSpPr/>
          <p:nvPr/>
        </p:nvSpPr>
        <p:spPr>
          <a:xfrm>
            <a:off x="2059041" y="1331550"/>
            <a:ext cx="1437404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1300" b="1" dirty="0">
                <a:solidFill>
                  <a:srgbClr val="004386"/>
                </a:solidFill>
                <a:latin typeface="Geomanist" panose="02000503000000020004" pitchFamily="50" charset="0"/>
              </a:rPr>
              <a:t>Aumento</a:t>
            </a:r>
          </a:p>
          <a:p>
            <a:pPr algn="ctr"/>
            <a:r>
              <a:rPr lang="pt-BR" sz="1300" b="1" dirty="0">
                <a:solidFill>
                  <a:srgbClr val="004386"/>
                </a:solidFill>
                <a:latin typeface="Geomanist" panose="02000503000000020004" pitchFamily="50" charset="0"/>
              </a:rPr>
              <a:t>de </a:t>
            </a:r>
            <a:r>
              <a:rPr lang="pt-BR" sz="1300" b="1" dirty="0">
                <a:solidFill>
                  <a:srgbClr val="C00000"/>
                </a:solidFill>
                <a:latin typeface="Geomanist" panose="02000503000000020004" pitchFamily="50" charset="0"/>
              </a:rPr>
              <a:t>24,51%</a:t>
            </a:r>
          </a:p>
        </p:txBody>
      </p:sp>
      <p:sp>
        <p:nvSpPr>
          <p:cNvPr id="13" name="titleAML">
            <a:extLst>
              <a:ext uri="{FF2B5EF4-FFF2-40B4-BE49-F238E27FC236}">
                <a16:creationId xmlns:a16="http://schemas.microsoft.com/office/drawing/2014/main" id="{B9F939C0-7298-45A7-981E-5F521A4FEB9D}"/>
              </a:ext>
            </a:extLst>
          </p:cNvPr>
          <p:cNvSpPr/>
          <p:nvPr/>
        </p:nvSpPr>
        <p:spPr>
          <a:xfrm>
            <a:off x="3080398" y="1322276"/>
            <a:ext cx="1407318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1300" b="1" dirty="0">
                <a:solidFill>
                  <a:srgbClr val="004386"/>
                </a:solidFill>
                <a:latin typeface="Geomanist" panose="02000503000000020004" pitchFamily="50" charset="0"/>
              </a:rPr>
              <a:t>Redução </a:t>
            </a:r>
          </a:p>
          <a:p>
            <a:pPr algn="ctr"/>
            <a:r>
              <a:rPr lang="pt-BR" sz="1300" b="1" dirty="0">
                <a:solidFill>
                  <a:srgbClr val="004386"/>
                </a:solidFill>
                <a:latin typeface="Geomanist" panose="02000503000000020004" pitchFamily="50" charset="0"/>
              </a:rPr>
              <a:t>de </a:t>
            </a:r>
            <a:r>
              <a:rPr lang="pt-BR" sz="1300" b="1" dirty="0">
                <a:solidFill>
                  <a:srgbClr val="00B050"/>
                </a:solidFill>
                <a:latin typeface="Geomanist" panose="02000503000000020004" pitchFamily="50" charset="0"/>
              </a:rPr>
              <a:t>15,54%</a:t>
            </a:r>
          </a:p>
        </p:txBody>
      </p:sp>
      <p:sp>
        <p:nvSpPr>
          <p:cNvPr id="2" name="Seta para baixo 1"/>
          <p:cNvSpPr/>
          <p:nvPr/>
        </p:nvSpPr>
        <p:spPr>
          <a:xfrm>
            <a:off x="1090337" y="5039084"/>
            <a:ext cx="275792" cy="433161"/>
          </a:xfrm>
          <a:prstGeom prst="downArrow">
            <a:avLst/>
          </a:prstGeom>
          <a:solidFill>
            <a:srgbClr val="00CC00"/>
          </a:solidFill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4" name="Seta para baixo 13"/>
          <p:cNvSpPr/>
          <p:nvPr/>
        </p:nvSpPr>
        <p:spPr>
          <a:xfrm rot="10800000">
            <a:off x="2269486" y="5011674"/>
            <a:ext cx="290314" cy="435228"/>
          </a:xfrm>
          <a:prstGeom prst="downArrow">
            <a:avLst/>
          </a:prstGeom>
          <a:solidFill>
            <a:srgbClr val="FF0000"/>
          </a:solidFill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9" name="Seta para baixo 1"/>
          <p:cNvSpPr/>
          <p:nvPr/>
        </p:nvSpPr>
        <p:spPr>
          <a:xfrm>
            <a:off x="3470971" y="4614408"/>
            <a:ext cx="291866" cy="452711"/>
          </a:xfrm>
          <a:prstGeom prst="downArrow">
            <a:avLst/>
          </a:prstGeom>
          <a:solidFill>
            <a:srgbClr val="00CC00"/>
          </a:solidFill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0" name="titleAML">
            <a:extLst>
              <a:ext uri="{FF2B5EF4-FFF2-40B4-BE49-F238E27FC236}">
                <a16:creationId xmlns:a16="http://schemas.microsoft.com/office/drawing/2014/main" id="{B9F939C0-7298-45A7-981E-5F521A4FEB9D}"/>
              </a:ext>
            </a:extLst>
          </p:cNvPr>
          <p:cNvSpPr/>
          <p:nvPr/>
        </p:nvSpPr>
        <p:spPr>
          <a:xfrm>
            <a:off x="4293588" y="1363158"/>
            <a:ext cx="1416309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1300" b="1" dirty="0">
                <a:solidFill>
                  <a:srgbClr val="004386"/>
                </a:solidFill>
                <a:latin typeface="Geomanist" panose="02000503000000020004" pitchFamily="50" charset="0"/>
              </a:rPr>
              <a:t>Aumento </a:t>
            </a:r>
          </a:p>
          <a:p>
            <a:pPr algn="ctr"/>
            <a:r>
              <a:rPr lang="pt-BR" sz="1300" b="1" dirty="0">
                <a:solidFill>
                  <a:srgbClr val="004386"/>
                </a:solidFill>
                <a:latin typeface="Geomanist" panose="02000503000000020004" pitchFamily="50" charset="0"/>
              </a:rPr>
              <a:t>de </a:t>
            </a:r>
            <a:r>
              <a:rPr lang="pt-BR" sz="1300" b="1" dirty="0">
                <a:solidFill>
                  <a:srgbClr val="C00000"/>
                </a:solidFill>
                <a:latin typeface="Geomanist" panose="02000503000000020004" pitchFamily="50" charset="0"/>
              </a:rPr>
              <a:t>125,32%</a:t>
            </a:r>
          </a:p>
        </p:txBody>
      </p:sp>
      <p:sp>
        <p:nvSpPr>
          <p:cNvPr id="21" name="Seta para baixo 13"/>
          <p:cNvSpPr/>
          <p:nvPr/>
        </p:nvSpPr>
        <p:spPr>
          <a:xfrm rot="10800000">
            <a:off x="8428521" y="3135463"/>
            <a:ext cx="320760" cy="527089"/>
          </a:xfrm>
          <a:prstGeom prst="downArrow">
            <a:avLst/>
          </a:prstGeom>
          <a:solidFill>
            <a:srgbClr val="FF0000"/>
          </a:solidFill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2" name="titleAML">
            <a:extLst>
              <a:ext uri="{FF2B5EF4-FFF2-40B4-BE49-F238E27FC236}">
                <a16:creationId xmlns:a16="http://schemas.microsoft.com/office/drawing/2014/main" id="{B9F939C0-7298-45A7-981E-5F521A4FEB9D}"/>
              </a:ext>
            </a:extLst>
          </p:cNvPr>
          <p:cNvSpPr/>
          <p:nvPr/>
        </p:nvSpPr>
        <p:spPr>
          <a:xfrm>
            <a:off x="5284523" y="1363158"/>
            <a:ext cx="1650470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1300" b="1" dirty="0">
                <a:solidFill>
                  <a:srgbClr val="004386"/>
                </a:solidFill>
                <a:latin typeface="Geomanist" panose="02000503000000020004" pitchFamily="50" charset="0"/>
              </a:rPr>
              <a:t>Aumento</a:t>
            </a:r>
          </a:p>
          <a:p>
            <a:pPr algn="ctr"/>
            <a:r>
              <a:rPr lang="pt-BR" sz="1300" b="1" dirty="0">
                <a:solidFill>
                  <a:srgbClr val="004386"/>
                </a:solidFill>
                <a:latin typeface="Geomanist" panose="02000503000000020004" pitchFamily="50" charset="0"/>
              </a:rPr>
              <a:t>de </a:t>
            </a:r>
            <a:r>
              <a:rPr lang="pt-BR" sz="1300" b="1" dirty="0">
                <a:solidFill>
                  <a:srgbClr val="C00000"/>
                </a:solidFill>
                <a:latin typeface="Geomanist" panose="02000503000000020004" pitchFamily="50" charset="0"/>
              </a:rPr>
              <a:t>89,88%</a:t>
            </a:r>
          </a:p>
        </p:txBody>
      </p:sp>
      <p:sp>
        <p:nvSpPr>
          <p:cNvPr id="24" name="Seta para baixo 13"/>
          <p:cNvSpPr/>
          <p:nvPr/>
        </p:nvSpPr>
        <p:spPr>
          <a:xfrm rot="10800000">
            <a:off x="6774843" y="3757036"/>
            <a:ext cx="320299" cy="479160"/>
          </a:xfrm>
          <a:prstGeom prst="downArrow">
            <a:avLst/>
          </a:prstGeom>
          <a:solidFill>
            <a:srgbClr val="FF0000"/>
          </a:solidFill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7" name="TITLE">
            <a:extLst>
              <a:ext uri="{FF2B5EF4-FFF2-40B4-BE49-F238E27FC236}">
                <a16:creationId xmlns:a16="http://schemas.microsoft.com/office/drawing/2014/main" id="{27AD0CE9-FE58-4364-85BF-05D8ECD69B59}"/>
              </a:ext>
            </a:extLst>
          </p:cNvPr>
          <p:cNvSpPr txBox="1"/>
          <p:nvPr/>
        </p:nvSpPr>
        <p:spPr>
          <a:xfrm>
            <a:off x="0" y="108890"/>
            <a:ext cx="715272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400" b="1" i="0" u="none" strike="noStrike" kern="1200" cap="none" spc="0" normalizeH="0" baseline="0" noProof="0" dirty="0">
                <a:ln>
                  <a:noFill/>
                </a:ln>
                <a:solidFill>
                  <a:srgbClr val="202F58"/>
                </a:solidFill>
                <a:effectLst/>
                <a:uLnTx/>
                <a:uFillTx/>
                <a:latin typeface="Geomanist" panose="02000503000000020004" pitchFamily="50" charset="0"/>
                <a:ea typeface="+mn-ea"/>
                <a:cs typeface="+mn-cs"/>
              </a:rPr>
              <a:t>Panorama do Desmatamento (km²) – Amazonas </a:t>
            </a:r>
          </a:p>
        </p:txBody>
      </p:sp>
      <p:sp>
        <p:nvSpPr>
          <p:cNvPr id="30" name="Seta para baixo 13"/>
          <p:cNvSpPr/>
          <p:nvPr/>
        </p:nvSpPr>
        <p:spPr>
          <a:xfrm rot="10800000">
            <a:off x="4523607" y="4045457"/>
            <a:ext cx="292392" cy="448427"/>
          </a:xfrm>
          <a:prstGeom prst="downArrow">
            <a:avLst/>
          </a:prstGeom>
          <a:solidFill>
            <a:srgbClr val="FF0000"/>
          </a:solidFill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1" name="titleAML">
            <a:extLst>
              <a:ext uri="{FF2B5EF4-FFF2-40B4-BE49-F238E27FC236}">
                <a16:creationId xmlns:a16="http://schemas.microsoft.com/office/drawing/2014/main" id="{B9F939C0-7298-45A7-981E-5F521A4FEB9D}"/>
              </a:ext>
            </a:extLst>
          </p:cNvPr>
          <p:cNvSpPr/>
          <p:nvPr/>
        </p:nvSpPr>
        <p:spPr>
          <a:xfrm>
            <a:off x="6563074" y="1373870"/>
            <a:ext cx="1415659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1300" b="1" dirty="0">
                <a:solidFill>
                  <a:srgbClr val="004386"/>
                </a:solidFill>
                <a:latin typeface="Geomanist" panose="02000503000000020004" pitchFamily="50" charset="0"/>
              </a:rPr>
              <a:t>Aumento de </a:t>
            </a:r>
            <a:r>
              <a:rPr lang="pt-BR" sz="1300" b="1" dirty="0">
                <a:solidFill>
                  <a:srgbClr val="C00000"/>
                </a:solidFill>
                <a:latin typeface="Geomanist" panose="02000503000000020004" pitchFamily="50" charset="0"/>
              </a:rPr>
              <a:t>26,69%</a:t>
            </a:r>
          </a:p>
        </p:txBody>
      </p:sp>
      <p:sp>
        <p:nvSpPr>
          <p:cNvPr id="29" name="titleAML">
            <a:extLst>
              <a:ext uri="{FF2B5EF4-FFF2-40B4-BE49-F238E27FC236}">
                <a16:creationId xmlns:a16="http://schemas.microsoft.com/office/drawing/2014/main" id="{F3F21B85-4BD8-4F2A-AD23-569D2CFCDFE9}"/>
              </a:ext>
            </a:extLst>
          </p:cNvPr>
          <p:cNvSpPr/>
          <p:nvPr/>
        </p:nvSpPr>
        <p:spPr>
          <a:xfrm>
            <a:off x="7652370" y="1373869"/>
            <a:ext cx="1413757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1300" b="1" dirty="0">
                <a:solidFill>
                  <a:srgbClr val="004386"/>
                </a:solidFill>
                <a:latin typeface="Geomanist" panose="02000503000000020004" pitchFamily="50" charset="0"/>
              </a:rPr>
              <a:t>Aumento de </a:t>
            </a:r>
            <a:r>
              <a:rPr lang="pt-BR" sz="1300" b="1" dirty="0">
                <a:solidFill>
                  <a:srgbClr val="C00000"/>
                </a:solidFill>
                <a:latin typeface="Geomanist" panose="02000503000000020004" pitchFamily="50" charset="0"/>
              </a:rPr>
              <a:t>51%</a:t>
            </a:r>
          </a:p>
        </p:txBody>
      </p:sp>
      <p:sp>
        <p:nvSpPr>
          <p:cNvPr id="26" name="Retângulo 25"/>
          <p:cNvSpPr/>
          <p:nvPr/>
        </p:nvSpPr>
        <p:spPr>
          <a:xfrm>
            <a:off x="8974003" y="0"/>
            <a:ext cx="321799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pt-BR" sz="1400" b="1" dirty="0">
                <a:latin typeface="Geomanist" panose="02000503000000020004" pitchFamily="50" charset="0"/>
              </a:rPr>
              <a:t>Período analisado:  01/01 a 15/10/2021</a:t>
            </a:r>
          </a:p>
        </p:txBody>
      </p:sp>
      <p:sp>
        <p:nvSpPr>
          <p:cNvPr id="32" name="Retângulo 31"/>
          <p:cNvSpPr/>
          <p:nvPr/>
        </p:nvSpPr>
        <p:spPr>
          <a:xfrm>
            <a:off x="8960090" y="6568074"/>
            <a:ext cx="3184945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pt-BR" sz="1050" dirty="0">
                <a:latin typeface="Geomanist" panose="02000503000000020004" pitchFamily="50" charset="0"/>
              </a:rPr>
              <a:t>*Período analisado em setembro:  </a:t>
            </a:r>
            <a:r>
              <a:rPr lang="pt-BR" sz="1050" b="1" dirty="0">
                <a:latin typeface="Geomanist" panose="02000503000000020004" pitchFamily="50" charset="0"/>
              </a:rPr>
              <a:t>01/10 a  15/10</a:t>
            </a:r>
          </a:p>
        </p:txBody>
      </p:sp>
      <p:sp>
        <p:nvSpPr>
          <p:cNvPr id="34" name="titleAML">
            <a:extLst>
              <a:ext uri="{FF2B5EF4-FFF2-40B4-BE49-F238E27FC236}">
                <a16:creationId xmlns:a16="http://schemas.microsoft.com/office/drawing/2014/main" id="{F3F21B85-4BD8-4F2A-AD23-569D2CFCDFE9}"/>
              </a:ext>
            </a:extLst>
          </p:cNvPr>
          <p:cNvSpPr/>
          <p:nvPr/>
        </p:nvSpPr>
        <p:spPr>
          <a:xfrm>
            <a:off x="8749281" y="1353883"/>
            <a:ext cx="1415659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1300" b="1" dirty="0">
                <a:solidFill>
                  <a:srgbClr val="004386"/>
                </a:solidFill>
                <a:latin typeface="Geomanist" panose="02000503000000020004" pitchFamily="50" charset="0"/>
              </a:rPr>
              <a:t>Redução </a:t>
            </a:r>
          </a:p>
          <a:p>
            <a:pPr algn="ctr"/>
            <a:r>
              <a:rPr lang="pt-BR" sz="1300" b="1" dirty="0">
                <a:solidFill>
                  <a:srgbClr val="004386"/>
                </a:solidFill>
                <a:latin typeface="Geomanist" panose="02000503000000020004" pitchFamily="50" charset="0"/>
              </a:rPr>
              <a:t> de </a:t>
            </a:r>
            <a:r>
              <a:rPr lang="pt-BR" sz="1300" b="1" dirty="0">
                <a:solidFill>
                  <a:srgbClr val="00B050"/>
                </a:solidFill>
                <a:latin typeface="Geomanist" panose="02000503000000020004" pitchFamily="50" charset="0"/>
              </a:rPr>
              <a:t>8%</a:t>
            </a:r>
          </a:p>
        </p:txBody>
      </p:sp>
      <p:sp>
        <p:nvSpPr>
          <p:cNvPr id="35" name="Seta para baixo 13"/>
          <p:cNvSpPr/>
          <p:nvPr/>
        </p:nvSpPr>
        <p:spPr>
          <a:xfrm rot="10800000">
            <a:off x="5556363" y="2980126"/>
            <a:ext cx="307068" cy="448874"/>
          </a:xfrm>
          <a:prstGeom prst="downArrow">
            <a:avLst/>
          </a:prstGeom>
          <a:solidFill>
            <a:srgbClr val="FF0000"/>
          </a:solidFill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6" name="Seta para baixo 1"/>
          <p:cNvSpPr/>
          <p:nvPr/>
        </p:nvSpPr>
        <p:spPr>
          <a:xfrm>
            <a:off x="9306047" y="3578642"/>
            <a:ext cx="302125" cy="465937"/>
          </a:xfrm>
          <a:prstGeom prst="downArrow">
            <a:avLst/>
          </a:prstGeom>
          <a:solidFill>
            <a:srgbClr val="00CC00"/>
          </a:solidFill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3" name="Seta para baixo 13"/>
          <p:cNvSpPr/>
          <p:nvPr/>
        </p:nvSpPr>
        <p:spPr>
          <a:xfrm rot="10800000">
            <a:off x="10306673" y="3518501"/>
            <a:ext cx="327935" cy="526078"/>
          </a:xfrm>
          <a:prstGeom prst="downArrow">
            <a:avLst/>
          </a:prstGeom>
          <a:solidFill>
            <a:srgbClr val="FF0000"/>
          </a:solidFill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7" name="titleAML">
            <a:extLst>
              <a:ext uri="{FF2B5EF4-FFF2-40B4-BE49-F238E27FC236}">
                <a16:creationId xmlns:a16="http://schemas.microsoft.com/office/drawing/2014/main" id="{F3F21B85-4BD8-4F2A-AD23-569D2CFCDFE9}"/>
              </a:ext>
            </a:extLst>
          </p:cNvPr>
          <p:cNvSpPr/>
          <p:nvPr/>
        </p:nvSpPr>
        <p:spPr>
          <a:xfrm>
            <a:off x="9795813" y="1364634"/>
            <a:ext cx="1413757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1300" b="1" dirty="0">
                <a:solidFill>
                  <a:srgbClr val="004386"/>
                </a:solidFill>
                <a:latin typeface="Geomanist" panose="02000503000000020004" pitchFamily="50" charset="0"/>
              </a:rPr>
              <a:t>Aumento de </a:t>
            </a:r>
            <a:r>
              <a:rPr lang="pt-BR" sz="1300" b="1" dirty="0">
                <a:solidFill>
                  <a:srgbClr val="C00000"/>
                </a:solidFill>
                <a:latin typeface="Geomanist" panose="02000503000000020004" pitchFamily="50" charset="0"/>
              </a:rPr>
              <a:t>95%</a:t>
            </a:r>
          </a:p>
        </p:txBody>
      </p:sp>
      <p:sp>
        <p:nvSpPr>
          <p:cNvPr id="39" name="Seta para baixo 1"/>
          <p:cNvSpPr/>
          <p:nvPr/>
        </p:nvSpPr>
        <p:spPr>
          <a:xfrm>
            <a:off x="11442741" y="4573147"/>
            <a:ext cx="302125" cy="465937"/>
          </a:xfrm>
          <a:prstGeom prst="downArrow">
            <a:avLst/>
          </a:prstGeom>
          <a:solidFill>
            <a:srgbClr val="00CC00"/>
          </a:solidFill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1" name="titleAML">
            <a:extLst>
              <a:ext uri="{FF2B5EF4-FFF2-40B4-BE49-F238E27FC236}">
                <a16:creationId xmlns:a16="http://schemas.microsoft.com/office/drawing/2014/main" id="{F3F21B85-4BD8-4F2A-AD23-569D2CFCDFE9}"/>
              </a:ext>
            </a:extLst>
          </p:cNvPr>
          <p:cNvSpPr/>
          <p:nvPr/>
        </p:nvSpPr>
        <p:spPr>
          <a:xfrm>
            <a:off x="10935488" y="1373869"/>
            <a:ext cx="1415659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1300" b="1" dirty="0">
                <a:solidFill>
                  <a:srgbClr val="004386"/>
                </a:solidFill>
                <a:latin typeface="Geomanist" panose="02000503000000020004" pitchFamily="50" charset="0"/>
              </a:rPr>
              <a:t>Redução </a:t>
            </a:r>
          </a:p>
          <a:p>
            <a:pPr algn="ctr"/>
            <a:r>
              <a:rPr lang="pt-BR" sz="1300" b="1" dirty="0">
                <a:solidFill>
                  <a:srgbClr val="004386"/>
                </a:solidFill>
                <a:latin typeface="Geomanist" panose="02000503000000020004" pitchFamily="50" charset="0"/>
              </a:rPr>
              <a:t> de </a:t>
            </a:r>
            <a:r>
              <a:rPr lang="pt-BR" sz="1300" b="1" dirty="0">
                <a:solidFill>
                  <a:srgbClr val="00B050"/>
                </a:solidFill>
                <a:latin typeface="Geomanist" panose="02000503000000020004" pitchFamily="50" charset="0"/>
              </a:rPr>
              <a:t>3%</a:t>
            </a:r>
          </a:p>
        </p:txBody>
      </p:sp>
    </p:spTree>
    <p:extLst>
      <p:ext uri="{BB962C8B-B14F-4D97-AF65-F5344CB8AC3E}">
        <p14:creationId xmlns:p14="http://schemas.microsoft.com/office/powerpoint/2010/main" val="39890860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">
            <a:extLst>
              <a:ext uri="{FF2B5EF4-FFF2-40B4-BE49-F238E27FC236}">
                <a16:creationId xmlns:a16="http://schemas.microsoft.com/office/drawing/2014/main" id="{27AD0CE9-FE58-4364-85BF-05D8ECD69B59}"/>
              </a:ext>
            </a:extLst>
          </p:cNvPr>
          <p:cNvSpPr txBox="1"/>
          <p:nvPr/>
        </p:nvSpPr>
        <p:spPr>
          <a:xfrm>
            <a:off x="119128" y="108890"/>
            <a:ext cx="50337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400" b="1" i="0" u="none" strike="noStrike" kern="1200" cap="none" spc="0" normalizeH="0" baseline="0" noProof="0" dirty="0">
                <a:ln>
                  <a:noFill/>
                </a:ln>
                <a:solidFill>
                  <a:srgbClr val="202F58"/>
                </a:solidFill>
                <a:effectLst/>
                <a:uLnTx/>
                <a:uFillTx/>
                <a:latin typeface="Geomanist" panose="02000503000000020004" pitchFamily="50" charset="0"/>
                <a:ea typeface="+mn-ea"/>
                <a:cs typeface="+mn-cs"/>
              </a:rPr>
              <a:t>Panorama do Desmatamento (km²)</a:t>
            </a:r>
          </a:p>
        </p:txBody>
      </p:sp>
      <p:sp>
        <p:nvSpPr>
          <p:cNvPr id="12" name="titleAML">
            <a:extLst>
              <a:ext uri="{FF2B5EF4-FFF2-40B4-BE49-F238E27FC236}">
                <a16:creationId xmlns:a16="http://schemas.microsoft.com/office/drawing/2014/main" id="{5126F99C-A267-44BC-B31A-01346AB36287}"/>
              </a:ext>
            </a:extLst>
          </p:cNvPr>
          <p:cNvSpPr/>
          <p:nvPr/>
        </p:nvSpPr>
        <p:spPr>
          <a:xfrm>
            <a:off x="119129" y="511768"/>
            <a:ext cx="829777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pt-BR" sz="2000" b="1" dirty="0">
                <a:solidFill>
                  <a:srgbClr val="009B3D"/>
                </a:solidFill>
                <a:latin typeface="Geomanist" panose="02000503000000020004" pitchFamily="50" charset="0"/>
              </a:rPr>
              <a:t>Distribuição de alertas de desmatamento por categoria fundiária</a:t>
            </a:r>
            <a:endParaRPr kumimoji="0" lang="pt-BR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PERIODO">
            <a:extLst>
              <a:ext uri="{FF2B5EF4-FFF2-40B4-BE49-F238E27FC236}">
                <a16:creationId xmlns:a16="http://schemas.microsoft.com/office/drawing/2014/main" id="{C4D800BC-4E62-43B9-ABEA-C6076BE81398}"/>
              </a:ext>
            </a:extLst>
          </p:cNvPr>
          <p:cNvSpPr/>
          <p:nvPr/>
        </p:nvSpPr>
        <p:spPr>
          <a:xfrm>
            <a:off x="119128" y="6517142"/>
            <a:ext cx="2600680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100" dirty="0">
                <a:latin typeface="Geomanist" panose="02000503000000020004" pitchFamily="50" charset="0"/>
              </a:rPr>
              <a:t>Fonte: </a:t>
            </a:r>
            <a:r>
              <a:rPr lang="pt-BR" sz="1100" dirty="0">
                <a:latin typeface="Geomanist" panose="02000503000000020004" pitchFamily="50" charset="0"/>
                <a:hlinkClick r:id="rId3"/>
              </a:rPr>
              <a:t>http://terrabrasilis.dpi.inpe.br/</a:t>
            </a:r>
            <a:r>
              <a:rPr lang="pt-BR" sz="1100" dirty="0">
                <a:latin typeface="Geomanist" panose="02000503000000020004" pitchFamily="50" charset="0"/>
              </a:rPr>
              <a:t> </a:t>
            </a:r>
          </a:p>
        </p:txBody>
      </p:sp>
      <p:sp>
        <p:nvSpPr>
          <p:cNvPr id="13" name="Retângulo 12"/>
          <p:cNvSpPr/>
          <p:nvPr/>
        </p:nvSpPr>
        <p:spPr>
          <a:xfrm>
            <a:off x="8974003" y="-15389"/>
            <a:ext cx="321799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pt-BR" sz="1400" b="1" dirty="0">
                <a:latin typeface="Geomanist" panose="02000503000000020004" pitchFamily="50" charset="0"/>
              </a:rPr>
              <a:t>Período analisado:  01/01 a 15/10/2021</a:t>
            </a:r>
          </a:p>
        </p:txBody>
      </p:sp>
      <p:sp>
        <p:nvSpPr>
          <p:cNvPr id="17" name="CaixaDeTexto 1"/>
          <p:cNvSpPr txBox="1"/>
          <p:nvPr/>
        </p:nvSpPr>
        <p:spPr>
          <a:xfrm>
            <a:off x="8864999" y="2143236"/>
            <a:ext cx="1485049" cy="416876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pt-BR" sz="1800" b="1" dirty="0"/>
              <a:t>1.766,58 km²</a:t>
            </a:r>
          </a:p>
        </p:txBody>
      </p:sp>
      <p:sp>
        <p:nvSpPr>
          <p:cNvPr id="21" name="CaixaDeTexto 1"/>
          <p:cNvSpPr txBox="1"/>
          <p:nvPr/>
        </p:nvSpPr>
        <p:spPr>
          <a:xfrm>
            <a:off x="8537724" y="416644"/>
            <a:ext cx="1964593" cy="387927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t-BR" sz="1200" b="1" dirty="0"/>
              <a:t>Alertas de desmatamento (Jan-Out 2021)</a:t>
            </a: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07457"/>
            <a:ext cx="6889551" cy="4826106"/>
          </a:xfrm>
          <a:prstGeom prst="rect">
            <a:avLst/>
          </a:prstGeom>
          <a:ln>
            <a:noFill/>
          </a:ln>
        </p:spPr>
      </p:pic>
      <p:pic>
        <p:nvPicPr>
          <p:cNvPr id="3" name="Imagem 2"/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282" y="1469537"/>
            <a:ext cx="1528693" cy="1273663"/>
          </a:xfrm>
          <a:prstGeom prst="rect">
            <a:avLst/>
          </a:prstGeom>
        </p:spPr>
      </p:pic>
      <p:graphicFrame>
        <p:nvGraphicFramePr>
          <p:cNvPr id="7" name="Tabela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70659191"/>
              </p:ext>
            </p:extLst>
          </p:nvPr>
        </p:nvGraphicFramePr>
        <p:xfrm>
          <a:off x="6973454" y="3831902"/>
          <a:ext cx="5052289" cy="2887209"/>
        </p:xfrm>
        <a:graphic>
          <a:graphicData uri="http://schemas.openxmlformats.org/drawingml/2006/table">
            <a:tbl>
              <a:tblPr>
                <a:tableStyleId>{35758FB7-9AC5-4552-8A53-C91805E547FA}</a:tableStyleId>
              </a:tblPr>
              <a:tblGrid>
                <a:gridCol w="2029083">
                  <a:extLst>
                    <a:ext uri="{9D8B030D-6E8A-4147-A177-3AD203B41FA5}">
                      <a16:colId xmlns:a16="http://schemas.microsoft.com/office/drawing/2014/main" val="856007818"/>
                    </a:ext>
                  </a:extLst>
                </a:gridCol>
                <a:gridCol w="610583">
                  <a:extLst>
                    <a:ext uri="{9D8B030D-6E8A-4147-A177-3AD203B41FA5}">
                      <a16:colId xmlns:a16="http://schemas.microsoft.com/office/drawing/2014/main" val="4146103978"/>
                    </a:ext>
                  </a:extLst>
                </a:gridCol>
                <a:gridCol w="637874">
                  <a:extLst>
                    <a:ext uri="{9D8B030D-6E8A-4147-A177-3AD203B41FA5}">
                      <a16:colId xmlns:a16="http://schemas.microsoft.com/office/drawing/2014/main" val="1358696114"/>
                    </a:ext>
                  </a:extLst>
                </a:gridCol>
                <a:gridCol w="841113">
                  <a:extLst>
                    <a:ext uri="{9D8B030D-6E8A-4147-A177-3AD203B41FA5}">
                      <a16:colId xmlns:a16="http://schemas.microsoft.com/office/drawing/2014/main" val="2895495017"/>
                    </a:ext>
                  </a:extLst>
                </a:gridCol>
                <a:gridCol w="933636">
                  <a:extLst>
                    <a:ext uri="{9D8B030D-6E8A-4147-A177-3AD203B41FA5}">
                      <a16:colId xmlns:a16="http://schemas.microsoft.com/office/drawing/2014/main" val="147315351"/>
                    </a:ext>
                  </a:extLst>
                </a:gridCol>
              </a:tblGrid>
              <a:tr h="164273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pt-BR" sz="105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CATEGORIA</a:t>
                      </a:r>
                      <a:br>
                        <a:rPr lang="pt-BR" sz="1050" b="1" u="none" strike="noStrike" dirty="0">
                          <a:solidFill>
                            <a:schemeClr val="tx1"/>
                          </a:solidFill>
                          <a:effectLst/>
                        </a:rPr>
                      </a:br>
                      <a:r>
                        <a:rPr lang="pt-BR" sz="105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DESM/KM²</a:t>
                      </a:r>
                      <a:endParaRPr lang="pt-BR" sz="105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pt-BR" sz="105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TOTAL</a:t>
                      </a:r>
                      <a:endParaRPr lang="pt-BR" sz="105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pt-BR" sz="105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VARIAÇÃO</a:t>
                      </a:r>
                      <a:endParaRPr lang="pt-BR" sz="105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pt-BR" sz="105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CONTRIBUIÇÃO</a:t>
                      </a:r>
                      <a:endParaRPr lang="pt-BR" sz="105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14584605"/>
                  </a:ext>
                </a:extLst>
              </a:tr>
              <a:tr h="164273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5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2020</a:t>
                      </a:r>
                      <a:endParaRPr lang="pt-BR" sz="105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5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2021</a:t>
                      </a:r>
                      <a:endParaRPr lang="pt-BR" sz="105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4537673"/>
                  </a:ext>
                </a:extLst>
              </a:tr>
              <a:tr h="319089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ASSENTAMENTO FEDERAL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E9E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336,09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E9E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531,91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E9E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58,27%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E9E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E9E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29080294"/>
                  </a:ext>
                </a:extLst>
              </a:tr>
              <a:tr h="319089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GLEBAS ESTADUAIS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EA6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53,68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EA6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78,90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EA6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46,98%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EA6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4,5%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EA6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57059124"/>
                  </a:ext>
                </a:extLst>
              </a:tr>
              <a:tr h="319089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GLEBAS FEDERAIS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439,46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703,36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60,05%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62566810"/>
                  </a:ext>
                </a:extLst>
              </a:tr>
              <a:tr h="248969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OUTRAS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354,19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402,52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13,65%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CC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75739002"/>
                  </a:ext>
                </a:extLst>
              </a:tr>
              <a:tr h="319089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TERRA INDIGENA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6858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16,57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6858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16,25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6858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-1,95%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6858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0,9%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6858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8770380"/>
                  </a:ext>
                </a:extLst>
              </a:tr>
              <a:tr h="334084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UNIDADE DE CONSERVAÇÃO ESTADUAL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3B27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13,16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3B27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11,62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3B27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-11,67%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3B27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0,7%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3B27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23764707"/>
                  </a:ext>
                </a:extLst>
              </a:tr>
              <a:tr h="334084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UNIDADE DE CONSERVAÇÃO FEDERAL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AA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22,11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AA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22,02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AA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-0,39%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AA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1,2%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AA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96835893"/>
                  </a:ext>
                </a:extLst>
              </a:tr>
              <a:tr h="333184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1235,25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1766,58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43,01%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50319391"/>
                  </a:ext>
                </a:extLst>
              </a:tr>
            </a:tbl>
          </a:graphicData>
        </a:graphic>
      </p:graphicFrame>
      <p:graphicFrame>
        <p:nvGraphicFramePr>
          <p:cNvPr id="15" name="Gráfico 14">
            <a:extLst>
              <a:ext uri="{FF2B5EF4-FFF2-40B4-BE49-F238E27FC236}">
                <a16:creationId xmlns:a16="http://schemas.microsoft.com/office/drawing/2014/main" id="{00000000-0008-0000-0000-000011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07022987"/>
              </p:ext>
            </p:extLst>
          </p:nvPr>
        </p:nvGraphicFramePr>
        <p:xfrm>
          <a:off x="7352857" y="863416"/>
          <a:ext cx="4257964" cy="300470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126186343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549400" y="1603591"/>
            <a:ext cx="10515600" cy="1367682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242945" marR="5080" indent="-2529205">
              <a:lnSpc>
                <a:spcPct val="100000"/>
              </a:lnSpc>
              <a:spcBef>
                <a:spcPts val="105"/>
              </a:spcBef>
            </a:pPr>
            <a:r>
              <a:rPr b="1" dirty="0">
                <a:solidFill>
                  <a:srgbClr val="2A3C74"/>
                </a:solidFill>
                <a:latin typeface="Calibri"/>
                <a:ea typeface="+mn-ea"/>
                <a:cs typeface="Calibri"/>
              </a:rPr>
              <a:t>PANORAMA DAS QUEIMADAS NO  AMAZONAS</a:t>
            </a:r>
          </a:p>
        </p:txBody>
      </p:sp>
      <p:sp>
        <p:nvSpPr>
          <p:cNvPr id="3" name="object 3"/>
          <p:cNvSpPr txBox="1">
            <a:spLocks noGrp="1"/>
          </p:cNvSpPr>
          <p:nvPr>
            <p:ph idx="1"/>
          </p:nvPr>
        </p:nvSpPr>
        <p:spPr>
          <a:xfrm>
            <a:off x="1801091" y="3707599"/>
            <a:ext cx="9531928" cy="69057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50800" indent="0">
              <a:lnSpc>
                <a:spcPct val="100000"/>
              </a:lnSpc>
              <a:spcBef>
                <a:spcPts val="105"/>
              </a:spcBef>
              <a:buNone/>
            </a:pPr>
            <a:r>
              <a:rPr sz="4400" dirty="0">
                <a:solidFill>
                  <a:srgbClr val="2A3C74"/>
                </a:solidFill>
                <a:latin typeface="Calibri"/>
                <a:cs typeface="Calibri"/>
              </a:rPr>
              <a:t>01 de janeiro a </a:t>
            </a:r>
            <a:r>
              <a:rPr lang="pt-BR" sz="4400" dirty="0">
                <a:solidFill>
                  <a:srgbClr val="2A3C74"/>
                </a:solidFill>
                <a:latin typeface="Calibri"/>
                <a:cs typeface="Calibri"/>
              </a:rPr>
              <a:t>24</a:t>
            </a:r>
            <a:r>
              <a:rPr sz="4400" dirty="0">
                <a:solidFill>
                  <a:srgbClr val="2A3C74"/>
                </a:solidFill>
                <a:latin typeface="Calibri"/>
                <a:cs typeface="Calibri"/>
              </a:rPr>
              <a:t> de </a:t>
            </a:r>
            <a:r>
              <a:rPr lang="pt-BR" sz="4400" dirty="0">
                <a:solidFill>
                  <a:srgbClr val="2A3C74"/>
                </a:solidFill>
                <a:latin typeface="Calibri"/>
                <a:cs typeface="Calibri"/>
              </a:rPr>
              <a:t>outubro </a:t>
            </a:r>
            <a:r>
              <a:rPr sz="4400" dirty="0">
                <a:solidFill>
                  <a:srgbClr val="2A3C74"/>
                </a:solidFill>
                <a:latin typeface="Calibri"/>
                <a:cs typeface="Calibri"/>
              </a:rPr>
              <a:t>de 2021</a:t>
            </a:r>
          </a:p>
        </p:txBody>
      </p:sp>
      <p:sp>
        <p:nvSpPr>
          <p:cNvPr id="4" name="Retângulo 3">
            <a:extLst>
              <a:ext uri="{FF2B5EF4-FFF2-40B4-BE49-F238E27FC236}">
                <a16:creationId xmlns:a16="http://schemas.microsoft.com/office/drawing/2014/main" id="{CB8AF93A-326C-47D2-9D6F-CEEC924BCBE8}"/>
              </a:ext>
            </a:extLst>
          </p:cNvPr>
          <p:cNvSpPr/>
          <p:nvPr/>
        </p:nvSpPr>
        <p:spPr>
          <a:xfrm>
            <a:off x="-12000" y="279134"/>
            <a:ext cx="5040000" cy="242844"/>
          </a:xfrm>
          <a:prstGeom prst="rect">
            <a:avLst/>
          </a:prstGeom>
          <a:solidFill>
            <a:srgbClr val="202F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D4688977-85C7-432D-A494-D542730D3FE9}"/>
              </a:ext>
            </a:extLst>
          </p:cNvPr>
          <p:cNvSpPr/>
          <p:nvPr/>
        </p:nvSpPr>
        <p:spPr>
          <a:xfrm>
            <a:off x="7152000" y="279134"/>
            <a:ext cx="5040000" cy="242844"/>
          </a:xfrm>
          <a:prstGeom prst="rect">
            <a:avLst/>
          </a:prstGeom>
          <a:solidFill>
            <a:srgbClr val="202F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Retângulo 5">
            <a:extLst>
              <a:ext uri="{FF2B5EF4-FFF2-40B4-BE49-F238E27FC236}">
                <a16:creationId xmlns:a16="http://schemas.microsoft.com/office/drawing/2014/main" id="{99886CEF-D101-4D2A-B575-8BEC0993A01F}"/>
              </a:ext>
            </a:extLst>
          </p:cNvPr>
          <p:cNvSpPr/>
          <p:nvPr/>
        </p:nvSpPr>
        <p:spPr>
          <a:xfrm>
            <a:off x="3365795" y="6615156"/>
            <a:ext cx="5040000" cy="242844"/>
          </a:xfrm>
          <a:prstGeom prst="rect">
            <a:avLst/>
          </a:prstGeom>
          <a:solidFill>
            <a:srgbClr val="04A6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7" name="LOGO">
            <a:extLst>
              <a:ext uri="{FF2B5EF4-FFF2-40B4-BE49-F238E27FC236}">
                <a16:creationId xmlns:a16="http://schemas.microsoft.com/office/drawing/2014/main" id="{F89366D4-0AF8-4FFB-8CBB-92397F16ED6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5526" y="5378450"/>
            <a:ext cx="5200538" cy="10913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155185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530340" y="248411"/>
            <a:ext cx="5661660" cy="195580"/>
          </a:xfrm>
          <a:custGeom>
            <a:avLst/>
            <a:gdLst/>
            <a:ahLst/>
            <a:cxnLst/>
            <a:rect l="l" t="t" r="r" b="b"/>
            <a:pathLst>
              <a:path w="5661659" h="195579">
                <a:moveTo>
                  <a:pt x="5661659" y="0"/>
                </a:moveTo>
                <a:lnTo>
                  <a:pt x="0" y="0"/>
                </a:lnTo>
                <a:lnTo>
                  <a:pt x="0" y="195071"/>
                </a:lnTo>
                <a:lnTo>
                  <a:pt x="5661659" y="195071"/>
                </a:lnTo>
                <a:lnTo>
                  <a:pt x="5661659" y="0"/>
                </a:lnTo>
                <a:close/>
              </a:path>
            </a:pathLst>
          </a:custGeom>
          <a:solidFill>
            <a:srgbClr val="009B3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5788152" y="248411"/>
            <a:ext cx="449580" cy="195580"/>
          </a:xfrm>
          <a:custGeom>
            <a:avLst/>
            <a:gdLst/>
            <a:ahLst/>
            <a:cxnLst/>
            <a:rect l="l" t="t" r="r" b="b"/>
            <a:pathLst>
              <a:path w="449579" h="195579">
                <a:moveTo>
                  <a:pt x="449579" y="0"/>
                </a:moveTo>
                <a:lnTo>
                  <a:pt x="0" y="0"/>
                </a:lnTo>
                <a:lnTo>
                  <a:pt x="0" y="195071"/>
                </a:lnTo>
                <a:lnTo>
                  <a:pt x="449579" y="195071"/>
                </a:lnTo>
                <a:lnTo>
                  <a:pt x="449579" y="0"/>
                </a:lnTo>
                <a:close/>
              </a:path>
            </a:pathLst>
          </a:custGeom>
          <a:solidFill>
            <a:srgbClr val="009B3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5263896" y="248411"/>
            <a:ext cx="231775" cy="195580"/>
          </a:xfrm>
          <a:custGeom>
            <a:avLst/>
            <a:gdLst/>
            <a:ahLst/>
            <a:cxnLst/>
            <a:rect l="l" t="t" r="r" b="b"/>
            <a:pathLst>
              <a:path w="231775" h="195579">
                <a:moveTo>
                  <a:pt x="231648" y="0"/>
                </a:moveTo>
                <a:lnTo>
                  <a:pt x="0" y="0"/>
                </a:lnTo>
                <a:lnTo>
                  <a:pt x="0" y="195071"/>
                </a:lnTo>
                <a:lnTo>
                  <a:pt x="231648" y="195071"/>
                </a:lnTo>
                <a:lnTo>
                  <a:pt x="231648" y="0"/>
                </a:lnTo>
                <a:close/>
              </a:path>
            </a:pathLst>
          </a:custGeom>
          <a:solidFill>
            <a:srgbClr val="009B3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0" y="6489191"/>
            <a:ext cx="4724400" cy="182880"/>
          </a:xfrm>
          <a:custGeom>
            <a:avLst/>
            <a:gdLst/>
            <a:ahLst/>
            <a:cxnLst/>
            <a:rect l="l" t="t" r="r" b="b"/>
            <a:pathLst>
              <a:path w="4724400" h="182879">
                <a:moveTo>
                  <a:pt x="4724400" y="0"/>
                </a:moveTo>
                <a:lnTo>
                  <a:pt x="0" y="0"/>
                </a:lnTo>
                <a:lnTo>
                  <a:pt x="0" y="182880"/>
                </a:lnTo>
                <a:lnTo>
                  <a:pt x="4724400" y="182880"/>
                </a:lnTo>
                <a:lnTo>
                  <a:pt x="4724400" y="0"/>
                </a:lnTo>
                <a:close/>
              </a:path>
            </a:pathLst>
          </a:custGeom>
          <a:solidFill>
            <a:srgbClr val="1F2E57"/>
          </a:solidFill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6" name="object 6"/>
          <p:cNvGraphicFramePr>
            <a:graphicFrameLocks noGrp="1"/>
          </p:cNvGraphicFramePr>
          <p:nvPr/>
        </p:nvGraphicFramePr>
        <p:xfrm>
          <a:off x="5991259" y="1838036"/>
          <a:ext cx="5609613" cy="4238122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79746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2523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3890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3890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3607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17301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804604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 dirty="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1075"/>
                        </a:spcBef>
                      </a:pPr>
                      <a:r>
                        <a:rPr sz="12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RANKING</a:t>
                      </a:r>
                      <a:endParaRPr sz="1200" dirty="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R w="6350">
                      <a:solidFill>
                        <a:srgbClr val="FFFFFF"/>
                      </a:solidFill>
                      <a:prstDash val="solid"/>
                    </a:lnR>
                    <a:lnB w="6350">
                      <a:solidFill>
                        <a:srgbClr val="FFFFFF"/>
                      </a:solidFill>
                      <a:prstDash val="solid"/>
                    </a:lnB>
                    <a:solidFill>
                      <a:srgbClr val="1F376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1905" algn="ctr">
                        <a:lnSpc>
                          <a:spcPct val="100000"/>
                        </a:lnSpc>
                        <a:spcBef>
                          <a:spcPts val="1075"/>
                        </a:spcBef>
                      </a:pPr>
                      <a:r>
                        <a:rPr sz="1200" b="1" spc="-2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ESTADOS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B w="6350">
                      <a:solidFill>
                        <a:srgbClr val="FFFFFF"/>
                      </a:solidFill>
                      <a:prstDash val="solid"/>
                    </a:lnB>
                    <a:solidFill>
                      <a:srgbClr val="1F376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 dirty="0">
                        <a:latin typeface="Times New Roman"/>
                        <a:cs typeface="Times New Roman"/>
                      </a:endParaRPr>
                    </a:p>
                    <a:p>
                      <a:pPr marL="1905" algn="ctr">
                        <a:lnSpc>
                          <a:spcPct val="100000"/>
                        </a:lnSpc>
                        <a:spcBef>
                          <a:spcPts val="1075"/>
                        </a:spcBef>
                      </a:pPr>
                      <a:r>
                        <a:rPr sz="12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2020</a:t>
                      </a:r>
                      <a:endParaRPr sz="1200" dirty="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F376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635" algn="ctr">
                        <a:lnSpc>
                          <a:spcPct val="100000"/>
                        </a:lnSpc>
                        <a:spcBef>
                          <a:spcPts val="1075"/>
                        </a:spcBef>
                      </a:pPr>
                      <a:r>
                        <a:rPr sz="12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2021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F376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200" b="1" spc="-1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VARIAÇÃO</a:t>
                      </a:r>
                      <a:endParaRPr sz="1200">
                        <a:latin typeface="Calibri"/>
                        <a:cs typeface="Calibri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2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%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1270" marB="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F376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 dirty="0">
                        <a:latin typeface="Times New Roman"/>
                        <a:cs typeface="Times New Roman"/>
                      </a:endParaRPr>
                    </a:p>
                    <a:p>
                      <a:pPr marL="635" algn="ctr">
                        <a:lnSpc>
                          <a:spcPct val="100000"/>
                        </a:lnSpc>
                        <a:spcBef>
                          <a:spcPts val="1075"/>
                        </a:spcBef>
                      </a:pPr>
                      <a:r>
                        <a:rPr sz="12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CONTRIBUIÇÃO</a:t>
                      </a:r>
                      <a:endParaRPr sz="1200" dirty="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F376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8123"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720"/>
                        </a:spcBef>
                      </a:pPr>
                      <a:r>
                        <a:rPr sz="1200" dirty="0">
                          <a:latin typeface="Calibri"/>
                          <a:cs typeface="Calibri"/>
                        </a:rPr>
                        <a:t>1°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91440" marB="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720"/>
                        </a:spcBef>
                      </a:pPr>
                      <a:r>
                        <a:rPr sz="1200" spc="-35" dirty="0">
                          <a:latin typeface="Calibri"/>
                          <a:cs typeface="Calibri"/>
                        </a:rPr>
                        <a:t>MATO</a:t>
                      </a:r>
                      <a:r>
                        <a:rPr sz="1200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spc="-10" dirty="0">
                          <a:latin typeface="Calibri"/>
                          <a:cs typeface="Calibri"/>
                        </a:rPr>
                        <a:t>GROSSO</a:t>
                      </a:r>
                      <a:endParaRPr sz="1200" dirty="0">
                        <a:latin typeface="Calibri"/>
                        <a:cs typeface="Calibri"/>
                      </a:endParaRPr>
                    </a:p>
                  </a:txBody>
                  <a:tcPr marL="0" marR="0" marT="91440" marB="0">
                    <a:lnL w="6350">
                      <a:solidFill>
                        <a:srgbClr val="FFFFFF"/>
                      </a:solidFill>
                      <a:prstDash val="soli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44.748</a:t>
                      </a:r>
                    </a:p>
                  </a:txBody>
                  <a:tcPr marL="9525" marR="9525" marT="9525" marB="0" anchor="ctr">
                    <a:lnL w="6350">
                      <a:solidFill>
                        <a:srgbClr val="FFFFFF"/>
                      </a:solidFill>
                      <a:prstDash val="soli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21.620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-51,7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23.67%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8751"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720"/>
                        </a:spcBef>
                      </a:pPr>
                      <a:r>
                        <a:rPr sz="1200" dirty="0">
                          <a:latin typeface="Calibri"/>
                          <a:cs typeface="Calibri"/>
                        </a:rPr>
                        <a:t>2°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91440" marB="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720"/>
                        </a:spcBef>
                      </a:pPr>
                      <a:r>
                        <a:rPr lang="pt-BR" sz="1200" spc="-10" dirty="0">
                          <a:latin typeface="Calibri"/>
                          <a:cs typeface="Calibri"/>
                        </a:rPr>
                        <a:t>PARÁ</a:t>
                      </a:r>
                      <a:endParaRPr sz="1200" dirty="0">
                        <a:latin typeface="Calibri"/>
                        <a:cs typeface="Calibri"/>
                      </a:endParaRPr>
                    </a:p>
                  </a:txBody>
                  <a:tcPr marL="0" marR="0" marT="91440" marB="0">
                    <a:lnL w="6350">
                      <a:solidFill>
                        <a:srgbClr val="FFFFFF"/>
                      </a:solidFill>
                      <a:prstDash val="soli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31.379</a:t>
                      </a:r>
                    </a:p>
                  </a:txBody>
                  <a:tcPr marL="9525" marR="9525" marT="9525" marB="0" anchor="ctr">
                    <a:lnL w="6350">
                      <a:solidFill>
                        <a:srgbClr val="FFFFFF"/>
                      </a:solidFill>
                      <a:prstDash val="soli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18.111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-42,3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19.83%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8123"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720"/>
                        </a:spcBef>
                      </a:pPr>
                      <a:r>
                        <a:rPr sz="1200" b="1" dirty="0">
                          <a:latin typeface="Calibri"/>
                          <a:cs typeface="Calibri"/>
                        </a:rPr>
                        <a:t>3°</a:t>
                      </a:r>
                    </a:p>
                  </a:txBody>
                  <a:tcPr marL="0" marR="0" marT="91440" marB="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720"/>
                        </a:spcBef>
                      </a:pPr>
                      <a:r>
                        <a:rPr lang="pt-BR" sz="1200" b="1" spc="-20" dirty="0">
                          <a:latin typeface="Calibri"/>
                          <a:cs typeface="Calibri"/>
                        </a:rPr>
                        <a:t>AMAZONAS</a:t>
                      </a:r>
                      <a:endParaRPr sz="1200" b="1" dirty="0">
                        <a:latin typeface="Calibri"/>
                        <a:cs typeface="Calibri"/>
                      </a:endParaRPr>
                    </a:p>
                  </a:txBody>
                  <a:tcPr marL="0" marR="0" marT="91440" marB="0">
                    <a:lnL w="6350">
                      <a:solidFill>
                        <a:srgbClr val="FFFFFF"/>
                      </a:solidFill>
                      <a:prstDash val="soli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16.090</a:t>
                      </a:r>
                    </a:p>
                  </a:txBody>
                  <a:tcPr marL="9525" marR="9525" marT="9525" marB="0" anchor="ctr">
                    <a:lnL w="6350">
                      <a:solidFill>
                        <a:srgbClr val="FFFFFF"/>
                      </a:solidFill>
                      <a:prstDash val="soli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14.466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-10,1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15.84%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9412"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765"/>
                        </a:spcBef>
                      </a:pPr>
                      <a:r>
                        <a:rPr sz="1200" b="0" dirty="0">
                          <a:latin typeface="Calibri"/>
                          <a:cs typeface="Calibri"/>
                        </a:rPr>
                        <a:t>4°</a:t>
                      </a:r>
                    </a:p>
                  </a:txBody>
                  <a:tcPr marL="0" marR="0" marT="97155" marB="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765"/>
                        </a:spcBef>
                      </a:pPr>
                      <a:r>
                        <a:rPr lang="pt-BR" sz="1200" b="0" dirty="0">
                          <a:latin typeface="Calibri"/>
                          <a:cs typeface="Calibri"/>
                        </a:rPr>
                        <a:t>RONDÔNIA</a:t>
                      </a:r>
                      <a:endParaRPr sz="1200" b="0" dirty="0">
                        <a:latin typeface="Calibri"/>
                        <a:cs typeface="Calibri"/>
                      </a:endParaRPr>
                    </a:p>
                  </a:txBody>
                  <a:tcPr marL="0" marR="0" marT="97155" marB="0">
                    <a:lnL w="6350">
                      <a:solidFill>
                        <a:srgbClr val="FFFFFF"/>
                      </a:solidFill>
                      <a:prstDash val="soli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10.410</a:t>
                      </a:r>
                    </a:p>
                  </a:txBody>
                  <a:tcPr marL="9525" marR="9525" marT="9525" marB="0" anchor="ctr">
                    <a:lnL w="6350">
                      <a:solidFill>
                        <a:srgbClr val="FFFFFF"/>
                      </a:solidFill>
                      <a:prstDash val="soli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9.675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-7,1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10.59%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06091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endParaRPr sz="1100" b="0">
                        <a:latin typeface="Times New Roman"/>
                        <a:cs typeface="Times New Roman"/>
                      </a:endParaRPr>
                    </a:p>
                    <a:p>
                      <a:pPr marL="635" algn="ctr">
                        <a:lnSpc>
                          <a:spcPct val="100000"/>
                        </a:lnSpc>
                      </a:pPr>
                      <a:r>
                        <a:rPr sz="1200" b="0" dirty="0">
                          <a:latin typeface="Calibri"/>
                          <a:cs typeface="Calibri"/>
                        </a:rPr>
                        <a:t>5°</a:t>
                      </a:r>
                      <a:endParaRPr sz="1200" b="0">
                        <a:latin typeface="Calibri"/>
                        <a:cs typeface="Calibri"/>
                      </a:endParaRPr>
                    </a:p>
                  </a:txBody>
                  <a:tcPr marL="0" marR="0" marT="635" marB="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endParaRPr sz="1100" b="0" dirty="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t-BR" sz="1200" b="0" spc="-5" dirty="0">
                          <a:latin typeface="Calibri"/>
                          <a:cs typeface="Calibri"/>
                        </a:rPr>
                        <a:t>TOCANTINS</a:t>
                      </a:r>
                      <a:endParaRPr sz="1200" b="0" dirty="0">
                        <a:latin typeface="Calibri"/>
                        <a:cs typeface="Calibri"/>
                      </a:endParaRPr>
                    </a:p>
                  </a:txBody>
                  <a:tcPr marL="0" marR="0" marT="635" marB="0">
                    <a:lnL w="6350">
                      <a:solidFill>
                        <a:srgbClr val="FFFFFF"/>
                      </a:solidFill>
                      <a:prstDash val="soli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11.229</a:t>
                      </a:r>
                    </a:p>
                  </a:txBody>
                  <a:tcPr marL="9525" marR="9525" marT="9525" marB="0" anchor="ctr">
                    <a:lnL w="6350">
                      <a:solidFill>
                        <a:srgbClr val="FFFFFF"/>
                      </a:solidFill>
                      <a:prstDash val="soli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9.631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-14,2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10.54%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68751"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725"/>
                        </a:spcBef>
                      </a:pPr>
                      <a:r>
                        <a:rPr sz="1200" dirty="0">
                          <a:latin typeface="Calibri"/>
                          <a:cs typeface="Calibri"/>
                        </a:rPr>
                        <a:t>6°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92075" marB="0">
                    <a:lnR w="63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t-BR" sz="1200" b="0" spc="-5" dirty="0">
                          <a:latin typeface="+mn-lt"/>
                          <a:cs typeface="Calibri"/>
                        </a:rPr>
                        <a:t>ACRE</a:t>
                      </a:r>
                      <a:endParaRPr lang="pt-BR" sz="1200" b="0" dirty="0">
                        <a:latin typeface="+mn-lt"/>
                        <a:cs typeface="Calibri"/>
                      </a:endParaRPr>
                    </a:p>
                  </a:txBody>
                  <a:tcPr marL="0" marR="0" marT="92075" marB="0">
                    <a:lnL w="6350">
                      <a:solidFill>
                        <a:srgbClr val="FFFFFF"/>
                      </a:solidFill>
                      <a:prstDash val="soli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8.955</a:t>
                      </a:r>
                    </a:p>
                  </a:txBody>
                  <a:tcPr marL="9525" marR="9525" marT="9525" marB="0" anchor="ctr">
                    <a:lnL w="6350">
                      <a:solidFill>
                        <a:srgbClr val="FFFFFF"/>
                      </a:solidFill>
                      <a:prstDash val="soli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8.749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-2,3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9.58%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38021"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600"/>
                        </a:spcBef>
                      </a:pPr>
                      <a:r>
                        <a:rPr sz="1200" dirty="0">
                          <a:latin typeface="Calibri"/>
                          <a:cs typeface="Calibri"/>
                        </a:rPr>
                        <a:t>7°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76200" marB="0">
                    <a:lnR w="63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t-BR" sz="1200" b="0" spc="-5" dirty="0">
                          <a:latin typeface="+mn-lt"/>
                          <a:cs typeface="Calibri"/>
                        </a:rPr>
                        <a:t>MARANHÃO</a:t>
                      </a:r>
                      <a:endParaRPr lang="pt-BR" sz="1200" b="0" dirty="0">
                        <a:latin typeface="+mn-lt"/>
                        <a:cs typeface="Calibri"/>
                      </a:endParaRPr>
                    </a:p>
                  </a:txBody>
                  <a:tcPr marL="0" marR="0" marT="76200" marB="0">
                    <a:lnL w="6350">
                      <a:solidFill>
                        <a:srgbClr val="FFFFFF"/>
                      </a:solidFill>
                      <a:prstDash val="soli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9.538</a:t>
                      </a:r>
                    </a:p>
                  </a:txBody>
                  <a:tcPr marL="9525" marR="9525" marT="9525" marB="0" anchor="ctr">
                    <a:lnL w="6350">
                      <a:solidFill>
                        <a:srgbClr val="FFFFFF"/>
                      </a:solidFill>
                      <a:prstDash val="soli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7.931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-16,8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8.68%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68123"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720"/>
                        </a:spcBef>
                      </a:pPr>
                      <a:r>
                        <a:rPr sz="1200" dirty="0">
                          <a:latin typeface="Calibri"/>
                          <a:cs typeface="Calibri"/>
                        </a:rPr>
                        <a:t>8°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91440" marB="0">
                    <a:lnR w="6350">
                      <a:solidFill>
                        <a:srgbClr val="FFFFFF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720"/>
                        </a:spcBef>
                      </a:pPr>
                      <a:r>
                        <a:rPr sz="1200" spc="-5" dirty="0">
                          <a:latin typeface="Calibri"/>
                          <a:cs typeface="Calibri"/>
                        </a:rPr>
                        <a:t>RORAIMA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91440" marB="0">
                    <a:lnL w="6350">
                      <a:solidFill>
                        <a:srgbClr val="FFFFFF"/>
                      </a:solidFill>
                      <a:prstDash val="soli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1.822</a:t>
                      </a:r>
                    </a:p>
                  </a:txBody>
                  <a:tcPr marL="9525" marR="9525" marT="9525" marB="0" anchor="ctr">
                    <a:lnL w="6350">
                      <a:solidFill>
                        <a:srgbClr val="FFFFFF"/>
                      </a:solidFill>
                      <a:prstDash val="soli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711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-61,0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0.78%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68123"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725"/>
                        </a:spcBef>
                      </a:pPr>
                      <a:r>
                        <a:rPr sz="1200" dirty="0">
                          <a:latin typeface="Calibri"/>
                          <a:cs typeface="Calibri"/>
                        </a:rPr>
                        <a:t>9°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92075" marB="0">
                    <a:lnR w="6350">
                      <a:solidFill>
                        <a:srgbClr val="FFFFFF"/>
                      </a:solidFill>
                      <a:prstDash val="solid"/>
                    </a:lnR>
                    <a:lnB w="635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725"/>
                        </a:spcBef>
                      </a:pPr>
                      <a:r>
                        <a:rPr sz="1200" spc="-15" dirty="0">
                          <a:latin typeface="Calibri"/>
                          <a:cs typeface="Calibri"/>
                        </a:rPr>
                        <a:t>AMAPÁ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92075" marB="0">
                    <a:lnL w="6350">
                      <a:solidFill>
                        <a:srgbClr val="FFFFFF"/>
                      </a:solidFill>
                      <a:prstDash val="soli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520</a:t>
                      </a:r>
                    </a:p>
                  </a:txBody>
                  <a:tcPr marL="9525" marR="9525" marT="9525" marB="0" anchor="ctr">
                    <a:lnL w="6350">
                      <a:solidFill>
                        <a:srgbClr val="FFFFFF"/>
                      </a:solidFill>
                      <a:prstDash val="soli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-11,7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0.50%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151587" y="55425"/>
            <a:ext cx="366318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sz="2400" b="1" dirty="0">
                <a:solidFill>
                  <a:srgbClr val="202F58"/>
                </a:solidFill>
                <a:latin typeface="Geomanist" panose="02000503000000020004" pitchFamily="50" charset="0"/>
                <a:ea typeface="+mn-ea"/>
                <a:cs typeface="+mn-cs"/>
              </a:rPr>
              <a:t>Panorama de Queimadas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151586" y="490132"/>
            <a:ext cx="9472705" cy="1048364"/>
          </a:xfrm>
          <a:prstGeom prst="rect">
            <a:avLst/>
          </a:prstGeom>
        </p:spPr>
        <p:txBody>
          <a:bodyPr vert="horz" wrap="square" lIns="0" tIns="4762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75"/>
              </a:spcBef>
            </a:pPr>
            <a:r>
              <a:rPr sz="2000" b="1" dirty="0">
                <a:solidFill>
                  <a:srgbClr val="009B3C"/>
                </a:solidFill>
                <a:latin typeface="Calibri"/>
                <a:cs typeface="Calibri"/>
              </a:rPr>
              <a:t>Ranking </a:t>
            </a:r>
            <a:r>
              <a:rPr sz="2000" b="1" spc="-5" dirty="0">
                <a:solidFill>
                  <a:srgbClr val="009B3C"/>
                </a:solidFill>
                <a:latin typeface="Calibri"/>
                <a:cs typeface="Calibri"/>
              </a:rPr>
              <a:t>das</a:t>
            </a:r>
            <a:r>
              <a:rPr sz="2000" b="1" dirty="0">
                <a:solidFill>
                  <a:srgbClr val="009B3C"/>
                </a:solidFill>
                <a:latin typeface="Calibri"/>
                <a:cs typeface="Calibri"/>
              </a:rPr>
              <a:t> queimadas</a:t>
            </a:r>
            <a:r>
              <a:rPr sz="2000" b="1" spc="-20" dirty="0">
                <a:solidFill>
                  <a:srgbClr val="009B3C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009B3C"/>
                </a:solidFill>
                <a:latin typeface="Calibri"/>
                <a:cs typeface="Calibri"/>
              </a:rPr>
              <a:t>nos</a:t>
            </a:r>
            <a:r>
              <a:rPr sz="2000" b="1" spc="-15" dirty="0">
                <a:solidFill>
                  <a:srgbClr val="009B3C"/>
                </a:solidFill>
                <a:latin typeface="Calibri"/>
                <a:cs typeface="Calibri"/>
              </a:rPr>
              <a:t> </a:t>
            </a:r>
            <a:r>
              <a:rPr sz="2000" b="1" spc="-10" dirty="0">
                <a:solidFill>
                  <a:srgbClr val="009B3C"/>
                </a:solidFill>
                <a:latin typeface="Calibri"/>
                <a:cs typeface="Calibri"/>
              </a:rPr>
              <a:t>Estados</a:t>
            </a:r>
            <a:r>
              <a:rPr sz="2000" b="1" spc="-15" dirty="0">
                <a:solidFill>
                  <a:srgbClr val="009B3C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009B3C"/>
                </a:solidFill>
                <a:latin typeface="Calibri"/>
                <a:cs typeface="Calibri"/>
              </a:rPr>
              <a:t>da </a:t>
            </a:r>
            <a:r>
              <a:rPr sz="2000" b="1" spc="-5" dirty="0">
                <a:solidFill>
                  <a:srgbClr val="009B3C"/>
                </a:solidFill>
                <a:latin typeface="Calibri"/>
                <a:cs typeface="Calibri"/>
              </a:rPr>
              <a:t>Amazônia</a:t>
            </a:r>
            <a:r>
              <a:rPr sz="2000" b="1" spc="-10" dirty="0">
                <a:solidFill>
                  <a:srgbClr val="009B3C"/>
                </a:solidFill>
                <a:latin typeface="Calibri"/>
                <a:cs typeface="Calibri"/>
              </a:rPr>
              <a:t> Legal</a:t>
            </a:r>
            <a:endParaRPr sz="2000" dirty="0">
              <a:latin typeface="Calibri"/>
              <a:cs typeface="Calibri"/>
            </a:endParaRPr>
          </a:p>
          <a:p>
            <a:pPr marL="3578860" indent="-343535">
              <a:spcBef>
                <a:spcPts val="275"/>
              </a:spcBef>
              <a:buFont typeface="Arial"/>
              <a:buChar char="•"/>
              <a:tabLst>
                <a:tab pos="3578860" algn="l"/>
                <a:tab pos="3579495" algn="l"/>
              </a:tabLst>
            </a:pPr>
            <a:r>
              <a:rPr sz="2000" b="1" spc="-5" dirty="0">
                <a:solidFill>
                  <a:srgbClr val="004385"/>
                </a:solidFill>
                <a:latin typeface="Calibri"/>
                <a:cs typeface="Calibri"/>
              </a:rPr>
              <a:t>Número</a:t>
            </a:r>
            <a:r>
              <a:rPr sz="2000" b="1" spc="-30" dirty="0">
                <a:solidFill>
                  <a:srgbClr val="004385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004385"/>
                </a:solidFill>
                <a:latin typeface="Calibri"/>
                <a:cs typeface="Calibri"/>
              </a:rPr>
              <a:t>de </a:t>
            </a:r>
            <a:r>
              <a:rPr sz="2000" b="1" spc="-10" dirty="0">
                <a:solidFill>
                  <a:srgbClr val="004385"/>
                </a:solidFill>
                <a:latin typeface="Calibri"/>
                <a:cs typeface="Calibri"/>
              </a:rPr>
              <a:t>focos </a:t>
            </a:r>
            <a:r>
              <a:rPr sz="2000" b="1" dirty="0">
                <a:solidFill>
                  <a:srgbClr val="004385"/>
                </a:solidFill>
                <a:latin typeface="Calibri"/>
                <a:cs typeface="Calibri"/>
              </a:rPr>
              <a:t>de</a:t>
            </a:r>
            <a:r>
              <a:rPr sz="2000" b="1" spc="-5" dirty="0">
                <a:solidFill>
                  <a:srgbClr val="004385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004385"/>
                </a:solidFill>
                <a:latin typeface="Calibri"/>
                <a:cs typeface="Calibri"/>
              </a:rPr>
              <a:t>queimadas</a:t>
            </a:r>
            <a:r>
              <a:rPr lang="pt-BR" sz="2000" b="1" dirty="0">
                <a:solidFill>
                  <a:srgbClr val="004385"/>
                </a:solidFill>
                <a:latin typeface="Calibri"/>
                <a:cs typeface="Calibri"/>
              </a:rPr>
              <a:t> na AMZ</a:t>
            </a:r>
            <a:r>
              <a:rPr sz="2000" b="1" dirty="0">
                <a:solidFill>
                  <a:srgbClr val="004385"/>
                </a:solidFill>
                <a:latin typeface="Calibri"/>
                <a:cs typeface="Calibri"/>
              </a:rPr>
              <a:t>:</a:t>
            </a:r>
            <a:r>
              <a:rPr lang="pt-BR" sz="2000" b="1" dirty="0">
                <a:solidFill>
                  <a:srgbClr val="004385"/>
                </a:solidFill>
                <a:latin typeface="Calibri"/>
                <a:cs typeface="Calibri"/>
              </a:rPr>
              <a:t> </a:t>
            </a:r>
            <a:r>
              <a:rPr lang="pt-BR" sz="2000" b="1" dirty="0">
                <a:solidFill>
                  <a:srgbClr val="C00000"/>
                </a:solidFill>
                <a:latin typeface="Calibri"/>
                <a:cs typeface="Calibri"/>
              </a:rPr>
              <a:t>91.353</a:t>
            </a:r>
            <a:endParaRPr lang="pt-BR" sz="2000" dirty="0">
              <a:solidFill>
                <a:srgbClr val="FF0000"/>
              </a:solidFill>
            </a:endParaRPr>
          </a:p>
          <a:p>
            <a:pPr marL="3578860" indent="-343535">
              <a:lnSpc>
                <a:spcPct val="100000"/>
              </a:lnSpc>
              <a:spcBef>
                <a:spcPts val="275"/>
              </a:spcBef>
              <a:buFont typeface="Arial"/>
              <a:buChar char="•"/>
              <a:tabLst>
                <a:tab pos="3578860" algn="l"/>
                <a:tab pos="3579495" algn="l"/>
              </a:tabLst>
            </a:pPr>
            <a:r>
              <a:rPr sz="2000" b="1" spc="-5" dirty="0">
                <a:solidFill>
                  <a:srgbClr val="004385"/>
                </a:solidFill>
                <a:latin typeface="Calibri"/>
                <a:cs typeface="Calibri"/>
              </a:rPr>
              <a:t>Redução</a:t>
            </a:r>
            <a:r>
              <a:rPr sz="2000" b="1" spc="-40" dirty="0">
                <a:solidFill>
                  <a:srgbClr val="004385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004385"/>
                </a:solidFill>
                <a:latin typeface="Calibri"/>
                <a:cs typeface="Calibri"/>
              </a:rPr>
              <a:t>de</a:t>
            </a:r>
            <a:r>
              <a:rPr sz="2000" b="1" spc="-25" dirty="0">
                <a:solidFill>
                  <a:srgbClr val="004385"/>
                </a:solidFill>
                <a:latin typeface="Calibri"/>
                <a:cs typeface="Calibri"/>
              </a:rPr>
              <a:t> </a:t>
            </a:r>
            <a:r>
              <a:rPr lang="pt-BR" sz="2000" b="1" dirty="0">
                <a:solidFill>
                  <a:srgbClr val="C00000"/>
                </a:solidFill>
                <a:latin typeface="Calibri"/>
                <a:cs typeface="Calibri"/>
              </a:rPr>
              <a:t>32</a:t>
            </a:r>
            <a:r>
              <a:rPr sz="2000" b="1" dirty="0">
                <a:solidFill>
                  <a:srgbClr val="C00000"/>
                </a:solidFill>
                <a:latin typeface="Calibri"/>
                <a:cs typeface="Calibri"/>
              </a:rPr>
              <a:t>%</a:t>
            </a:r>
            <a:r>
              <a:rPr sz="2000" b="1" spc="-1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C00000"/>
                </a:solidFill>
                <a:latin typeface="Calibri"/>
                <a:cs typeface="Calibri"/>
              </a:rPr>
              <a:t>(2020-2021)</a:t>
            </a:r>
            <a:endParaRPr sz="2000" dirty="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9191370" y="20143"/>
            <a:ext cx="2922905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-5" dirty="0">
                <a:latin typeface="Calibri"/>
                <a:cs typeface="Calibri"/>
              </a:rPr>
              <a:t>Período</a:t>
            </a:r>
            <a:r>
              <a:rPr sz="140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analisado:</a:t>
            </a:r>
            <a:r>
              <a:rPr sz="1400" spc="315" dirty="0">
                <a:latin typeface="Calibri"/>
                <a:cs typeface="Calibri"/>
              </a:rPr>
              <a:t> </a:t>
            </a:r>
            <a:r>
              <a:rPr sz="1400" b="1" spc="-5" dirty="0">
                <a:latin typeface="Calibri"/>
                <a:cs typeface="Calibri"/>
              </a:rPr>
              <a:t>01/01</a:t>
            </a:r>
            <a:r>
              <a:rPr sz="1400" b="1" spc="20" dirty="0">
                <a:latin typeface="Calibri"/>
                <a:cs typeface="Calibri"/>
              </a:rPr>
              <a:t> </a:t>
            </a:r>
            <a:r>
              <a:rPr sz="1400" b="1" dirty="0">
                <a:latin typeface="Calibri"/>
                <a:cs typeface="Calibri"/>
              </a:rPr>
              <a:t>a</a:t>
            </a:r>
            <a:r>
              <a:rPr sz="1400" b="1" spc="-15" dirty="0">
                <a:latin typeface="Calibri"/>
                <a:cs typeface="Calibri"/>
              </a:rPr>
              <a:t> </a:t>
            </a:r>
            <a:r>
              <a:rPr lang="pt-BR" sz="1400" b="1" spc="-15" dirty="0">
                <a:latin typeface="Calibri"/>
                <a:cs typeface="Calibri"/>
              </a:rPr>
              <a:t>24</a:t>
            </a:r>
            <a:r>
              <a:rPr sz="1400" b="1" spc="-5" dirty="0">
                <a:latin typeface="Calibri"/>
                <a:cs typeface="Calibri"/>
              </a:rPr>
              <a:t>/</a:t>
            </a:r>
            <a:r>
              <a:rPr lang="pt-BR" sz="1400" b="1" spc="-5" dirty="0">
                <a:latin typeface="Calibri"/>
                <a:cs typeface="Calibri"/>
              </a:rPr>
              <a:t>10</a:t>
            </a:r>
            <a:r>
              <a:rPr sz="1400" b="1" spc="-5" dirty="0">
                <a:latin typeface="Calibri"/>
                <a:cs typeface="Calibri"/>
              </a:rPr>
              <a:t>/2021</a:t>
            </a:r>
            <a:endParaRPr sz="1400" dirty="0">
              <a:latin typeface="Calibri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4803394" y="6451803"/>
            <a:ext cx="3620135" cy="193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dirty="0">
                <a:latin typeface="Calibri"/>
                <a:cs typeface="Calibri"/>
              </a:rPr>
              <a:t>Fonte:</a:t>
            </a:r>
            <a:r>
              <a:rPr sz="1100" spc="-30" dirty="0">
                <a:latin typeface="Calibri"/>
                <a:cs typeface="Calibri"/>
              </a:rPr>
              <a:t> </a:t>
            </a:r>
            <a:r>
              <a:rPr sz="1100" u="sng" spc="-5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Calibri"/>
                <a:cs typeface="Calibri"/>
                <a:hlinkClick r:id="rId2"/>
              </a:rPr>
              <a:t>http://queimadas.dgi.inpe.br/queimadas/bdqueimadas/</a:t>
            </a:r>
            <a:endParaRPr sz="1100">
              <a:latin typeface="Calibri"/>
              <a:cs typeface="Calibri"/>
            </a:endParaRPr>
          </a:p>
        </p:txBody>
      </p:sp>
      <p:graphicFrame>
        <p:nvGraphicFramePr>
          <p:cNvPr id="12" name="Gráfico 11"/>
          <p:cNvGraphicFramePr>
            <a:graphicFrameLocks/>
          </p:cNvGraphicFramePr>
          <p:nvPr/>
        </p:nvGraphicFramePr>
        <p:xfrm>
          <a:off x="257175" y="1390650"/>
          <a:ext cx="5657851" cy="47529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9146642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0" name="Gráfico 3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76412040"/>
              </p:ext>
            </p:extLst>
          </p:nvPr>
        </p:nvGraphicFramePr>
        <p:xfrm>
          <a:off x="-224965" y="2385558"/>
          <a:ext cx="12766764" cy="362929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object 2"/>
          <p:cNvSpPr/>
          <p:nvPr/>
        </p:nvSpPr>
        <p:spPr>
          <a:xfrm>
            <a:off x="8302752" y="248411"/>
            <a:ext cx="3889375" cy="195580"/>
          </a:xfrm>
          <a:custGeom>
            <a:avLst/>
            <a:gdLst/>
            <a:ahLst/>
            <a:cxnLst/>
            <a:rect l="l" t="t" r="r" b="b"/>
            <a:pathLst>
              <a:path w="3889375" h="195579">
                <a:moveTo>
                  <a:pt x="3889248" y="0"/>
                </a:moveTo>
                <a:lnTo>
                  <a:pt x="0" y="0"/>
                </a:lnTo>
                <a:lnTo>
                  <a:pt x="0" y="195071"/>
                </a:lnTo>
                <a:lnTo>
                  <a:pt x="3889248" y="195071"/>
                </a:lnTo>
                <a:lnTo>
                  <a:pt x="3889248" y="0"/>
                </a:lnTo>
                <a:close/>
              </a:path>
            </a:pathLst>
          </a:custGeom>
          <a:solidFill>
            <a:srgbClr val="009B3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7559040" y="248411"/>
            <a:ext cx="451484" cy="195580"/>
          </a:xfrm>
          <a:custGeom>
            <a:avLst/>
            <a:gdLst/>
            <a:ahLst/>
            <a:cxnLst/>
            <a:rect l="l" t="t" r="r" b="b"/>
            <a:pathLst>
              <a:path w="451484" h="195579">
                <a:moveTo>
                  <a:pt x="451103" y="0"/>
                </a:moveTo>
                <a:lnTo>
                  <a:pt x="0" y="0"/>
                </a:lnTo>
                <a:lnTo>
                  <a:pt x="0" y="195071"/>
                </a:lnTo>
                <a:lnTo>
                  <a:pt x="451103" y="195071"/>
                </a:lnTo>
                <a:lnTo>
                  <a:pt x="451103" y="0"/>
                </a:lnTo>
                <a:close/>
              </a:path>
            </a:pathLst>
          </a:custGeom>
          <a:solidFill>
            <a:srgbClr val="009B3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7036307" y="248411"/>
            <a:ext cx="230504" cy="195580"/>
          </a:xfrm>
          <a:custGeom>
            <a:avLst/>
            <a:gdLst/>
            <a:ahLst/>
            <a:cxnLst/>
            <a:rect l="l" t="t" r="r" b="b"/>
            <a:pathLst>
              <a:path w="230504" h="195579">
                <a:moveTo>
                  <a:pt x="230124" y="0"/>
                </a:moveTo>
                <a:lnTo>
                  <a:pt x="0" y="0"/>
                </a:lnTo>
                <a:lnTo>
                  <a:pt x="0" y="195071"/>
                </a:lnTo>
                <a:lnTo>
                  <a:pt x="230124" y="195071"/>
                </a:lnTo>
                <a:lnTo>
                  <a:pt x="230124" y="0"/>
                </a:lnTo>
                <a:close/>
              </a:path>
            </a:pathLst>
          </a:custGeom>
          <a:solidFill>
            <a:srgbClr val="009B3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0" y="6489191"/>
            <a:ext cx="4724400" cy="182880"/>
          </a:xfrm>
          <a:custGeom>
            <a:avLst/>
            <a:gdLst/>
            <a:ahLst/>
            <a:cxnLst/>
            <a:rect l="l" t="t" r="r" b="b"/>
            <a:pathLst>
              <a:path w="4724400" h="182879">
                <a:moveTo>
                  <a:pt x="4724400" y="0"/>
                </a:moveTo>
                <a:lnTo>
                  <a:pt x="0" y="0"/>
                </a:lnTo>
                <a:lnTo>
                  <a:pt x="0" y="182880"/>
                </a:lnTo>
                <a:lnTo>
                  <a:pt x="4724400" y="182880"/>
                </a:lnTo>
                <a:lnTo>
                  <a:pt x="4724400" y="0"/>
                </a:lnTo>
                <a:close/>
              </a:path>
            </a:pathLst>
          </a:custGeom>
          <a:solidFill>
            <a:srgbClr val="1F2E5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201269" y="474090"/>
            <a:ext cx="4065904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b="1" spc="-5" dirty="0">
                <a:solidFill>
                  <a:srgbClr val="009B3C"/>
                </a:solidFill>
                <a:latin typeface="Calibri"/>
                <a:cs typeface="Calibri"/>
              </a:rPr>
              <a:t>Alertas</a:t>
            </a:r>
            <a:r>
              <a:rPr sz="2000" b="1" spc="-10" dirty="0">
                <a:solidFill>
                  <a:srgbClr val="009B3C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009B3C"/>
                </a:solidFill>
                <a:latin typeface="Calibri"/>
                <a:cs typeface="Calibri"/>
              </a:rPr>
              <a:t>mensal</a:t>
            </a:r>
            <a:r>
              <a:rPr sz="2000" b="1" spc="-30" dirty="0">
                <a:solidFill>
                  <a:srgbClr val="009B3C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009B3C"/>
                </a:solidFill>
                <a:latin typeface="Calibri"/>
                <a:cs typeface="Calibri"/>
              </a:rPr>
              <a:t>de</a:t>
            </a:r>
            <a:r>
              <a:rPr sz="2000" b="1" spc="-5" dirty="0">
                <a:solidFill>
                  <a:srgbClr val="009B3C"/>
                </a:solidFill>
                <a:latin typeface="Calibri"/>
                <a:cs typeface="Calibri"/>
              </a:rPr>
              <a:t> </a:t>
            </a:r>
            <a:r>
              <a:rPr sz="2000" b="1" spc="-10" dirty="0">
                <a:solidFill>
                  <a:srgbClr val="009B3C"/>
                </a:solidFill>
                <a:latin typeface="Calibri"/>
                <a:cs typeface="Calibri"/>
              </a:rPr>
              <a:t>focos </a:t>
            </a:r>
            <a:r>
              <a:rPr sz="2000" b="1" dirty="0">
                <a:solidFill>
                  <a:srgbClr val="009B3C"/>
                </a:solidFill>
                <a:latin typeface="Calibri"/>
                <a:cs typeface="Calibri"/>
              </a:rPr>
              <a:t>de </a:t>
            </a:r>
            <a:r>
              <a:rPr sz="2000" b="1" spc="-5" dirty="0">
                <a:solidFill>
                  <a:srgbClr val="009B3C"/>
                </a:solidFill>
                <a:latin typeface="Calibri"/>
                <a:cs typeface="Calibri"/>
              </a:rPr>
              <a:t>queimadas</a:t>
            </a:r>
            <a:endParaRPr sz="2000" dirty="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93676" y="1040076"/>
            <a:ext cx="1023924" cy="7046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99085" marR="5080" indent="-287020">
              <a:lnSpc>
                <a:spcPct val="100000"/>
              </a:lnSpc>
              <a:spcBef>
                <a:spcPts val="95"/>
              </a:spcBef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sz="1500" b="1" spc="-10" dirty="0">
                <a:solidFill>
                  <a:srgbClr val="004385"/>
                </a:solidFill>
                <a:latin typeface="Calibri"/>
                <a:cs typeface="Calibri"/>
              </a:rPr>
              <a:t>Janeiro: </a:t>
            </a:r>
            <a:r>
              <a:rPr sz="1500" b="1" spc="-5" dirty="0">
                <a:solidFill>
                  <a:srgbClr val="004385"/>
                </a:solidFill>
                <a:latin typeface="Calibri"/>
                <a:cs typeface="Calibri"/>
              </a:rPr>
              <a:t> </a:t>
            </a:r>
            <a:r>
              <a:rPr sz="1500" b="1" spc="-10" dirty="0">
                <a:solidFill>
                  <a:srgbClr val="004385"/>
                </a:solidFill>
                <a:latin typeface="Calibri"/>
                <a:cs typeface="Calibri"/>
              </a:rPr>
              <a:t>redução</a:t>
            </a:r>
            <a:r>
              <a:rPr sz="1500" b="1" spc="-65" dirty="0">
                <a:solidFill>
                  <a:srgbClr val="004385"/>
                </a:solidFill>
                <a:latin typeface="Calibri"/>
                <a:cs typeface="Calibri"/>
              </a:rPr>
              <a:t> </a:t>
            </a:r>
            <a:r>
              <a:rPr sz="1500" b="1" spc="-5" dirty="0">
                <a:solidFill>
                  <a:srgbClr val="004385"/>
                </a:solidFill>
                <a:latin typeface="Calibri"/>
                <a:cs typeface="Calibri"/>
              </a:rPr>
              <a:t>de </a:t>
            </a:r>
            <a:r>
              <a:rPr sz="1500" b="1" spc="-345" dirty="0">
                <a:solidFill>
                  <a:srgbClr val="004385"/>
                </a:solidFill>
                <a:latin typeface="Calibri"/>
                <a:cs typeface="Calibri"/>
              </a:rPr>
              <a:t> </a:t>
            </a:r>
            <a:r>
              <a:rPr sz="1500" b="1" spc="-15" dirty="0">
                <a:solidFill>
                  <a:srgbClr val="00B050"/>
                </a:solidFill>
                <a:latin typeface="Calibri"/>
                <a:cs typeface="Calibri"/>
              </a:rPr>
              <a:t>81%</a:t>
            </a:r>
            <a:endParaRPr sz="1500" dirty="0">
              <a:solidFill>
                <a:srgbClr val="00B050"/>
              </a:solidFill>
              <a:latin typeface="Calibri"/>
              <a:cs typeface="Calibri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471215" y="4317455"/>
            <a:ext cx="333843" cy="594360"/>
          </a:xfrm>
          <a:custGeom>
            <a:avLst/>
            <a:gdLst/>
            <a:ahLst/>
            <a:cxnLst/>
            <a:rect l="l" t="t" r="r" b="b"/>
            <a:pathLst>
              <a:path w="356869" h="594360">
                <a:moveTo>
                  <a:pt x="267462" y="0"/>
                </a:moveTo>
                <a:lnTo>
                  <a:pt x="89153" y="0"/>
                </a:lnTo>
                <a:lnTo>
                  <a:pt x="89153" y="416052"/>
                </a:lnTo>
                <a:lnTo>
                  <a:pt x="0" y="416052"/>
                </a:lnTo>
                <a:lnTo>
                  <a:pt x="178307" y="594360"/>
                </a:lnTo>
                <a:lnTo>
                  <a:pt x="356616" y="416052"/>
                </a:lnTo>
                <a:lnTo>
                  <a:pt x="267462" y="416052"/>
                </a:lnTo>
                <a:lnTo>
                  <a:pt x="267462" y="0"/>
                </a:lnTo>
                <a:close/>
              </a:path>
            </a:pathLst>
          </a:custGeom>
          <a:solidFill>
            <a:srgbClr val="00CC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2922004" y="4231988"/>
            <a:ext cx="254146" cy="623570"/>
          </a:xfrm>
          <a:custGeom>
            <a:avLst/>
            <a:gdLst/>
            <a:ahLst/>
            <a:cxnLst/>
            <a:rect l="l" t="t" r="r" b="b"/>
            <a:pathLst>
              <a:path w="372110" h="623570">
                <a:moveTo>
                  <a:pt x="278891" y="0"/>
                </a:moveTo>
                <a:lnTo>
                  <a:pt x="92963" y="0"/>
                </a:lnTo>
                <a:lnTo>
                  <a:pt x="92963" y="437388"/>
                </a:lnTo>
                <a:lnTo>
                  <a:pt x="0" y="437388"/>
                </a:lnTo>
                <a:lnTo>
                  <a:pt x="185927" y="623316"/>
                </a:lnTo>
                <a:lnTo>
                  <a:pt x="371855" y="437388"/>
                </a:lnTo>
                <a:lnTo>
                  <a:pt x="278891" y="437388"/>
                </a:lnTo>
                <a:lnTo>
                  <a:pt x="278891" y="0"/>
                </a:lnTo>
                <a:close/>
              </a:path>
            </a:pathLst>
          </a:custGeom>
          <a:solidFill>
            <a:srgbClr val="00CC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6613461" y="4240382"/>
            <a:ext cx="280470" cy="632460"/>
          </a:xfrm>
          <a:custGeom>
            <a:avLst/>
            <a:gdLst/>
            <a:ahLst/>
            <a:cxnLst/>
            <a:rect l="l" t="t" r="r" b="b"/>
            <a:pathLst>
              <a:path w="403859" h="632460">
                <a:moveTo>
                  <a:pt x="302895" y="0"/>
                </a:moveTo>
                <a:lnTo>
                  <a:pt x="100965" y="0"/>
                </a:lnTo>
                <a:lnTo>
                  <a:pt x="100965" y="430530"/>
                </a:lnTo>
                <a:lnTo>
                  <a:pt x="0" y="430530"/>
                </a:lnTo>
                <a:lnTo>
                  <a:pt x="201929" y="632460"/>
                </a:lnTo>
                <a:lnTo>
                  <a:pt x="403860" y="430530"/>
                </a:lnTo>
                <a:lnTo>
                  <a:pt x="302895" y="430530"/>
                </a:lnTo>
                <a:lnTo>
                  <a:pt x="302895" y="0"/>
                </a:lnTo>
                <a:close/>
              </a:path>
            </a:pathLst>
          </a:custGeom>
          <a:solidFill>
            <a:srgbClr val="00CC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8111640" y="3351875"/>
            <a:ext cx="257361" cy="622300"/>
          </a:xfrm>
          <a:custGeom>
            <a:avLst/>
            <a:gdLst/>
            <a:ahLst/>
            <a:cxnLst/>
            <a:rect l="l" t="t" r="r" b="b"/>
            <a:pathLst>
              <a:path w="368934" h="622300">
                <a:moveTo>
                  <a:pt x="276605" y="0"/>
                </a:moveTo>
                <a:lnTo>
                  <a:pt x="92201" y="0"/>
                </a:lnTo>
                <a:lnTo>
                  <a:pt x="92201" y="437388"/>
                </a:lnTo>
                <a:lnTo>
                  <a:pt x="0" y="437388"/>
                </a:lnTo>
                <a:lnTo>
                  <a:pt x="184403" y="621792"/>
                </a:lnTo>
                <a:lnTo>
                  <a:pt x="368807" y="437388"/>
                </a:lnTo>
                <a:lnTo>
                  <a:pt x="276605" y="437388"/>
                </a:lnTo>
                <a:lnTo>
                  <a:pt x="276605" y="0"/>
                </a:lnTo>
                <a:close/>
              </a:path>
            </a:pathLst>
          </a:custGeom>
          <a:solidFill>
            <a:srgbClr val="00CC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 txBox="1"/>
          <p:nvPr/>
        </p:nvSpPr>
        <p:spPr>
          <a:xfrm>
            <a:off x="1153144" y="1030195"/>
            <a:ext cx="1159485" cy="7046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99085" marR="5080" indent="-287020">
              <a:lnSpc>
                <a:spcPct val="100000"/>
              </a:lnSpc>
              <a:spcBef>
                <a:spcPts val="95"/>
              </a:spcBef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sz="1500" b="1" spc="-15" dirty="0">
                <a:solidFill>
                  <a:srgbClr val="004385"/>
                </a:solidFill>
                <a:latin typeface="Calibri"/>
                <a:cs typeface="Calibri"/>
              </a:rPr>
              <a:t>Fevereiro: </a:t>
            </a:r>
            <a:r>
              <a:rPr sz="1500" b="1" spc="-10" dirty="0">
                <a:solidFill>
                  <a:srgbClr val="004385"/>
                </a:solidFill>
                <a:latin typeface="Calibri"/>
                <a:cs typeface="Calibri"/>
              </a:rPr>
              <a:t> redução</a:t>
            </a:r>
            <a:r>
              <a:rPr sz="1500" b="1" spc="-65" dirty="0">
                <a:solidFill>
                  <a:srgbClr val="004385"/>
                </a:solidFill>
                <a:latin typeface="Calibri"/>
                <a:cs typeface="Calibri"/>
              </a:rPr>
              <a:t> </a:t>
            </a:r>
            <a:r>
              <a:rPr sz="1500" b="1" spc="-5" dirty="0">
                <a:solidFill>
                  <a:srgbClr val="004385"/>
                </a:solidFill>
                <a:latin typeface="Calibri"/>
                <a:cs typeface="Calibri"/>
              </a:rPr>
              <a:t>de </a:t>
            </a:r>
            <a:r>
              <a:rPr sz="1500" b="1" spc="-345" dirty="0">
                <a:solidFill>
                  <a:srgbClr val="004385"/>
                </a:solidFill>
                <a:latin typeface="Calibri"/>
                <a:cs typeface="Calibri"/>
              </a:rPr>
              <a:t> </a:t>
            </a:r>
            <a:r>
              <a:rPr sz="1500" b="1" spc="-10" dirty="0">
                <a:solidFill>
                  <a:srgbClr val="00B050"/>
                </a:solidFill>
                <a:latin typeface="Calibri"/>
                <a:cs typeface="Calibri"/>
              </a:rPr>
              <a:t>55%</a:t>
            </a:r>
            <a:endParaRPr sz="1500" dirty="0">
              <a:solidFill>
                <a:srgbClr val="00B050"/>
              </a:solidFill>
              <a:latin typeface="Calibri"/>
              <a:cs typeface="Calibri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2421294" y="1005210"/>
            <a:ext cx="1096314" cy="750847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42570" marR="5080" indent="-230504">
              <a:lnSpc>
                <a:spcPct val="100000"/>
              </a:lnSpc>
              <a:spcBef>
                <a:spcPts val="95"/>
              </a:spcBef>
              <a:buClr>
                <a:srgbClr val="004385"/>
              </a:buClr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dirty="0"/>
              <a:t>	</a:t>
            </a:r>
            <a:r>
              <a:rPr sz="1500" b="1" spc="-10" dirty="0">
                <a:solidFill>
                  <a:srgbClr val="004385"/>
                </a:solidFill>
                <a:latin typeface="Calibri"/>
                <a:cs typeface="Calibri"/>
              </a:rPr>
              <a:t>Março: </a:t>
            </a:r>
            <a:r>
              <a:rPr sz="1500" b="1" spc="-5" dirty="0">
                <a:solidFill>
                  <a:srgbClr val="004385"/>
                </a:solidFill>
                <a:latin typeface="Calibri"/>
                <a:cs typeface="Calibri"/>
              </a:rPr>
              <a:t> </a:t>
            </a:r>
            <a:r>
              <a:rPr sz="1500" b="1" spc="-10" dirty="0">
                <a:solidFill>
                  <a:srgbClr val="004385"/>
                </a:solidFill>
                <a:latin typeface="Calibri"/>
                <a:cs typeface="Calibri"/>
              </a:rPr>
              <a:t>redução de </a:t>
            </a:r>
            <a:r>
              <a:rPr sz="1500" b="1" spc="-350" dirty="0">
                <a:solidFill>
                  <a:srgbClr val="004385"/>
                </a:solidFill>
                <a:latin typeface="Calibri"/>
                <a:cs typeface="Calibri"/>
              </a:rPr>
              <a:t> </a:t>
            </a:r>
            <a:r>
              <a:rPr sz="1500" b="1" spc="-10" dirty="0">
                <a:solidFill>
                  <a:srgbClr val="C00000"/>
                </a:solidFill>
                <a:latin typeface="Calibri"/>
                <a:cs typeface="Calibri"/>
              </a:rPr>
              <a:t>78%</a:t>
            </a:r>
            <a:endParaRPr sz="1500" dirty="0">
              <a:latin typeface="Calibri"/>
              <a:cs typeface="Calibri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10120690" y="6297879"/>
            <a:ext cx="1851218" cy="336631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R="5080" algn="r">
              <a:lnSpc>
                <a:spcPct val="100000"/>
              </a:lnSpc>
              <a:spcBef>
                <a:spcPts val="105"/>
              </a:spcBef>
            </a:pPr>
            <a:r>
              <a:rPr sz="1050" dirty="0">
                <a:latin typeface="Calibri"/>
                <a:cs typeface="Calibri"/>
              </a:rPr>
              <a:t>*Período</a:t>
            </a:r>
            <a:r>
              <a:rPr sz="1050" spc="-45" dirty="0">
                <a:latin typeface="Calibri"/>
                <a:cs typeface="Calibri"/>
              </a:rPr>
              <a:t> </a:t>
            </a:r>
            <a:r>
              <a:rPr sz="1050" spc="-5" dirty="0">
                <a:latin typeface="Calibri"/>
                <a:cs typeface="Calibri"/>
              </a:rPr>
              <a:t>analisado</a:t>
            </a:r>
            <a:r>
              <a:rPr sz="1050" spc="-40" dirty="0">
                <a:latin typeface="Calibri"/>
                <a:cs typeface="Calibri"/>
              </a:rPr>
              <a:t> </a:t>
            </a:r>
            <a:r>
              <a:rPr sz="1050" dirty="0">
                <a:latin typeface="Calibri"/>
                <a:cs typeface="Calibri"/>
              </a:rPr>
              <a:t>em</a:t>
            </a:r>
            <a:r>
              <a:rPr sz="1050" spc="-30" dirty="0">
                <a:latin typeface="Calibri"/>
                <a:cs typeface="Calibri"/>
              </a:rPr>
              <a:t> </a:t>
            </a:r>
            <a:r>
              <a:rPr lang="pt-BR" sz="1050" spc="-30" dirty="0">
                <a:latin typeface="Calibri"/>
                <a:cs typeface="Calibri"/>
              </a:rPr>
              <a:t>outubro*</a:t>
            </a:r>
            <a:r>
              <a:rPr sz="1050" spc="-5" dirty="0">
                <a:latin typeface="Calibri"/>
                <a:cs typeface="Calibri"/>
              </a:rPr>
              <a:t>:</a:t>
            </a:r>
            <a:endParaRPr sz="1050" dirty="0">
              <a:latin typeface="Calibri"/>
              <a:cs typeface="Calibri"/>
            </a:endParaRPr>
          </a:p>
          <a:p>
            <a:pPr marR="5715" algn="r">
              <a:lnSpc>
                <a:spcPct val="100000"/>
              </a:lnSpc>
            </a:pPr>
            <a:r>
              <a:rPr sz="1050" b="1" dirty="0">
                <a:latin typeface="Calibri"/>
                <a:cs typeface="Calibri"/>
              </a:rPr>
              <a:t>0</a:t>
            </a:r>
            <a:r>
              <a:rPr lang="pt-BR" sz="1050" b="1" dirty="0">
                <a:latin typeface="Calibri"/>
                <a:cs typeface="Calibri"/>
              </a:rPr>
              <a:t>1 a 24</a:t>
            </a:r>
            <a:r>
              <a:rPr sz="1050" b="1" dirty="0">
                <a:latin typeface="Calibri"/>
                <a:cs typeface="Calibri"/>
              </a:rPr>
              <a:t>/</a:t>
            </a:r>
            <a:r>
              <a:rPr lang="pt-BR" sz="1050" b="1" dirty="0">
                <a:latin typeface="Calibri"/>
                <a:cs typeface="Calibri"/>
              </a:rPr>
              <a:t>10</a:t>
            </a:r>
            <a:r>
              <a:rPr lang="pt-BR" sz="1050" b="1" spc="175" dirty="0">
                <a:latin typeface="Calibri"/>
                <a:cs typeface="Calibri"/>
              </a:rPr>
              <a:t> </a:t>
            </a:r>
            <a:r>
              <a:rPr sz="1050" b="1" dirty="0">
                <a:latin typeface="Calibri"/>
                <a:cs typeface="Calibri"/>
              </a:rPr>
              <a:t>de</a:t>
            </a:r>
            <a:r>
              <a:rPr sz="1050" b="1" spc="-20" dirty="0">
                <a:latin typeface="Calibri"/>
                <a:cs typeface="Calibri"/>
              </a:rPr>
              <a:t> </a:t>
            </a:r>
            <a:r>
              <a:rPr sz="1050" b="1" dirty="0">
                <a:latin typeface="Calibri"/>
                <a:cs typeface="Calibri"/>
              </a:rPr>
              <a:t>2021</a:t>
            </a:r>
            <a:endParaRPr sz="1050" dirty="0">
              <a:latin typeface="Calibri"/>
              <a:cs typeface="Calibri"/>
            </a:endParaRPr>
          </a:p>
        </p:txBody>
      </p:sp>
      <p:sp>
        <p:nvSpPr>
          <p:cNvPr id="26" name="object 26"/>
          <p:cNvSpPr txBox="1">
            <a:spLocks noGrp="1"/>
          </p:cNvSpPr>
          <p:nvPr>
            <p:ph type="title"/>
          </p:nvPr>
        </p:nvSpPr>
        <p:spPr>
          <a:xfrm>
            <a:off x="93675" y="-17460"/>
            <a:ext cx="5343322" cy="461665"/>
          </a:xfrm>
          <a:prstGeom prst="rect">
            <a:avLst/>
          </a:prstGeom>
          <a:noFill/>
        </p:spPr>
        <p:txBody>
          <a:bodyPr vert="horz" wrap="none" lIns="91440" tIns="45720" rIns="91440" bIns="45720" rtlCol="0" anchor="ctr">
            <a:sp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sz="2400" b="1" dirty="0">
                <a:solidFill>
                  <a:srgbClr val="202F58"/>
                </a:solidFill>
                <a:latin typeface="Geomanist" panose="02000503000000020004" pitchFamily="50" charset="0"/>
                <a:ea typeface="+mn-ea"/>
                <a:cs typeface="+mn-cs"/>
              </a:rPr>
              <a:t>Panorama de Queimadas - Amazonas</a:t>
            </a:r>
          </a:p>
        </p:txBody>
      </p:sp>
      <p:sp>
        <p:nvSpPr>
          <p:cNvPr id="27" name="object 27"/>
          <p:cNvSpPr txBox="1"/>
          <p:nvPr/>
        </p:nvSpPr>
        <p:spPr>
          <a:xfrm>
            <a:off x="4803394" y="6451803"/>
            <a:ext cx="3620135" cy="193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dirty="0">
                <a:latin typeface="Calibri"/>
                <a:cs typeface="Calibri"/>
              </a:rPr>
              <a:t>Fonte:</a:t>
            </a:r>
            <a:r>
              <a:rPr sz="1100" spc="-30" dirty="0">
                <a:latin typeface="Calibri"/>
                <a:cs typeface="Calibri"/>
              </a:rPr>
              <a:t> </a:t>
            </a:r>
            <a:r>
              <a:rPr sz="1100" u="sng" spc="-5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Calibri"/>
                <a:cs typeface="Calibri"/>
                <a:hlinkClick r:id="rId4"/>
              </a:rPr>
              <a:t>http://queimadas.dgi.inpe.br/queimadas/bdqueimadas/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3626272" y="1016992"/>
            <a:ext cx="1174859" cy="750847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42570" marR="5080" indent="-230504">
              <a:lnSpc>
                <a:spcPct val="100000"/>
              </a:lnSpc>
              <a:spcBef>
                <a:spcPts val="95"/>
              </a:spcBef>
              <a:buClr>
                <a:srgbClr val="004385"/>
              </a:buClr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dirty="0"/>
              <a:t>	</a:t>
            </a:r>
            <a:r>
              <a:rPr sz="1500" b="1" spc="-10" dirty="0">
                <a:solidFill>
                  <a:srgbClr val="004385"/>
                </a:solidFill>
                <a:latin typeface="Calibri"/>
                <a:cs typeface="Calibri"/>
              </a:rPr>
              <a:t>Abril: </a:t>
            </a:r>
            <a:r>
              <a:rPr sz="1500" b="1" spc="-5" dirty="0">
                <a:solidFill>
                  <a:srgbClr val="004385"/>
                </a:solidFill>
                <a:latin typeface="Calibri"/>
                <a:cs typeface="Calibri"/>
              </a:rPr>
              <a:t> </a:t>
            </a:r>
            <a:r>
              <a:rPr sz="1500" b="1" spc="-10" dirty="0">
                <a:solidFill>
                  <a:srgbClr val="004385"/>
                </a:solidFill>
                <a:latin typeface="Calibri"/>
                <a:cs typeface="Calibri"/>
              </a:rPr>
              <a:t>aumento </a:t>
            </a:r>
            <a:r>
              <a:rPr sz="1500" b="1" spc="-5" dirty="0">
                <a:solidFill>
                  <a:srgbClr val="004385"/>
                </a:solidFill>
                <a:latin typeface="Calibri"/>
                <a:cs typeface="Calibri"/>
              </a:rPr>
              <a:t>de </a:t>
            </a:r>
            <a:r>
              <a:rPr sz="1500" b="1" spc="-350" dirty="0">
                <a:solidFill>
                  <a:srgbClr val="004385"/>
                </a:solidFill>
                <a:latin typeface="Calibri"/>
                <a:cs typeface="Calibri"/>
              </a:rPr>
              <a:t> </a:t>
            </a:r>
            <a:r>
              <a:rPr sz="1500" b="1" spc="-10" dirty="0">
                <a:solidFill>
                  <a:srgbClr val="C00000"/>
                </a:solidFill>
                <a:latin typeface="Calibri"/>
                <a:cs typeface="Calibri"/>
              </a:rPr>
              <a:t>50%</a:t>
            </a:r>
            <a:endParaRPr sz="1500" dirty="0">
              <a:latin typeface="Calibri"/>
              <a:cs typeface="Calibri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6158417" y="995974"/>
            <a:ext cx="1121276" cy="7046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99085" marR="5080" indent="-287020">
              <a:lnSpc>
                <a:spcPct val="100000"/>
              </a:lnSpc>
              <a:spcBef>
                <a:spcPts val="95"/>
              </a:spcBef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sz="1500" b="1" spc="-10" dirty="0">
                <a:solidFill>
                  <a:srgbClr val="004385"/>
                </a:solidFill>
                <a:latin typeface="Calibri"/>
                <a:cs typeface="Calibri"/>
              </a:rPr>
              <a:t>Junho: </a:t>
            </a:r>
            <a:r>
              <a:rPr sz="1500" b="1" spc="-5" dirty="0">
                <a:solidFill>
                  <a:srgbClr val="004385"/>
                </a:solidFill>
                <a:latin typeface="Calibri"/>
                <a:cs typeface="Calibri"/>
              </a:rPr>
              <a:t> </a:t>
            </a:r>
            <a:r>
              <a:rPr sz="1500" b="1" spc="-10" dirty="0">
                <a:solidFill>
                  <a:srgbClr val="004385"/>
                </a:solidFill>
                <a:latin typeface="Calibri"/>
                <a:cs typeface="Calibri"/>
              </a:rPr>
              <a:t>redução</a:t>
            </a:r>
            <a:r>
              <a:rPr sz="1500" b="1" spc="-65" dirty="0">
                <a:solidFill>
                  <a:srgbClr val="004385"/>
                </a:solidFill>
                <a:latin typeface="Calibri"/>
                <a:cs typeface="Calibri"/>
              </a:rPr>
              <a:t> </a:t>
            </a:r>
            <a:r>
              <a:rPr sz="1500" b="1" spc="-5" dirty="0">
                <a:solidFill>
                  <a:srgbClr val="004385"/>
                </a:solidFill>
                <a:latin typeface="Calibri"/>
                <a:cs typeface="Calibri"/>
              </a:rPr>
              <a:t>de </a:t>
            </a:r>
            <a:r>
              <a:rPr sz="1500" b="1" spc="-345" dirty="0">
                <a:solidFill>
                  <a:srgbClr val="004385"/>
                </a:solidFill>
                <a:latin typeface="Calibri"/>
                <a:cs typeface="Calibri"/>
              </a:rPr>
              <a:t> </a:t>
            </a:r>
            <a:r>
              <a:rPr sz="1500" b="1" spc="-15" dirty="0">
                <a:solidFill>
                  <a:srgbClr val="00B050"/>
                </a:solidFill>
                <a:latin typeface="Calibri"/>
                <a:cs typeface="Calibri"/>
              </a:rPr>
              <a:t>37%</a:t>
            </a:r>
            <a:endParaRPr sz="1500" dirty="0">
              <a:solidFill>
                <a:srgbClr val="00B050"/>
              </a:solidFill>
              <a:latin typeface="Calibri"/>
              <a:cs typeface="Calibri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4909797" y="985759"/>
            <a:ext cx="1116330" cy="750847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42570" marR="5080" indent="-230504">
              <a:lnSpc>
                <a:spcPct val="100000"/>
              </a:lnSpc>
              <a:spcBef>
                <a:spcPts val="95"/>
              </a:spcBef>
              <a:buClr>
                <a:srgbClr val="004385"/>
              </a:buClr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dirty="0"/>
              <a:t>	</a:t>
            </a:r>
            <a:r>
              <a:rPr sz="1500" b="1" spc="-5" dirty="0">
                <a:solidFill>
                  <a:srgbClr val="004385"/>
                </a:solidFill>
                <a:latin typeface="Calibri"/>
                <a:cs typeface="Calibri"/>
              </a:rPr>
              <a:t>Maio: </a:t>
            </a:r>
            <a:r>
              <a:rPr sz="1500" b="1" dirty="0">
                <a:solidFill>
                  <a:srgbClr val="004385"/>
                </a:solidFill>
                <a:latin typeface="Calibri"/>
                <a:cs typeface="Calibri"/>
              </a:rPr>
              <a:t> </a:t>
            </a:r>
            <a:r>
              <a:rPr sz="1500" b="1" spc="-10" dirty="0">
                <a:solidFill>
                  <a:srgbClr val="004385"/>
                </a:solidFill>
                <a:latin typeface="Calibri"/>
                <a:cs typeface="Calibri"/>
              </a:rPr>
              <a:t>aumento </a:t>
            </a:r>
            <a:r>
              <a:rPr sz="1500" b="1" spc="-5" dirty="0">
                <a:solidFill>
                  <a:srgbClr val="004385"/>
                </a:solidFill>
                <a:latin typeface="Calibri"/>
                <a:cs typeface="Calibri"/>
              </a:rPr>
              <a:t>de </a:t>
            </a:r>
            <a:r>
              <a:rPr sz="1500" b="1" dirty="0">
                <a:solidFill>
                  <a:srgbClr val="004385"/>
                </a:solidFill>
                <a:latin typeface="Calibri"/>
                <a:cs typeface="Calibri"/>
              </a:rPr>
              <a:t> </a:t>
            </a:r>
            <a:r>
              <a:rPr sz="1500" b="1" spc="-10" dirty="0">
                <a:solidFill>
                  <a:srgbClr val="C00000"/>
                </a:solidFill>
                <a:latin typeface="Calibri"/>
                <a:cs typeface="Calibri"/>
              </a:rPr>
              <a:t>200%</a:t>
            </a:r>
            <a:endParaRPr sz="1500" dirty="0">
              <a:latin typeface="Calibri"/>
              <a:cs typeface="Calibri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7242171" y="1016992"/>
            <a:ext cx="1134008" cy="7046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99085" marR="5080" indent="-287020">
              <a:lnSpc>
                <a:spcPct val="100000"/>
              </a:lnSpc>
              <a:spcBef>
                <a:spcPts val="95"/>
              </a:spcBef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sz="1500" b="1" spc="-5" dirty="0">
                <a:solidFill>
                  <a:srgbClr val="004385"/>
                </a:solidFill>
                <a:latin typeface="Calibri"/>
                <a:cs typeface="Calibri"/>
              </a:rPr>
              <a:t>Julho: </a:t>
            </a:r>
            <a:r>
              <a:rPr sz="1500" b="1" dirty="0">
                <a:solidFill>
                  <a:srgbClr val="004385"/>
                </a:solidFill>
                <a:latin typeface="Calibri"/>
                <a:cs typeface="Calibri"/>
              </a:rPr>
              <a:t> </a:t>
            </a:r>
            <a:r>
              <a:rPr sz="1500" b="1" spc="-10" dirty="0">
                <a:solidFill>
                  <a:srgbClr val="004385"/>
                </a:solidFill>
                <a:latin typeface="Calibri"/>
                <a:cs typeface="Calibri"/>
              </a:rPr>
              <a:t>redução</a:t>
            </a:r>
            <a:r>
              <a:rPr sz="1500" b="1" spc="-65" dirty="0">
                <a:solidFill>
                  <a:srgbClr val="004385"/>
                </a:solidFill>
                <a:latin typeface="Calibri"/>
                <a:cs typeface="Calibri"/>
              </a:rPr>
              <a:t> </a:t>
            </a:r>
            <a:r>
              <a:rPr sz="1500" b="1" spc="-5" dirty="0">
                <a:solidFill>
                  <a:srgbClr val="004385"/>
                </a:solidFill>
                <a:latin typeface="Calibri"/>
                <a:cs typeface="Calibri"/>
              </a:rPr>
              <a:t>de </a:t>
            </a:r>
            <a:r>
              <a:rPr sz="1500" b="1" spc="-345" dirty="0">
                <a:solidFill>
                  <a:srgbClr val="004385"/>
                </a:solidFill>
                <a:latin typeface="Calibri"/>
                <a:cs typeface="Calibri"/>
              </a:rPr>
              <a:t> </a:t>
            </a:r>
            <a:r>
              <a:rPr sz="1500" b="1" spc="-10" dirty="0">
                <a:solidFill>
                  <a:srgbClr val="00B050"/>
                </a:solidFill>
                <a:latin typeface="Calibri"/>
                <a:cs typeface="Calibri"/>
              </a:rPr>
              <a:t>44%</a:t>
            </a:r>
            <a:endParaRPr sz="1500" dirty="0">
              <a:solidFill>
                <a:srgbClr val="00B050"/>
              </a:solidFill>
              <a:latin typeface="Calibri"/>
              <a:cs typeface="Calibri"/>
            </a:endParaRPr>
          </a:p>
        </p:txBody>
      </p:sp>
      <p:sp>
        <p:nvSpPr>
          <p:cNvPr id="57" name="object 57"/>
          <p:cNvSpPr txBox="1"/>
          <p:nvPr/>
        </p:nvSpPr>
        <p:spPr>
          <a:xfrm>
            <a:off x="8508470" y="1000933"/>
            <a:ext cx="1215396" cy="7046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99085" marR="5080" indent="-287020">
              <a:lnSpc>
                <a:spcPct val="100000"/>
              </a:lnSpc>
              <a:spcBef>
                <a:spcPts val="95"/>
              </a:spcBef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sz="1500" b="1" spc="-10" dirty="0">
                <a:solidFill>
                  <a:srgbClr val="004385"/>
                </a:solidFill>
                <a:latin typeface="Calibri"/>
                <a:cs typeface="Calibri"/>
              </a:rPr>
              <a:t>Agosto: </a:t>
            </a:r>
            <a:r>
              <a:rPr sz="1500" b="1" spc="-5" dirty="0">
                <a:solidFill>
                  <a:srgbClr val="004385"/>
                </a:solidFill>
                <a:latin typeface="Calibri"/>
                <a:cs typeface="Calibri"/>
              </a:rPr>
              <a:t> </a:t>
            </a:r>
            <a:r>
              <a:rPr lang="pt-BR" sz="1500" b="1" spc="-10" dirty="0">
                <a:solidFill>
                  <a:srgbClr val="004385"/>
                </a:solidFill>
                <a:latin typeface="Calibri"/>
                <a:cs typeface="Calibri"/>
              </a:rPr>
              <a:t>aumento</a:t>
            </a:r>
            <a:r>
              <a:rPr sz="1500" b="1" spc="-65" dirty="0">
                <a:solidFill>
                  <a:srgbClr val="004385"/>
                </a:solidFill>
                <a:latin typeface="Calibri"/>
                <a:cs typeface="Calibri"/>
              </a:rPr>
              <a:t> </a:t>
            </a:r>
            <a:r>
              <a:rPr sz="1500" b="1" spc="-5" dirty="0">
                <a:solidFill>
                  <a:srgbClr val="004385"/>
                </a:solidFill>
                <a:latin typeface="Calibri"/>
                <a:cs typeface="Calibri"/>
              </a:rPr>
              <a:t>de</a:t>
            </a:r>
            <a:r>
              <a:rPr lang="pt-BR" sz="1500" b="1" spc="-5" dirty="0">
                <a:solidFill>
                  <a:srgbClr val="004385"/>
                </a:solidFill>
                <a:latin typeface="Calibri"/>
                <a:cs typeface="Calibri"/>
              </a:rPr>
              <a:t> </a:t>
            </a:r>
            <a:r>
              <a:rPr lang="pt-BR" sz="1500" b="1" spc="-10" dirty="0">
                <a:solidFill>
                  <a:srgbClr val="C00000"/>
                </a:solidFill>
                <a:latin typeface="Calibri"/>
                <a:cs typeface="Calibri"/>
              </a:rPr>
              <a:t>7</a:t>
            </a:r>
            <a:r>
              <a:rPr sz="1500" b="1" spc="-10" dirty="0">
                <a:solidFill>
                  <a:srgbClr val="C00000"/>
                </a:solidFill>
                <a:latin typeface="Calibri"/>
                <a:cs typeface="Calibri"/>
              </a:rPr>
              <a:t>%</a:t>
            </a:r>
            <a:endParaRPr sz="1500" dirty="0">
              <a:latin typeface="Calibri"/>
              <a:cs typeface="Calibri"/>
            </a:endParaRPr>
          </a:p>
        </p:txBody>
      </p:sp>
      <p:sp>
        <p:nvSpPr>
          <p:cNvPr id="62" name="object 18"/>
          <p:cNvSpPr/>
          <p:nvPr/>
        </p:nvSpPr>
        <p:spPr>
          <a:xfrm rot="10800000">
            <a:off x="5345789" y="4303485"/>
            <a:ext cx="284186" cy="622300"/>
          </a:xfrm>
          <a:custGeom>
            <a:avLst/>
            <a:gdLst/>
            <a:ahLst/>
            <a:cxnLst/>
            <a:rect l="l" t="t" r="r" b="b"/>
            <a:pathLst>
              <a:path w="368934" h="622300">
                <a:moveTo>
                  <a:pt x="276605" y="0"/>
                </a:moveTo>
                <a:lnTo>
                  <a:pt x="92201" y="0"/>
                </a:lnTo>
                <a:lnTo>
                  <a:pt x="92201" y="437388"/>
                </a:lnTo>
                <a:lnTo>
                  <a:pt x="0" y="437388"/>
                </a:lnTo>
                <a:lnTo>
                  <a:pt x="184403" y="621792"/>
                </a:lnTo>
                <a:lnTo>
                  <a:pt x="368807" y="437388"/>
                </a:lnTo>
                <a:lnTo>
                  <a:pt x="276605" y="437388"/>
                </a:lnTo>
                <a:lnTo>
                  <a:pt x="276605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13"/>
          <p:cNvSpPr/>
          <p:nvPr/>
        </p:nvSpPr>
        <p:spPr>
          <a:xfrm>
            <a:off x="1732886" y="4345485"/>
            <a:ext cx="318790" cy="623570"/>
          </a:xfrm>
          <a:custGeom>
            <a:avLst/>
            <a:gdLst/>
            <a:ahLst/>
            <a:cxnLst/>
            <a:rect l="l" t="t" r="r" b="b"/>
            <a:pathLst>
              <a:path w="372110" h="623570">
                <a:moveTo>
                  <a:pt x="278891" y="0"/>
                </a:moveTo>
                <a:lnTo>
                  <a:pt x="92963" y="0"/>
                </a:lnTo>
                <a:lnTo>
                  <a:pt x="92963" y="437388"/>
                </a:lnTo>
                <a:lnTo>
                  <a:pt x="0" y="437388"/>
                </a:lnTo>
                <a:lnTo>
                  <a:pt x="185927" y="623316"/>
                </a:lnTo>
                <a:lnTo>
                  <a:pt x="371855" y="437388"/>
                </a:lnTo>
                <a:lnTo>
                  <a:pt x="278891" y="437388"/>
                </a:lnTo>
                <a:lnTo>
                  <a:pt x="278891" y="0"/>
                </a:lnTo>
                <a:close/>
              </a:path>
            </a:pathLst>
          </a:custGeom>
          <a:solidFill>
            <a:srgbClr val="00CC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57"/>
          <p:cNvSpPr txBox="1"/>
          <p:nvPr/>
        </p:nvSpPr>
        <p:spPr>
          <a:xfrm>
            <a:off x="9604956" y="985759"/>
            <a:ext cx="1164644" cy="7046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99085" marR="5080" indent="-287020">
              <a:lnSpc>
                <a:spcPct val="100000"/>
              </a:lnSpc>
              <a:spcBef>
                <a:spcPts val="95"/>
              </a:spcBef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lang="pt-BR" sz="1500" b="1" spc="-10" dirty="0">
                <a:solidFill>
                  <a:srgbClr val="004385"/>
                </a:solidFill>
                <a:latin typeface="Calibri"/>
                <a:cs typeface="Calibri"/>
              </a:rPr>
              <a:t>Setembro</a:t>
            </a:r>
            <a:r>
              <a:rPr sz="1500" b="1" spc="-10" dirty="0">
                <a:solidFill>
                  <a:srgbClr val="004385"/>
                </a:solidFill>
                <a:latin typeface="Calibri"/>
                <a:cs typeface="Calibri"/>
              </a:rPr>
              <a:t>: </a:t>
            </a:r>
            <a:r>
              <a:rPr sz="1500" b="1" spc="-5" dirty="0">
                <a:solidFill>
                  <a:srgbClr val="004385"/>
                </a:solidFill>
                <a:latin typeface="Calibri"/>
                <a:cs typeface="Calibri"/>
              </a:rPr>
              <a:t> </a:t>
            </a:r>
            <a:r>
              <a:rPr lang="pt-BR" sz="1500" b="1" spc="-10" dirty="0">
                <a:solidFill>
                  <a:srgbClr val="004385"/>
                </a:solidFill>
                <a:latin typeface="Calibri"/>
                <a:cs typeface="Calibri"/>
              </a:rPr>
              <a:t>redução</a:t>
            </a:r>
            <a:r>
              <a:rPr sz="1500" b="1" spc="-65" dirty="0">
                <a:solidFill>
                  <a:srgbClr val="004385"/>
                </a:solidFill>
                <a:latin typeface="Calibri"/>
                <a:cs typeface="Calibri"/>
              </a:rPr>
              <a:t> </a:t>
            </a:r>
            <a:r>
              <a:rPr sz="1500" b="1" spc="-5" dirty="0">
                <a:solidFill>
                  <a:srgbClr val="004385"/>
                </a:solidFill>
                <a:latin typeface="Calibri"/>
                <a:cs typeface="Calibri"/>
              </a:rPr>
              <a:t>de</a:t>
            </a:r>
            <a:r>
              <a:rPr lang="pt-BR" sz="1500" b="1" spc="-5" dirty="0">
                <a:solidFill>
                  <a:srgbClr val="004385"/>
                </a:solidFill>
                <a:latin typeface="Calibri"/>
                <a:cs typeface="Calibri"/>
              </a:rPr>
              <a:t> </a:t>
            </a:r>
            <a:r>
              <a:rPr lang="pt-BR" sz="1500" b="1" spc="-10" dirty="0">
                <a:solidFill>
                  <a:srgbClr val="00B050"/>
                </a:solidFill>
                <a:latin typeface="Calibri"/>
                <a:cs typeface="Calibri"/>
              </a:rPr>
              <a:t>36</a:t>
            </a:r>
            <a:r>
              <a:rPr sz="1500" b="1" spc="-10" dirty="0">
                <a:solidFill>
                  <a:srgbClr val="00B050"/>
                </a:solidFill>
                <a:latin typeface="Calibri"/>
                <a:cs typeface="Calibri"/>
              </a:rPr>
              <a:t>%</a:t>
            </a:r>
            <a:endParaRPr sz="1500" dirty="0">
              <a:solidFill>
                <a:srgbClr val="00B050"/>
              </a:solidFill>
              <a:latin typeface="Calibri"/>
              <a:cs typeface="Calibri"/>
            </a:endParaRPr>
          </a:p>
        </p:txBody>
      </p:sp>
      <p:sp>
        <p:nvSpPr>
          <p:cNvPr id="35" name="object 18"/>
          <p:cNvSpPr/>
          <p:nvPr/>
        </p:nvSpPr>
        <p:spPr>
          <a:xfrm rot="10800000">
            <a:off x="4168622" y="4233258"/>
            <a:ext cx="313684" cy="622300"/>
          </a:xfrm>
          <a:custGeom>
            <a:avLst/>
            <a:gdLst/>
            <a:ahLst/>
            <a:cxnLst/>
            <a:rect l="l" t="t" r="r" b="b"/>
            <a:pathLst>
              <a:path w="368934" h="622300">
                <a:moveTo>
                  <a:pt x="276605" y="0"/>
                </a:moveTo>
                <a:lnTo>
                  <a:pt x="92201" y="0"/>
                </a:lnTo>
                <a:lnTo>
                  <a:pt x="92201" y="437388"/>
                </a:lnTo>
                <a:lnTo>
                  <a:pt x="0" y="437388"/>
                </a:lnTo>
                <a:lnTo>
                  <a:pt x="184403" y="621792"/>
                </a:lnTo>
                <a:lnTo>
                  <a:pt x="368807" y="437388"/>
                </a:lnTo>
                <a:lnTo>
                  <a:pt x="276605" y="437388"/>
                </a:lnTo>
                <a:lnTo>
                  <a:pt x="276605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18"/>
          <p:cNvSpPr/>
          <p:nvPr/>
        </p:nvSpPr>
        <p:spPr>
          <a:xfrm rot="10800000">
            <a:off x="9367169" y="3121658"/>
            <a:ext cx="297044" cy="622300"/>
          </a:xfrm>
          <a:custGeom>
            <a:avLst/>
            <a:gdLst/>
            <a:ahLst/>
            <a:cxnLst/>
            <a:rect l="l" t="t" r="r" b="b"/>
            <a:pathLst>
              <a:path w="368934" h="622300">
                <a:moveTo>
                  <a:pt x="276605" y="0"/>
                </a:moveTo>
                <a:lnTo>
                  <a:pt x="92201" y="0"/>
                </a:lnTo>
                <a:lnTo>
                  <a:pt x="92201" y="437388"/>
                </a:lnTo>
                <a:lnTo>
                  <a:pt x="0" y="437388"/>
                </a:lnTo>
                <a:lnTo>
                  <a:pt x="184403" y="621792"/>
                </a:lnTo>
                <a:lnTo>
                  <a:pt x="368807" y="437388"/>
                </a:lnTo>
                <a:lnTo>
                  <a:pt x="276605" y="437388"/>
                </a:lnTo>
                <a:lnTo>
                  <a:pt x="276605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18"/>
          <p:cNvSpPr/>
          <p:nvPr/>
        </p:nvSpPr>
        <p:spPr>
          <a:xfrm flipH="1">
            <a:off x="10536901" y="2640601"/>
            <a:ext cx="297626" cy="630471"/>
          </a:xfrm>
          <a:custGeom>
            <a:avLst/>
            <a:gdLst/>
            <a:ahLst/>
            <a:cxnLst/>
            <a:rect l="l" t="t" r="r" b="b"/>
            <a:pathLst>
              <a:path w="368934" h="622300">
                <a:moveTo>
                  <a:pt x="276605" y="0"/>
                </a:moveTo>
                <a:lnTo>
                  <a:pt x="92201" y="0"/>
                </a:lnTo>
                <a:lnTo>
                  <a:pt x="92201" y="437388"/>
                </a:lnTo>
                <a:lnTo>
                  <a:pt x="0" y="437388"/>
                </a:lnTo>
                <a:lnTo>
                  <a:pt x="184403" y="621792"/>
                </a:lnTo>
                <a:lnTo>
                  <a:pt x="368807" y="437388"/>
                </a:lnTo>
                <a:lnTo>
                  <a:pt x="276605" y="437388"/>
                </a:lnTo>
                <a:lnTo>
                  <a:pt x="276605" y="0"/>
                </a:lnTo>
                <a:close/>
              </a:path>
            </a:pathLst>
          </a:custGeom>
          <a:solidFill>
            <a:srgbClr val="00CC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57"/>
          <p:cNvSpPr txBox="1"/>
          <p:nvPr/>
        </p:nvSpPr>
        <p:spPr>
          <a:xfrm>
            <a:off x="10952643" y="970705"/>
            <a:ext cx="1188028" cy="7046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99085" marR="5080" indent="-287020">
              <a:lnSpc>
                <a:spcPct val="100000"/>
              </a:lnSpc>
              <a:spcBef>
                <a:spcPts val="95"/>
              </a:spcBef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lang="pt-BR" sz="1500" b="1" spc="-10" dirty="0">
                <a:solidFill>
                  <a:srgbClr val="004385"/>
                </a:solidFill>
                <a:latin typeface="Calibri"/>
                <a:cs typeface="Calibri"/>
              </a:rPr>
              <a:t>Outubro*</a:t>
            </a:r>
            <a:r>
              <a:rPr sz="1500" b="1" spc="-10" dirty="0">
                <a:solidFill>
                  <a:srgbClr val="004385"/>
                </a:solidFill>
                <a:latin typeface="Calibri"/>
                <a:cs typeface="Calibri"/>
              </a:rPr>
              <a:t>: </a:t>
            </a:r>
            <a:r>
              <a:rPr sz="1500" b="1" spc="-5" dirty="0">
                <a:solidFill>
                  <a:srgbClr val="004385"/>
                </a:solidFill>
                <a:latin typeface="Calibri"/>
                <a:cs typeface="Calibri"/>
              </a:rPr>
              <a:t> </a:t>
            </a:r>
            <a:r>
              <a:rPr lang="pt-BR" sz="1500" b="1" spc="-10" dirty="0">
                <a:solidFill>
                  <a:srgbClr val="004385"/>
                </a:solidFill>
                <a:latin typeface="Calibri"/>
                <a:cs typeface="Calibri"/>
              </a:rPr>
              <a:t>aumento</a:t>
            </a:r>
            <a:r>
              <a:rPr sz="1500" b="1" spc="-65" dirty="0">
                <a:solidFill>
                  <a:srgbClr val="004385"/>
                </a:solidFill>
                <a:latin typeface="Calibri"/>
                <a:cs typeface="Calibri"/>
              </a:rPr>
              <a:t> </a:t>
            </a:r>
            <a:r>
              <a:rPr sz="1500" b="1" spc="-5" dirty="0">
                <a:solidFill>
                  <a:srgbClr val="004385"/>
                </a:solidFill>
                <a:latin typeface="Calibri"/>
                <a:cs typeface="Calibri"/>
              </a:rPr>
              <a:t>de</a:t>
            </a:r>
            <a:r>
              <a:rPr lang="pt-BR" sz="1500" b="1" spc="-5" dirty="0">
                <a:solidFill>
                  <a:srgbClr val="004385"/>
                </a:solidFill>
                <a:latin typeface="Calibri"/>
                <a:cs typeface="Calibri"/>
              </a:rPr>
              <a:t> </a:t>
            </a:r>
            <a:r>
              <a:rPr lang="pt-BR" sz="1500" b="1" spc="-10" dirty="0">
                <a:solidFill>
                  <a:srgbClr val="FF0000"/>
                </a:solidFill>
                <a:latin typeface="Calibri"/>
                <a:cs typeface="Calibri"/>
              </a:rPr>
              <a:t>43</a:t>
            </a:r>
            <a:r>
              <a:rPr sz="1500" b="1" spc="-10" dirty="0">
                <a:solidFill>
                  <a:srgbClr val="FF0000"/>
                </a:solidFill>
                <a:latin typeface="Calibri"/>
                <a:cs typeface="Calibri"/>
              </a:rPr>
              <a:t>%</a:t>
            </a:r>
            <a:endParaRPr sz="1500" dirty="0">
              <a:solidFill>
                <a:srgbClr val="FF0000"/>
              </a:solidFill>
              <a:latin typeface="Calibri"/>
              <a:cs typeface="Calibri"/>
            </a:endParaRPr>
          </a:p>
        </p:txBody>
      </p:sp>
      <p:sp>
        <p:nvSpPr>
          <p:cNvPr id="38" name="object 18"/>
          <p:cNvSpPr/>
          <p:nvPr/>
        </p:nvSpPr>
        <p:spPr>
          <a:xfrm rot="10800000">
            <a:off x="11578129" y="3305588"/>
            <a:ext cx="264693" cy="622300"/>
          </a:xfrm>
          <a:custGeom>
            <a:avLst/>
            <a:gdLst/>
            <a:ahLst/>
            <a:cxnLst/>
            <a:rect l="l" t="t" r="r" b="b"/>
            <a:pathLst>
              <a:path w="368934" h="622300">
                <a:moveTo>
                  <a:pt x="276605" y="0"/>
                </a:moveTo>
                <a:lnTo>
                  <a:pt x="92201" y="0"/>
                </a:lnTo>
                <a:lnTo>
                  <a:pt x="92201" y="437388"/>
                </a:lnTo>
                <a:lnTo>
                  <a:pt x="0" y="437388"/>
                </a:lnTo>
                <a:lnTo>
                  <a:pt x="184403" y="621792"/>
                </a:lnTo>
                <a:lnTo>
                  <a:pt x="368807" y="437388"/>
                </a:lnTo>
                <a:lnTo>
                  <a:pt x="276605" y="437388"/>
                </a:lnTo>
                <a:lnTo>
                  <a:pt x="276605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267988263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17506</TotalTime>
  <Words>1153</Words>
  <Application>Microsoft Office PowerPoint</Application>
  <PresentationFormat>Widescreen</PresentationFormat>
  <Paragraphs>522</Paragraphs>
  <Slides>18</Slides>
  <Notes>10</Notes>
  <HiddenSlides>0</HiddenSlides>
  <MMClips>0</MMClips>
  <ScaleCrop>false</ScaleCrop>
  <HeadingPairs>
    <vt:vector size="6" baseType="variant">
      <vt:variant>
        <vt:lpstr>Fontes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18</vt:i4>
      </vt:variant>
    </vt:vector>
  </HeadingPairs>
  <TitlesOfParts>
    <vt:vector size="24" baseType="lpstr">
      <vt:lpstr>Arial</vt:lpstr>
      <vt:lpstr>Calibri</vt:lpstr>
      <vt:lpstr>Calibri Light</vt:lpstr>
      <vt:lpstr>Geomanist</vt:lpstr>
      <vt:lpstr>Times New Roman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PANORAMA DAS QUEIMADAS NO  AMAZONAS</vt:lpstr>
      <vt:lpstr>Panorama de Queimadas</vt:lpstr>
      <vt:lpstr>Panorama de Queimadas - Amazonas</vt:lpstr>
      <vt:lpstr>Distribuição Geográfica das Queimadas - Amazonas</vt:lpstr>
      <vt:lpstr>Panorama das Queimadas - Amazonas Cenário atual</vt:lpstr>
      <vt:lpstr>Panorama de Queimadas - Amazonas</vt:lpstr>
      <vt:lpstr>Panorama de Queimadas – Amazonas</vt:lpstr>
      <vt:lpstr>Apresentação do PowerPoint</vt:lpstr>
      <vt:lpstr>Apresentação do PowerPoint</vt:lpstr>
      <vt:lpstr>Panorama de Queimadas – Amazonas</vt:lpstr>
      <vt:lpstr>Panorama de Queimadas</vt:lpstr>
      <vt:lpstr>Panorama de Queimadas – Amazonas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Leticia Oliveira Cobello</dc:creator>
  <cp:lastModifiedBy>Jamile Alves Araújo</cp:lastModifiedBy>
  <cp:revision>1230</cp:revision>
  <cp:lastPrinted>2021-10-27T12:45:36Z</cp:lastPrinted>
  <dcterms:created xsi:type="dcterms:W3CDTF">2019-10-25T14:27:39Z</dcterms:created>
  <dcterms:modified xsi:type="dcterms:W3CDTF">2022-01-05T15:27:29Z</dcterms:modified>
</cp:coreProperties>
</file>