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3595" r:id="rId2"/>
    <p:sldId id="3596" r:id="rId3"/>
    <p:sldId id="3597" r:id="rId4"/>
    <p:sldId id="3598" r:id="rId5"/>
    <p:sldId id="3599" r:id="rId6"/>
    <p:sldId id="3600" r:id="rId7"/>
    <p:sldId id="3583" r:id="rId8"/>
    <p:sldId id="3584" r:id="rId9"/>
    <p:sldId id="3585" r:id="rId10"/>
    <p:sldId id="3586" r:id="rId11"/>
    <p:sldId id="3587" r:id="rId12"/>
    <p:sldId id="3588" r:id="rId13"/>
    <p:sldId id="3589" r:id="rId14"/>
    <p:sldId id="3590" r:id="rId15"/>
    <p:sldId id="3591" r:id="rId16"/>
    <p:sldId id="3592" r:id="rId17"/>
    <p:sldId id="3593" r:id="rId18"/>
    <p:sldId id="3594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1" id="{FE63CC29-4A87-4F65-97DC-555E9A344C81}">
          <p14:sldIdLst>
            <p14:sldId id="3595"/>
            <p14:sldId id="3596"/>
            <p14:sldId id="3597"/>
            <p14:sldId id="3598"/>
            <p14:sldId id="3599"/>
            <p14:sldId id="3600"/>
            <p14:sldId id="3583"/>
            <p14:sldId id="3584"/>
            <p14:sldId id="3585"/>
            <p14:sldId id="3586"/>
            <p14:sldId id="3587"/>
            <p14:sldId id="3588"/>
            <p14:sldId id="3589"/>
            <p14:sldId id="3590"/>
            <p14:sldId id="3591"/>
            <p14:sldId id="3592"/>
            <p14:sldId id="3593"/>
            <p14:sldId id="3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luc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9"/>
    <a:srgbClr val="70A800"/>
    <a:srgbClr val="004DA8"/>
    <a:srgbClr val="FFAA00"/>
    <a:srgbClr val="73B273"/>
    <a:srgbClr val="D68589"/>
    <a:srgbClr val="CCCCCC"/>
    <a:srgbClr val="FFFF00"/>
    <a:srgbClr val="92EA64"/>
    <a:srgbClr val="DE9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 autoAdjust="0"/>
    <p:restoredTop sz="90719" autoAdjust="0"/>
  </p:normalViewPr>
  <p:slideViewPr>
    <p:cSldViewPr snapToGrid="0">
      <p:cViewPr varScale="1">
        <p:scale>
          <a:sx n="105" d="100"/>
          <a:sy n="105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2_out\desmCat_ATUALIZADO_221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01%2000_00%20a%202021-10-31%2023_59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0-01-01%2000_00%20a%202020-10-31%2023_59.csv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10%2023%2059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10%2023%2059.csv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1-10-25%2000_00%20a%202021-10-31%2023_59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25%2000_00%20a%202021-10-31%2023_59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25%2000_00%20a%202021-10-31%2023_59%20(1)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0-25%2000_00%20a%202021-10-31%2023_59%20(1)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2_out\desmCat_ATUALIZADO_221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2_out\desmCat_ATUALIZADO_221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2_out\desmCat_ATUALIZADO_221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22_out\desmCat_ATUALIZADO_221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30.210\midias\1_NUGEFF_GEOSIG\MONITORAMENTO%20DESMATAMENTO\Outubro\atualiza&#231;&#227;o_desmatamento_at&#233;_22_out\desmCat_ATUALIZADO_221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0-01-01%2000_00%20a%202020-10-31%2023_59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01-01%2000_00%20a%202021-10-31%2023_59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8594442936013E-2"/>
          <c:y val="2.7470210083807303E-2"/>
          <c:w val="0.90474202135071313"/>
          <c:h val="0.833389108071771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1-4365-A554-352766A0AC7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71-4365-A554-352766A0A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[desmCat_ATUALIZADO_22102021.xlsx]AMZ!$A$2:$B$10</c:f>
              <c:multiLvlStrCache>
                <c:ptCount val="9"/>
                <c:lvl>
                  <c:pt idx="0">
                    <c:v>PA</c:v>
                  </c:pt>
                  <c:pt idx="1">
                    <c:v>AM</c:v>
                  </c:pt>
                  <c:pt idx="2">
                    <c:v>MT</c:v>
                  </c:pt>
                  <c:pt idx="3">
                    <c:v>RO</c:v>
                  </c:pt>
                  <c:pt idx="4">
                    <c:v>AC</c:v>
                  </c:pt>
                  <c:pt idx="5">
                    <c:v>RR</c:v>
                  </c:pt>
                  <c:pt idx="6">
                    <c:v>MA</c:v>
                  </c:pt>
                  <c:pt idx="7">
                    <c:v>TO</c:v>
                  </c:pt>
                  <c:pt idx="8">
                    <c:v>AP</c:v>
                  </c:pt>
                </c:lvl>
                <c:lvl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</c:lvl>
              </c:multiLvlStrCache>
            </c:multiLvlStrRef>
          </c:cat>
          <c:val>
            <c:numRef>
              <c:f>[desmCat_ATUALIZADO_22102021.xlsx]AMZ!$C$2:$C$10</c:f>
              <c:numCache>
                <c:formatCode>#,##0.00</c:formatCode>
                <c:ptCount val="9"/>
                <c:pt idx="0">
                  <c:v>3030.69</c:v>
                </c:pt>
                <c:pt idx="1">
                  <c:v>1786.87</c:v>
                </c:pt>
                <c:pt idx="2">
                  <c:v>1159.26</c:v>
                </c:pt>
                <c:pt idx="3">
                  <c:v>1123.08</c:v>
                </c:pt>
                <c:pt idx="4">
                  <c:v>428.01</c:v>
                </c:pt>
                <c:pt idx="5">
                  <c:v>106.01</c:v>
                </c:pt>
                <c:pt idx="6">
                  <c:v>72.56</c:v>
                </c:pt>
                <c:pt idx="7">
                  <c:v>4.5199999999999996</c:v>
                </c:pt>
                <c:pt idx="8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1-4365-A554-352766A0A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201599"/>
        <c:axId val="1561209919"/>
      </c:barChart>
      <c:catAx>
        <c:axId val="15612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9919"/>
        <c:crosses val="autoZero"/>
        <c:auto val="1"/>
        <c:lblAlgn val="ctr"/>
        <c:lblOffset val="100"/>
        <c:noMultiLvlLbl val="0"/>
      </c:catAx>
      <c:valAx>
        <c:axId val="1561209919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F-440B-BD5D-1250658F4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F-440B-BD5D-1250658F4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F-440B-BD5D-1250658F44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2021-1'!$G$4:$G$12</c:f>
              <c:strCache>
                <c:ptCount val="9"/>
                <c:pt idx="0">
                  <c:v>LÁBREA </c:v>
                </c:pt>
                <c:pt idx="1">
                  <c:v>BOCA DO ACRE </c:v>
                </c:pt>
                <c:pt idx="2">
                  <c:v>AUTAZES</c:v>
                </c:pt>
                <c:pt idx="3">
                  <c:v>HUMAITÁ</c:v>
                </c:pt>
                <c:pt idx="4">
                  <c:v>NOVO ARIPUANÃ</c:v>
                </c:pt>
                <c:pt idx="5">
                  <c:v>CANUTAMA </c:v>
                </c:pt>
                <c:pt idx="6">
                  <c:v>ITACOATIARA</c:v>
                </c:pt>
                <c:pt idx="7">
                  <c:v>MAUÉS</c:v>
                </c:pt>
                <c:pt idx="8">
                  <c:v>APUÍ</c:v>
                </c:pt>
              </c:strCache>
            </c:strRef>
          </c:cat>
          <c:val>
            <c:numRef>
              <c:f>'Focos por municipio - de 2021-1'!$H$4:$H$12</c:f>
              <c:numCache>
                <c:formatCode>General</c:formatCode>
                <c:ptCount val="9"/>
                <c:pt idx="0">
                  <c:v>230</c:v>
                </c:pt>
                <c:pt idx="1">
                  <c:v>127</c:v>
                </c:pt>
                <c:pt idx="2">
                  <c:v>107</c:v>
                </c:pt>
                <c:pt idx="3">
                  <c:v>87</c:v>
                </c:pt>
                <c:pt idx="4">
                  <c:v>86</c:v>
                </c:pt>
                <c:pt idx="5">
                  <c:v>80</c:v>
                </c:pt>
                <c:pt idx="6">
                  <c:v>78</c:v>
                </c:pt>
                <c:pt idx="7">
                  <c:v>77</c:v>
                </c:pt>
                <c:pt idx="8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6F-440B-BD5D-1250658F4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761119"/>
        <c:axId val="509767775"/>
      </c:barChart>
      <c:catAx>
        <c:axId val="50976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9767775"/>
        <c:crosses val="autoZero"/>
        <c:auto val="1"/>
        <c:lblAlgn val="ctr"/>
        <c:lblOffset val="100"/>
        <c:noMultiLvlLbl val="0"/>
      </c:catAx>
      <c:valAx>
        <c:axId val="509767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976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EXCELL.FOCOS.MENSALXRMM.SUL!$A$7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EXCELL.FOCOS.MENSALXRMM.SUL!$B$6:$K$6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EXCELL.FOCOS.MENSALXRMM.SUL!$B$7:$K$7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75</c:v>
                </c:pt>
                <c:pt idx="7">
                  <c:v>23</c:v>
                </c:pt>
                <c:pt idx="8">
                  <c:v>212</c:v>
                </c:pt>
                <c:pt idx="9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6-48AC-B4A8-83B1CA63A5E9}"/>
            </c:ext>
          </c:extLst>
        </c:ser>
        <c:ser>
          <c:idx val="1"/>
          <c:order val="1"/>
          <c:tx>
            <c:strRef>
              <c:f>EXCELL.FOCOS.MENSALXRMM.SUL!$A$8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EXCELL.FOCOS.MENSALXRMM.SUL!$B$6:$K$6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EXCELL.FOCOS.MENSALXRMM.SUL!$B$8:$K$8</c:f>
              <c:numCache>
                <c:formatCode>General</c:formatCode>
                <c:ptCount val="10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40</c:v>
                </c:pt>
                <c:pt idx="6">
                  <c:v>900</c:v>
                </c:pt>
                <c:pt idx="7" formatCode="#,##0">
                  <c:v>1579</c:v>
                </c:pt>
                <c:pt idx="8" formatCode="#,##0">
                  <c:v>1842</c:v>
                </c:pt>
                <c:pt idx="9">
                  <c:v>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6-48AC-B4A8-83B1CA63A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871199"/>
        <c:axId val="283872863"/>
      </c:barChart>
      <c:catAx>
        <c:axId val="28387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72863"/>
        <c:crosses val="autoZero"/>
        <c:auto val="1"/>
        <c:lblAlgn val="ctr"/>
        <c:lblOffset val="100"/>
        <c:noMultiLvlLbl val="0"/>
      </c:catAx>
      <c:valAx>
        <c:axId val="283872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87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538932633420807E-2"/>
          <c:y val="6.5392971711869308E-2"/>
          <c:w val="0.1091234661657140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24453885236394"/>
          <c:y val="0.27598539627988394"/>
          <c:w val="0.3758935396233366"/>
          <c:h val="0.49699326244013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B-4C4A-B2DB-BD82252324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B-4C4A-B2DB-BD82252324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2B-4C4A-B2DB-BD82252324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2B-4C4A-B2DB-BD82252324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2B-4C4A-B2DB-BD82252324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2B-4C4A-B2DB-BD82252324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2B-4C4A-B2DB-BD82252324F2}"/>
              </c:ext>
            </c:extLst>
          </c:dPt>
          <c:dLbls>
            <c:dLbl>
              <c:idx val="0"/>
              <c:layout>
                <c:manualLayout>
                  <c:x val="0.12385100366217117"/>
                  <c:y val="-5.3310063046242931E-2"/>
                </c:manualLayout>
              </c:layout>
              <c:tx>
                <c:rich>
                  <a:bodyPr/>
                  <a:lstStyle/>
                  <a:p>
                    <a:fld id="{362E3C45-2D34-405F-B298-5B4BC457BF1B}" type="CATEGORYNAME">
                      <a:rPr lang="en-US" b="1">
                        <a:solidFill>
                          <a:schemeClr val="accent1"/>
                        </a:solidFill>
                      </a:rPr>
                      <a:pPr/>
                      <a:t>[NOME DA CATEGORIA]</a:t>
                    </a:fld>
                    <a:r>
                      <a:rPr lang="en-US" b="1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8BF75537-7F37-4B48-8D63-DBF601B4B275}" type="PERCENTAGE">
                      <a:rPr lang="en-US" b="1" baseline="0">
                        <a:solidFill>
                          <a:schemeClr val="accent1"/>
                        </a:solidFill>
                      </a:rPr>
                      <a:pPr/>
                      <a:t>[PORCENTAGEM]</a:t>
                    </a:fld>
                    <a:endParaRPr lang="en-US" b="1" baseline="0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0655228870379"/>
                      <c:h val="0.139121140491667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2B-4C4A-B2DB-BD82252324F2}"/>
                </c:ext>
              </c:extLst>
            </c:dLbl>
            <c:dLbl>
              <c:idx val="1"/>
              <c:layout>
                <c:manualLayout>
                  <c:x val="0.14432537891054076"/>
                  <c:y val="1.6971074491977149E-2"/>
                </c:manualLayout>
              </c:layout>
              <c:tx>
                <c:rich>
                  <a:bodyPr/>
                  <a:lstStyle/>
                  <a:p>
                    <a:fld id="{5A1D6F38-7F78-40A9-B918-1D50BEED2344}" type="CATEGORYNAME">
                      <a:rPr lang="en-US" b="1">
                        <a:solidFill>
                          <a:schemeClr val="accent2"/>
                        </a:solidFill>
                      </a:rPr>
                      <a:pPr/>
                      <a:t>[NOME DA CATEGORIA]</a:t>
                    </a:fld>
                    <a:r>
                      <a:rPr lang="en-US" b="1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F5B92F19-8895-4E81-9781-3710E0252FDC}" type="PERCENTAGE">
                      <a:rPr lang="en-US" b="1" baseline="0">
                        <a:solidFill>
                          <a:schemeClr val="accent2"/>
                        </a:solidFill>
                      </a:rPr>
                      <a:pPr/>
                      <a:t>[PORCENTAGEM]</a:t>
                    </a:fld>
                    <a:endParaRPr lang="en-US" b="1" baseline="0" dirty="0">
                      <a:solidFill>
                        <a:schemeClr val="accent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97291121159"/>
                      <c:h val="0.139121140491667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52B-4C4A-B2DB-BD82252324F2}"/>
                </c:ext>
              </c:extLst>
            </c:dLbl>
            <c:dLbl>
              <c:idx val="2"/>
              <c:layout>
                <c:manualLayout>
                  <c:x val="0.17042188492291618"/>
                  <c:y val="0.14010505510925139"/>
                </c:manualLayout>
              </c:layout>
              <c:tx>
                <c:rich>
                  <a:bodyPr/>
                  <a:lstStyle/>
                  <a:p>
                    <a:fld id="{3D76628D-BF5F-45D3-BEB3-3C5ADF593527}" type="CATEGORYNAME">
                      <a:rPr lang="en-US" b="1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en-US" b="1" baseline="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
</a:t>
                    </a:r>
                    <a:fld id="{39FC7901-2B7B-4BCA-9750-E00FD89A9D5E}" type="PERCENTAGE">
                      <a:rPr lang="en-US" b="1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/>
                      <a:t>[PORCENTAGEM]</a:t>
                    </a:fld>
                    <a:endParaRPr lang="en-US" b="1" baseline="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2B-4C4A-B2DB-BD82252324F2}"/>
                </c:ext>
              </c:extLst>
            </c:dLbl>
            <c:dLbl>
              <c:idx val="3"/>
              <c:layout>
                <c:manualLayout>
                  <c:x val="-5.9070160089637919E-2"/>
                  <c:y val="0.18793814432989692"/>
                </c:manualLayout>
              </c:layout>
              <c:tx>
                <c:rich>
                  <a:bodyPr/>
                  <a:lstStyle/>
                  <a:p>
                    <a:fld id="{2A239404-1CA2-4B3A-A215-EE4590E6AB63}" type="CATEGORYNAME">
                      <a:rPr lang="en-US" b="1">
                        <a:solidFill>
                          <a:schemeClr val="accent4"/>
                        </a:solidFill>
                      </a:rPr>
                      <a:pPr/>
                      <a:t>[NOME DA CATEGORIA]</a:t>
                    </a:fld>
                    <a:r>
                      <a:rPr lang="en-US" b="1" baseline="0" dirty="0">
                        <a:solidFill>
                          <a:schemeClr val="accent4"/>
                        </a:solidFill>
                      </a:rPr>
                      <a:t>
</a:t>
                    </a:r>
                    <a:fld id="{E5B45186-8512-49EC-A574-08D6763D3BE6}" type="PERCENTAGE">
                      <a:rPr lang="en-US" b="1" baseline="0">
                        <a:solidFill>
                          <a:schemeClr val="accent4"/>
                        </a:solidFill>
                      </a:rPr>
                      <a:pPr/>
                      <a:t>[PORCENTAGEM]</a:t>
                    </a:fld>
                    <a:endParaRPr lang="en-US" b="1" baseline="0" dirty="0">
                      <a:solidFill>
                        <a:schemeClr val="accent4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52B-4C4A-B2DB-BD82252324F2}"/>
                </c:ext>
              </c:extLst>
            </c:dLbl>
            <c:dLbl>
              <c:idx val="4"/>
              <c:layout>
                <c:manualLayout>
                  <c:x val="-7.7706862165203491E-2"/>
                  <c:y val="1.2655247990908352E-3"/>
                </c:manualLayout>
              </c:layout>
              <c:tx>
                <c:rich>
                  <a:bodyPr/>
                  <a:lstStyle/>
                  <a:p>
                    <a:fld id="{6456F427-AF74-4661-81E2-B305350721DD}" type="CATEGORYNAME">
                      <a:rPr lang="pt-BR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pt-BR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67FCC101-5447-4D4F-8C30-DAE71DBCA07E}" type="PERCENTAGE">
                      <a:rPr lang="pt-BR" b="1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[PORCENTAGEM]</a:t>
                    </a:fld>
                    <a:endParaRPr lang="pt-BR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0469456540089"/>
                      <c:h val="0.182531677407598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52B-4C4A-B2DB-BD82252324F2}"/>
                </c:ext>
              </c:extLst>
            </c:dLbl>
            <c:dLbl>
              <c:idx val="5"/>
              <c:layout>
                <c:manualLayout>
                  <c:x val="-0.12460822879339514"/>
                  <c:y val="-0.2486886777022829"/>
                </c:manualLayout>
              </c:layout>
              <c:tx>
                <c:rich>
                  <a:bodyPr/>
                  <a:lstStyle/>
                  <a:p>
                    <a:fld id="{AE7D6B30-F0CB-4BE0-9F62-0E504685DED0}" type="CATEGORYNAME">
                      <a:rPr lang="pt-BR" b="1">
                        <a:solidFill>
                          <a:schemeClr val="accent6"/>
                        </a:solidFill>
                      </a:rPr>
                      <a:pPr/>
                      <a:t>[NOME DA CATEGORIA]</a:t>
                    </a:fld>
                    <a:r>
                      <a:rPr lang="pt-BR" b="1" baseline="0" dirty="0">
                        <a:solidFill>
                          <a:schemeClr val="accent6"/>
                        </a:solidFill>
                      </a:rPr>
                      <a:t>
</a:t>
                    </a:r>
                    <a:fld id="{5D52BD87-BE9D-4C47-A2AD-E73585EF348C}" type="PERCENTAGE">
                      <a:rPr lang="pt-BR" b="1" baseline="0">
                        <a:solidFill>
                          <a:schemeClr val="accent6"/>
                        </a:solidFill>
                      </a:rPr>
                      <a:pPr/>
                      <a:t>[PORCENTAGEM]</a:t>
                    </a:fld>
                    <a:endParaRPr lang="pt-BR" b="1" baseline="0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3793489151918"/>
                      <c:h val="0.182531677407598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52B-4C4A-B2DB-BD82252324F2}"/>
                </c:ext>
              </c:extLst>
            </c:dLbl>
            <c:dLbl>
              <c:idx val="6"/>
              <c:layout>
                <c:manualLayout>
                  <c:x val="-8.7370365254050841E-3"/>
                  <c:y val="-0.13286251589685311"/>
                </c:manualLayout>
              </c:layout>
              <c:tx>
                <c:rich>
                  <a:bodyPr/>
                  <a:lstStyle/>
                  <a:p>
                    <a:fld id="{2A2B871D-566F-429C-95F8-870E08028786}" type="CATEGORYNAME"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en-US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</a:t>
                    </a:r>
                    <a:fld id="{6B6DF59C-864F-458B-A5AD-593B4D6133C8}" type="PERCENTAGE">
                      <a:rPr lang="en-US" b="1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[PORCENTAGEM]</a:t>
                    </a:fld>
                    <a:endParaRPr lang="en-US" b="1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52B-4C4A-B2DB-BD8225232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'Focos por estado - de 2020-01-0'!$Q$12:$Q$18</c:f>
              <c:strCache>
                <c:ptCount val="7"/>
                <c:pt idx="0">
                  <c:v>ASSENTAMENTO  FEDERAL</c:v>
                </c:pt>
                <c:pt idx="1">
                  <c:v>GLEBAS FEDERAIS</c:v>
                </c:pt>
                <c:pt idx="2">
                  <c:v>GLEBAS ESTADUAIS</c:v>
                </c:pt>
                <c:pt idx="3">
                  <c:v>TERRA INDIGENA</c:v>
                </c:pt>
                <c:pt idx="4">
                  <c:v>UNIDADE DE  CONSERVAÇÃO  FEDERAL</c:v>
                </c:pt>
                <c:pt idx="5">
                  <c:v>UNIDADE DE  CONSERVAÇÃO  ESTADUAL</c:v>
                </c:pt>
                <c:pt idx="6">
                  <c:v>OUTRAS</c:v>
                </c:pt>
              </c:strCache>
            </c:strRef>
          </c:cat>
          <c:val>
            <c:numRef>
              <c:f>'Focos por estado - de 2020-01-0'!$R$12:$R$18</c:f>
              <c:numCache>
                <c:formatCode>#,##0</c:formatCode>
                <c:ptCount val="7"/>
                <c:pt idx="0">
                  <c:v>3734</c:v>
                </c:pt>
                <c:pt idx="1">
                  <c:v>4690</c:v>
                </c:pt>
                <c:pt idx="2">
                  <c:v>1106</c:v>
                </c:pt>
                <c:pt idx="3" formatCode="General">
                  <c:v>507</c:v>
                </c:pt>
                <c:pt idx="4" formatCode="General">
                  <c:v>436</c:v>
                </c:pt>
                <c:pt idx="5" formatCode="General">
                  <c:v>242</c:v>
                </c:pt>
                <c:pt idx="6">
                  <c:v>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2B-4C4A-B2DB-BD82252324F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9623797025371"/>
          <c:y val="5.0925925925925923E-2"/>
          <c:w val="0.47040376202974626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  <a:r>
                      <a:rPr lang="en-US" baseline="0"/>
                      <a:t> FOCOS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69-453E-A4F2-63528E6184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B36BA3-44D2-41FB-B234-1721C969FA26}" type="VALUE">
                      <a:rPr lang="en-US"/>
                      <a:pPr/>
                      <a:t>[VALOR]</a:t>
                    </a:fld>
                    <a:r>
                      <a:rPr lang="en-US"/>
                      <a:t>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69-453E-A4F2-63528E6184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69AF91-4E7C-473D-A110-B9E60EE9E156}" type="VALUE">
                      <a:rPr lang="en-US"/>
                      <a:pPr/>
                      <a:t>[VALOR]</a:t>
                    </a:fld>
                    <a:r>
                      <a:rPr lang="en-US"/>
                      <a:t>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369-453E-A4F2-63528E6184E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8.441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69-453E-A4F2-63528E618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Planilha1!$A$3:$A$6</c:f>
              <c:strCache>
                <c:ptCount val="4"/>
                <c:pt idx="0">
                  <c:v>OUTROS</c:v>
                </c:pt>
                <c:pt idx="1">
                  <c:v>VEGETAÇÃO PRIMÁRIA</c:v>
                </c:pt>
                <c:pt idx="2">
                  <c:v>DESMATAMENTO CONSOLIDADO</c:v>
                </c:pt>
                <c:pt idx="3">
                  <c:v>DESMATAMENTO RECENTE</c:v>
                </c:pt>
              </c:strCache>
            </c:strRef>
          </c:cat>
          <c:val>
            <c:numRef>
              <c:f>Planilha1!$B$3:$B$6</c:f>
              <c:numCache>
                <c:formatCode>#,##0</c:formatCode>
                <c:ptCount val="4"/>
                <c:pt idx="0" formatCode="General">
                  <c:v>115</c:v>
                </c:pt>
                <c:pt idx="1">
                  <c:v>1385</c:v>
                </c:pt>
                <c:pt idx="2">
                  <c:v>2846</c:v>
                </c:pt>
                <c:pt idx="3">
                  <c:v>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69-453E-A4F2-63528E61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7544848"/>
        <c:axId val="1847552336"/>
      </c:barChart>
      <c:catAx>
        <c:axId val="184754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7552336"/>
        <c:crosses val="autoZero"/>
        <c:auto val="1"/>
        <c:lblAlgn val="ctr"/>
        <c:lblOffset val="100"/>
        <c:noMultiLvlLbl val="0"/>
      </c:catAx>
      <c:valAx>
        <c:axId val="184755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754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7580927384076"/>
          <c:y val="5.0925925925925923E-2"/>
          <c:w val="0.5795019685039369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1.133</a:t>
                    </a:r>
                    <a:r>
                      <a:rPr lang="en-US" baseline="0"/>
                      <a:t> FOCOS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C9-4E3B-807A-865281DD94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1.448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9-4E3B-807A-865281DD94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1.492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E3B-807A-865281DD94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3.972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E3B-807A-865281DD94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4.748 FOCOS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C9-4E3B-807A-865281DD9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Planilha1!$A$12:$A$16</c:f>
              <c:strCache>
                <c:ptCount val="5"/>
                <c:pt idx="0">
                  <c:v>GRANDE</c:v>
                </c:pt>
                <c:pt idx="1">
                  <c:v>MÉDIA</c:v>
                </c:pt>
                <c:pt idx="2">
                  <c:v>PEUQENA</c:v>
                </c:pt>
                <c:pt idx="3">
                  <c:v>MINIFUNDIO</c:v>
                </c:pt>
                <c:pt idx="4">
                  <c:v>SEMA CAR</c:v>
                </c:pt>
              </c:strCache>
            </c:strRef>
          </c:cat>
          <c:val>
            <c:numRef>
              <c:f>Planilha1!$B$12:$B$16</c:f>
              <c:numCache>
                <c:formatCode>General</c:formatCode>
                <c:ptCount val="5"/>
                <c:pt idx="0">
                  <c:v>1133</c:v>
                </c:pt>
                <c:pt idx="1">
                  <c:v>1448</c:v>
                </c:pt>
                <c:pt idx="2">
                  <c:v>1492</c:v>
                </c:pt>
                <c:pt idx="3">
                  <c:v>3972</c:v>
                </c:pt>
                <c:pt idx="4">
                  <c:v>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C9-4E3B-807A-865281DD9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8195296"/>
        <c:axId val="1848196960"/>
      </c:barChart>
      <c:catAx>
        <c:axId val="184819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8196960"/>
        <c:crosses val="autoZero"/>
        <c:auto val="1"/>
        <c:lblAlgn val="ctr"/>
        <c:lblOffset val="100"/>
        <c:noMultiLvlLbl val="0"/>
      </c:catAx>
      <c:valAx>
        <c:axId val="184819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1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F-4D22-BF0E-957E4CF1AE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2021-10-2'!$B$14:$B$22</c:f>
              <c:strCache>
                <c:ptCount val="9"/>
                <c:pt idx="0">
                  <c:v>RORAIMA</c:v>
                </c:pt>
                <c:pt idx="1">
                  <c:v>ACRE</c:v>
                </c:pt>
                <c:pt idx="2">
                  <c:v>AMAZONAS</c:v>
                </c:pt>
                <c:pt idx="3">
                  <c:v>AMAPÁ</c:v>
                </c:pt>
                <c:pt idx="4">
                  <c:v>RONDÔNIA</c:v>
                </c:pt>
                <c:pt idx="5">
                  <c:v>TOCANTINS</c:v>
                </c:pt>
                <c:pt idx="6">
                  <c:v>MATO GROSSO</c:v>
                </c:pt>
                <c:pt idx="7">
                  <c:v>PARÁ</c:v>
                </c:pt>
                <c:pt idx="8">
                  <c:v>MARANHÃO</c:v>
                </c:pt>
              </c:strCache>
            </c:strRef>
          </c:cat>
          <c:val>
            <c:numRef>
              <c:f>'Focos por estado - de 2021-10-2'!$C$14:$C$22</c:f>
              <c:numCache>
                <c:formatCode>General</c:formatCode>
                <c:ptCount val="9"/>
                <c:pt idx="0">
                  <c:v>20</c:v>
                </c:pt>
                <c:pt idx="1">
                  <c:v>64</c:v>
                </c:pt>
                <c:pt idx="2">
                  <c:v>91</c:v>
                </c:pt>
                <c:pt idx="3">
                  <c:v>109</c:v>
                </c:pt>
                <c:pt idx="4">
                  <c:v>199</c:v>
                </c:pt>
                <c:pt idx="5">
                  <c:v>200</c:v>
                </c:pt>
                <c:pt idx="6">
                  <c:v>212</c:v>
                </c:pt>
                <c:pt idx="7">
                  <c:v>456</c:v>
                </c:pt>
                <c:pt idx="8">
                  <c:v>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DF-4D22-BF0E-957E4CF1A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366847"/>
        <c:axId val="366356447"/>
      </c:barChart>
      <c:catAx>
        <c:axId val="36636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56447"/>
        <c:crosses val="autoZero"/>
        <c:auto val="1"/>
        <c:lblAlgn val="ctr"/>
        <c:lblOffset val="100"/>
        <c:noMultiLvlLbl val="0"/>
      </c:catAx>
      <c:valAx>
        <c:axId val="366356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6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2021-1'!$A$1:$A$30</c:f>
              <c:strCache>
                <c:ptCount val="30"/>
                <c:pt idx="0">
                  <c:v>MIRADOR (MARANHÂO)</c:v>
                </c:pt>
                <c:pt idx="1">
                  <c:v>PARNARAMA (MARANHÃO)</c:v>
                </c:pt>
                <c:pt idx="2">
                  <c:v>APODI (RIO GRANDE DO NORTE)</c:v>
                </c:pt>
                <c:pt idx="3">
                  <c:v>PALMAS DE MONTE ALTO (BAHIA)</c:v>
                </c:pt>
                <c:pt idx="4">
                  <c:v>PIRAPEMAS (MARANHÂO)</c:v>
                </c:pt>
                <c:pt idx="5">
                  <c:v>PONTE ALTA DO TOCANTINS (TOCANTINS)</c:v>
                </c:pt>
                <c:pt idx="6">
                  <c:v>CHAPADINHA (MARANHÃO)</c:v>
                </c:pt>
                <c:pt idx="7">
                  <c:v>COELHO NETO (MARANHÃO)</c:v>
                </c:pt>
                <c:pt idx="8">
                  <c:v>OLHO DÁGUA (PARAÍBA)</c:v>
                </c:pt>
                <c:pt idx="9">
                  <c:v>SANTA RITA DE CÁSSIA (BAHIA)</c:v>
                </c:pt>
                <c:pt idx="10">
                  <c:v>LAGOA GRANDE DO MARANHÃO  (MARANHÃO)</c:v>
                </c:pt>
                <c:pt idx="11">
                  <c:v>BOM JESUS DAS SELVAS (MARANHÃO)</c:v>
                </c:pt>
                <c:pt idx="12">
                  <c:v>NOVA MAMORÉ (RONDÔNIA)</c:v>
                </c:pt>
                <c:pt idx="13">
                  <c:v>PORTEL (PARÁ)</c:v>
                </c:pt>
                <c:pt idx="14">
                  <c:v>BURITICUPU (MARANHÃO)</c:v>
                </c:pt>
                <c:pt idx="15">
                  <c:v>BOM JARDIM (MARANHÃO)</c:v>
                </c:pt>
                <c:pt idx="16">
                  <c:v>CODÓ (MARANHÃO)</c:v>
                </c:pt>
                <c:pt idx="17">
                  <c:v>SANTA QUITÉRIA  (CEARÁ)</c:v>
                </c:pt>
                <c:pt idx="18">
                  <c:v>CRATEÁS  (CEARÁ)</c:v>
                </c:pt>
                <c:pt idx="19">
                  <c:v>ITAIPAVA DO GRAJAÚ  (MARANHÃO)</c:v>
                </c:pt>
                <c:pt idx="20">
                  <c:v>PACAJÁ  (PARÁ)</c:v>
                </c:pt>
                <c:pt idx="21">
                  <c:v>COROATÁ (MARANHÃO)</c:v>
                </c:pt>
                <c:pt idx="22">
                  <c:v>CÁCERES (MATO GROSSO)</c:v>
                </c:pt>
                <c:pt idx="23">
                  <c:v>BARRA DO CORDA (MARANHÃO)</c:v>
                </c:pt>
                <c:pt idx="24">
                  <c:v>BOA VIAGEM (CEARÁ)</c:v>
                </c:pt>
                <c:pt idx="25">
                  <c:v>MARAJÁ  DO SENA (MARANHÃO)</c:v>
                </c:pt>
                <c:pt idx="26">
                  <c:v>SANTA LUZIA (MARANHÃO)</c:v>
                </c:pt>
                <c:pt idx="27">
                  <c:v>MONSENHOR TABOSA (CEARÁ)</c:v>
                </c:pt>
                <c:pt idx="28">
                  <c:v>ARAME (MARANHÃO)</c:v>
                </c:pt>
                <c:pt idx="29">
                  <c:v>PORTO VELHO (RONDÔNIA)</c:v>
                </c:pt>
              </c:strCache>
            </c:strRef>
          </c:cat>
          <c:val>
            <c:numRef>
              <c:f>'Focos por municipio - de 2021-1'!$B$1:$B$30</c:f>
              <c:numCache>
                <c:formatCode>General</c:formatCode>
                <c:ptCount val="30"/>
                <c:pt idx="0">
                  <c:v>21</c:v>
                </c:pt>
                <c:pt idx="1">
                  <c:v>21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27</c:v>
                </c:pt>
                <c:pt idx="15">
                  <c:v>28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31</c:v>
                </c:pt>
                <c:pt idx="21">
                  <c:v>34</c:v>
                </c:pt>
                <c:pt idx="22">
                  <c:v>35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41</c:v>
                </c:pt>
                <c:pt idx="27">
                  <c:v>51</c:v>
                </c:pt>
                <c:pt idx="28">
                  <c:v>56</c:v>
                </c:pt>
                <c:pt idx="29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1-41AD-813A-D3DBCB05E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371839"/>
        <c:axId val="366370175"/>
      </c:barChart>
      <c:catAx>
        <c:axId val="36637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70175"/>
        <c:crosses val="autoZero"/>
        <c:auto val="1"/>
        <c:lblAlgn val="ctr"/>
        <c:lblOffset val="100"/>
        <c:noMultiLvlLbl val="0"/>
      </c:catAx>
      <c:valAx>
        <c:axId val="366370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7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2021-1'!$E$3:$E$9</c:f>
              <c:strCache>
                <c:ptCount val="7"/>
                <c:pt idx="0">
                  <c:v>HUMAITÁ</c:v>
                </c:pt>
                <c:pt idx="1">
                  <c:v>NOVO ARIPUANÃ</c:v>
                </c:pt>
                <c:pt idx="2">
                  <c:v>BOCA DO ACRE</c:v>
                </c:pt>
                <c:pt idx="3">
                  <c:v>CANUTAMA </c:v>
                </c:pt>
                <c:pt idx="4">
                  <c:v>MANICORÉ</c:v>
                </c:pt>
                <c:pt idx="5">
                  <c:v>APUÍ</c:v>
                </c:pt>
                <c:pt idx="6">
                  <c:v>LÁBREA </c:v>
                </c:pt>
              </c:strCache>
            </c:strRef>
          </c:cat>
          <c:val>
            <c:numRef>
              <c:f>'Focos por municipio - de 2021-1'!$F$3:$F$9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4-455E-B53F-FE1D4B4F5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342303"/>
        <c:axId val="366367679"/>
      </c:barChart>
      <c:catAx>
        <c:axId val="366342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67679"/>
        <c:crosses val="autoZero"/>
        <c:auto val="1"/>
        <c:lblAlgn val="ctr"/>
        <c:lblOffset val="100"/>
        <c:noMultiLvlLbl val="0"/>
      </c:catAx>
      <c:valAx>
        <c:axId val="3663676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34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2021-1'!$A$10:$A$15</c:f>
              <c:strCache>
                <c:ptCount val="6"/>
                <c:pt idx="0">
                  <c:v>MANACAPURU </c:v>
                </c:pt>
                <c:pt idx="1">
                  <c:v>PRESIDENTE FIGUEIREDO </c:v>
                </c:pt>
                <c:pt idx="2">
                  <c:v>AUTAZES </c:v>
                </c:pt>
                <c:pt idx="3">
                  <c:v>ITACOATIARA </c:v>
                </c:pt>
                <c:pt idx="4">
                  <c:v>MANAUS </c:v>
                </c:pt>
                <c:pt idx="5">
                  <c:v>CAREIRO DA VÁRZEA</c:v>
                </c:pt>
              </c:strCache>
            </c:strRef>
          </c:cat>
          <c:val>
            <c:numRef>
              <c:f>'Focos por municipio - de 2021-1'!$B$10:$B$15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4-4516-A330-C3B260F6A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479327"/>
        <c:axId val="513480575"/>
      </c:barChart>
      <c:catAx>
        <c:axId val="513479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3480575"/>
        <c:crosses val="autoZero"/>
        <c:auto val="1"/>
        <c:lblAlgn val="ctr"/>
        <c:lblOffset val="100"/>
        <c:noMultiLvlLbl val="0"/>
      </c:catAx>
      <c:valAx>
        <c:axId val="513480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347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'Focos por municipio - de 2020-0'!$A$2</c:f>
              <c:strCache>
                <c:ptCount val="1"/>
                <c:pt idx="0">
                  <c:v>out/20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2020-0'!$B$1:$AG$1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TOTAL</c:v>
                </c:pt>
              </c:strCache>
            </c:strRef>
          </c:cat>
          <c:val>
            <c:numRef>
              <c:f>'Focos por municipio - de 2020-0'!$B$2:$AG$2</c:f>
              <c:numCache>
                <c:formatCode>General</c:formatCode>
                <c:ptCount val="32"/>
                <c:pt idx="0">
                  <c:v>39</c:v>
                </c:pt>
                <c:pt idx="1">
                  <c:v>83</c:v>
                </c:pt>
                <c:pt idx="2">
                  <c:v>49</c:v>
                </c:pt>
                <c:pt idx="3">
                  <c:v>23</c:v>
                </c:pt>
                <c:pt idx="4">
                  <c:v>66</c:v>
                </c:pt>
                <c:pt idx="5">
                  <c:v>24</c:v>
                </c:pt>
                <c:pt idx="6">
                  <c:v>28</c:v>
                </c:pt>
                <c:pt idx="7">
                  <c:v>44</c:v>
                </c:pt>
                <c:pt idx="8">
                  <c:v>190</c:v>
                </c:pt>
                <c:pt idx="9">
                  <c:v>161</c:v>
                </c:pt>
                <c:pt idx="10">
                  <c:v>79</c:v>
                </c:pt>
                <c:pt idx="11">
                  <c:v>84</c:v>
                </c:pt>
                <c:pt idx="12">
                  <c:v>30</c:v>
                </c:pt>
                <c:pt idx="13">
                  <c:v>45</c:v>
                </c:pt>
                <c:pt idx="14">
                  <c:v>13</c:v>
                </c:pt>
                <c:pt idx="15">
                  <c:v>45</c:v>
                </c:pt>
                <c:pt idx="16">
                  <c:v>11</c:v>
                </c:pt>
                <c:pt idx="17">
                  <c:v>73</c:v>
                </c:pt>
                <c:pt idx="18">
                  <c:v>19</c:v>
                </c:pt>
                <c:pt idx="19">
                  <c:v>25</c:v>
                </c:pt>
                <c:pt idx="20">
                  <c:v>26</c:v>
                </c:pt>
                <c:pt idx="21">
                  <c:v>7</c:v>
                </c:pt>
                <c:pt idx="22">
                  <c:v>7</c:v>
                </c:pt>
                <c:pt idx="23">
                  <c:v>4</c:v>
                </c:pt>
                <c:pt idx="24">
                  <c:v>11</c:v>
                </c:pt>
                <c:pt idx="25">
                  <c:v>16</c:v>
                </c:pt>
                <c:pt idx="26">
                  <c:v>7</c:v>
                </c:pt>
                <c:pt idx="27">
                  <c:v>25</c:v>
                </c:pt>
                <c:pt idx="28">
                  <c:v>23</c:v>
                </c:pt>
                <c:pt idx="29">
                  <c:v>8</c:v>
                </c:pt>
                <c:pt idx="30">
                  <c:v>0</c:v>
                </c:pt>
                <c:pt idx="31" formatCode="#,##0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E-434D-BCF8-6ACB6D670365}"/>
            </c:ext>
          </c:extLst>
        </c:ser>
        <c:ser>
          <c:idx val="1"/>
          <c:order val="1"/>
          <c:tx>
            <c:strRef>
              <c:f>'Focos por municipio - de 2020-0'!$A$3</c:f>
              <c:strCache>
                <c:ptCount val="1"/>
                <c:pt idx="0">
                  <c:v>out/21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2020-0'!$B$1:$AG$1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TOTAL</c:v>
                </c:pt>
              </c:strCache>
            </c:strRef>
          </c:cat>
          <c:val>
            <c:numRef>
              <c:f>'Focos por municipio - de 2020-0'!$B$3:$AG$3</c:f>
              <c:numCache>
                <c:formatCode>General</c:formatCode>
                <c:ptCount val="32"/>
                <c:pt idx="0">
                  <c:v>93</c:v>
                </c:pt>
                <c:pt idx="1">
                  <c:v>36</c:v>
                </c:pt>
                <c:pt idx="2">
                  <c:v>153</c:v>
                </c:pt>
                <c:pt idx="3">
                  <c:v>27</c:v>
                </c:pt>
                <c:pt idx="4">
                  <c:v>85</c:v>
                </c:pt>
                <c:pt idx="5">
                  <c:v>0</c:v>
                </c:pt>
                <c:pt idx="6">
                  <c:v>30</c:v>
                </c:pt>
                <c:pt idx="7">
                  <c:v>3</c:v>
                </c:pt>
                <c:pt idx="8">
                  <c:v>6</c:v>
                </c:pt>
                <c:pt idx="9">
                  <c:v>169</c:v>
                </c:pt>
                <c:pt idx="10">
                  <c:v>64</c:v>
                </c:pt>
                <c:pt idx="11">
                  <c:v>240</c:v>
                </c:pt>
                <c:pt idx="12">
                  <c:v>55</c:v>
                </c:pt>
                <c:pt idx="13">
                  <c:v>215</c:v>
                </c:pt>
                <c:pt idx="14">
                  <c:v>189</c:v>
                </c:pt>
                <c:pt idx="15">
                  <c:v>159</c:v>
                </c:pt>
                <c:pt idx="16">
                  <c:v>0</c:v>
                </c:pt>
                <c:pt idx="17">
                  <c:v>1</c:v>
                </c:pt>
                <c:pt idx="18">
                  <c:v>46</c:v>
                </c:pt>
                <c:pt idx="19">
                  <c:v>1</c:v>
                </c:pt>
                <c:pt idx="20">
                  <c:v>1</c:v>
                </c:pt>
                <c:pt idx="21">
                  <c:v>10</c:v>
                </c:pt>
                <c:pt idx="22">
                  <c:v>3</c:v>
                </c:pt>
                <c:pt idx="23">
                  <c:v>96</c:v>
                </c:pt>
                <c:pt idx="24">
                  <c:v>13</c:v>
                </c:pt>
                <c:pt idx="25">
                  <c:v>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34</c:v>
                </c:pt>
                <c:pt idx="30">
                  <c:v>40</c:v>
                </c:pt>
                <c:pt idx="31" formatCode="#,##0">
                  <c:v>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E-434D-BCF8-6ACB6D6703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13461439"/>
        <c:axId val="513485983"/>
      </c:barChart>
      <c:catAx>
        <c:axId val="51346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3485983"/>
        <c:crosses val="autoZero"/>
        <c:auto val="1"/>
        <c:lblAlgn val="ctr"/>
        <c:lblOffset val="100"/>
        <c:noMultiLvlLbl val="0"/>
      </c:catAx>
      <c:valAx>
        <c:axId val="5134859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346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9475978924341"/>
          <c:y val="1.9096813732195918E-3"/>
          <c:w val="0.87642131311879301"/>
          <c:h val="0.936894059194650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C5-4A38-ABF5-B9931A247E2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C5-4A38-ABF5-B9931A247E2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C5-4A38-ABF5-B9931A247E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C5-4A38-ABF5-B9931A247E2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C5-4A38-ABF5-B9931A247E2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1C5-4A38-ABF5-B9931A247E2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1C5-4A38-ABF5-B9931A247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[desmCat_ATUALIZADO_22102021.xlsx]AMZ!$B$30:$B$39</c:f>
              <c:strCache>
                <c:ptCount val="10"/>
                <c:pt idx="0">
                  <c:v>Caldeias do Jamari/RO</c:v>
                </c:pt>
                <c:pt idx="1">
                  <c:v>Portel /PA</c:v>
                </c:pt>
                <c:pt idx="2">
                  <c:v>Colniza/MT</c:v>
                </c:pt>
                <c:pt idx="3">
                  <c:v>Itaituba/PA</c:v>
                </c:pt>
                <c:pt idx="4">
                  <c:v>Apuí/ AM</c:v>
                </c:pt>
                <c:pt idx="5">
                  <c:v>Novo Progresso/PA</c:v>
                </c:pt>
                <c:pt idx="6">
                  <c:v>São Felix do Xingu/PA</c:v>
                </c:pt>
                <c:pt idx="7">
                  <c:v>Porto Velho/RO</c:v>
                </c:pt>
                <c:pt idx="8">
                  <c:v>Altamira/PA</c:v>
                </c:pt>
                <c:pt idx="9">
                  <c:v>Lábrea/AM</c:v>
                </c:pt>
              </c:strCache>
            </c:strRef>
          </c:cat>
          <c:val>
            <c:numRef>
              <c:f>[desmCat_ATUALIZADO_22102021.xlsx]AMZ!$C$30:$C$39</c:f>
              <c:numCache>
                <c:formatCode>General</c:formatCode>
                <c:ptCount val="10"/>
                <c:pt idx="0" formatCode="0.00">
                  <c:v>173.06</c:v>
                </c:pt>
                <c:pt idx="1">
                  <c:v>207.19</c:v>
                </c:pt>
                <c:pt idx="2" formatCode="0.00">
                  <c:v>210.95</c:v>
                </c:pt>
                <c:pt idx="3" formatCode="0.00">
                  <c:v>252.35</c:v>
                </c:pt>
                <c:pt idx="4" formatCode="0.00">
                  <c:v>337.02</c:v>
                </c:pt>
                <c:pt idx="5" formatCode="0.00">
                  <c:v>343.19</c:v>
                </c:pt>
                <c:pt idx="6">
                  <c:v>345.88</c:v>
                </c:pt>
                <c:pt idx="7" formatCode="0.00">
                  <c:v>420.04</c:v>
                </c:pt>
                <c:pt idx="8" formatCode="0.00">
                  <c:v>481.41</c:v>
                </c:pt>
                <c:pt idx="9">
                  <c:v>488.43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C5-4A38-ABF5-B9931A247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74640"/>
        <c:axId val="2060039664"/>
      </c:barChart>
      <c:catAx>
        <c:axId val="20614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039664"/>
        <c:crosses val="autoZero"/>
        <c:auto val="1"/>
        <c:lblAlgn val="ctr"/>
        <c:lblOffset val="100"/>
        <c:noMultiLvlLbl val="0"/>
      </c:catAx>
      <c:valAx>
        <c:axId val="20600396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474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203301653467"/>
          <c:y val="4.6700098241909703E-2"/>
          <c:w val="0.87129396325459318"/>
          <c:h val="0.7692910453232452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[desmCat_ATUALIZADO_22102021.xlsx]DETER_20_21!$B$29</c:f>
              <c:numCache>
                <c:formatCode>0.00</c:formatCode>
                <c:ptCount val="1"/>
                <c:pt idx="0">
                  <c:v>1247.77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2-47BB-8F0C-52383DC167D6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[desmCat_ATUALIZADO_22102021.xlsx]DETER_20_21!$C$29</c:f>
              <c:numCache>
                <c:formatCode>0.00</c:formatCode>
                <c:ptCount val="1"/>
                <c:pt idx="0">
                  <c:v>1786.87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2-47BB-8F0C-52383DC16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50248"/>
        <c:axId val="626353200"/>
      </c:barChart>
      <c:catAx>
        <c:axId val="6263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3200"/>
        <c:crosses val="autoZero"/>
        <c:auto val="1"/>
        <c:lblAlgn val="ctr"/>
        <c:lblOffset val="100"/>
        <c:noMultiLvlLbl val="0"/>
      </c:catAx>
      <c:valAx>
        <c:axId val="626353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5954441131842"/>
          <c:y val="0.89380430798105548"/>
          <c:w val="0.260723737541263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730274319861"/>
          <c:y val="3.0845814229879111E-2"/>
          <c:w val="0.70656381211059782"/>
          <c:h val="0.950596913144668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7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36-4918-AB13-80209E302435}"/>
              </c:ext>
            </c:extLst>
          </c:dPt>
          <c:dPt>
            <c:idx val="1"/>
            <c:invertIfNegative val="0"/>
            <c:bubble3D val="0"/>
            <c:spPr>
              <a:solidFill>
                <a:srgbClr val="00A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36-4918-AB13-80209E302435}"/>
              </c:ext>
            </c:extLst>
          </c:dPt>
          <c:dPt>
            <c:idx val="2"/>
            <c:invertIfNegative val="0"/>
            <c:bubble3D val="0"/>
            <c:spPr>
              <a:solidFill>
                <a:srgbClr val="004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36-4918-AB13-80209E302435}"/>
              </c:ext>
            </c:extLst>
          </c:dPt>
          <c:dPt>
            <c:idx val="3"/>
            <c:invertIfNegative val="0"/>
            <c:bubble3D val="0"/>
            <c:spPr>
              <a:solidFill>
                <a:srgbClr val="00E6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36-4918-AB13-80209E302435}"/>
              </c:ext>
            </c:extLst>
          </c:dPt>
          <c:dPt>
            <c:idx val="4"/>
            <c:invertIfNegative val="0"/>
            <c:bubble3D val="0"/>
            <c:spPr>
              <a:solidFill>
                <a:srgbClr val="7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36-4918-AB13-80209E302435}"/>
              </c:ext>
            </c:extLst>
          </c:dPt>
          <c:dPt>
            <c:idx val="5"/>
            <c:invertIfNegative val="0"/>
            <c:bubble3D val="0"/>
            <c:spPr>
              <a:solidFill>
                <a:srgbClr val="E6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36-4918-AB13-80209E302435}"/>
              </c:ext>
            </c:extLst>
          </c:dPt>
          <c:dPt>
            <c:idx val="6"/>
            <c:invertIfNegative val="0"/>
            <c:bubble3D val="0"/>
            <c:spPr>
              <a:solidFill>
                <a:srgbClr val="A87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36-4918-AB13-80209E302435}"/>
              </c:ext>
            </c:extLst>
          </c:dPt>
          <c:dPt>
            <c:idx val="7"/>
            <c:invertIfNegative val="0"/>
            <c:bubble3D val="0"/>
            <c:spPr>
              <a:solidFill>
                <a:srgbClr val="E6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36-4918-AB13-80209E302435}"/>
              </c:ext>
            </c:extLst>
          </c:dPt>
          <c:dPt>
            <c:idx val="8"/>
            <c:invertIfNegative val="0"/>
            <c:bubble3D val="0"/>
            <c:spPr>
              <a:solidFill>
                <a:srgbClr val="A8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36-4918-AB13-80209E3024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[desmCat_ATUALIZADO_22102021.xlsx]MAPA!$B$2:$B$10</c:f>
              <c:strCache>
                <c:ptCount val="9"/>
                <c:pt idx="0">
                  <c:v>Tapauá</c:v>
                </c:pt>
                <c:pt idx="1">
                  <c:v>Maués</c:v>
                </c:pt>
                <c:pt idx="2">
                  <c:v>Canutama</c:v>
                </c:pt>
                <c:pt idx="3">
                  <c:v>Manicoré</c:v>
                </c:pt>
                <c:pt idx="4">
                  <c:v>Boca do Acre</c:v>
                </c:pt>
                <c:pt idx="5">
                  <c:v>Novo Aripuanã</c:v>
                </c:pt>
                <c:pt idx="6">
                  <c:v>Humaitá</c:v>
                </c:pt>
                <c:pt idx="7">
                  <c:v>Apuí</c:v>
                </c:pt>
                <c:pt idx="8">
                  <c:v>Lábrea</c:v>
                </c:pt>
              </c:strCache>
            </c:strRef>
          </c:cat>
          <c:val>
            <c:numRef>
              <c:f>[desmCat_ATUALIZADO_22102021.xlsx]MAPA!$C$2:$C$10</c:f>
              <c:numCache>
                <c:formatCode>0.00</c:formatCode>
                <c:ptCount val="9"/>
                <c:pt idx="0">
                  <c:v>46.82</c:v>
                </c:pt>
                <c:pt idx="1">
                  <c:v>56.57</c:v>
                </c:pt>
                <c:pt idx="2" formatCode="General">
                  <c:v>101.66</c:v>
                </c:pt>
                <c:pt idx="3">
                  <c:v>120.98</c:v>
                </c:pt>
                <c:pt idx="4" formatCode="General">
                  <c:v>135.16</c:v>
                </c:pt>
                <c:pt idx="5">
                  <c:v>157.71</c:v>
                </c:pt>
                <c:pt idx="6">
                  <c:v>170.23</c:v>
                </c:pt>
                <c:pt idx="7">
                  <c:v>337.02</c:v>
                </c:pt>
                <c:pt idx="8">
                  <c:v>488.43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D36-4918-AB13-80209E302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373848"/>
        <c:axId val="636371224"/>
      </c:barChart>
      <c:catAx>
        <c:axId val="63637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371224"/>
        <c:crosses val="autoZero"/>
        <c:auto val="1"/>
        <c:lblAlgn val="ctr"/>
        <c:lblOffset val="100"/>
        <c:noMultiLvlLbl val="0"/>
      </c:catAx>
      <c:valAx>
        <c:axId val="636371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363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2942913385837E-2"/>
          <c:y val="0.27319932782005191"/>
          <c:w val="0.92933645013123356"/>
          <c:h val="0.665344219784939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[desmCat_ATUALIZADO_22102021.xlsx]Planilha1!$B$2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8-4608-9F55-78BF890565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8-4608-9F55-78BF890565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8-4608-9F55-78BF89056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22102021.xlsx]Planilha1!$B$1,[desmCat_ATUALIZADO_22102021.xlsx]Planilha1!$E$1,[desmCat_ATUALIZADO_22102021.xlsx]Planilha1!$H$1,[desmCat_ATUALIZADO_22102021.xlsx]Planilha1!$K$1,[desmCat_ATUALIZADO_22102021.xlsx]Planilha1!$N$1,[desmCat_ATUALIZADO_22102021.xlsx]Planilha1!$Q$1,[desmCat_ATUALIZADO_22102021.xlsx]Planilha1!$T$1,[desmCat_ATUALIZADO_22102021.xlsx]Planilha1!$W$1,[desmCat_ATUALIZADO_22102021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22102021.xlsx]Planilha1!$B$10,[desmCat_ATUALIZADO_22102021.xlsx]Planilha1!$E$10,[desmCat_ATUALIZADO_22102021.xlsx]Planilha1!$H$10,[desmCat_ATUALIZADO_22102021.xlsx]Planilha1!$K$10,[desmCat_ATUALIZADO_22102021.xlsx]Planilha1!$N$10,[desmCat_ATUALIZADO_22102021.xlsx]Planilha1!$Q$10,[desmCat_ATUALIZADO_22102021.xlsx]Planilha1!$T$10,[desmCat_ATUALIZADO_22102021.xlsx]Planilha1!$W$10,[desmCat_ATUALIZADO_22102021.xlsx]Planilha1!$Z$10,[desmCat_ATUALIZADO_22102021.xlsx]Planilha1!$AC$10</c:f>
              <c:numCache>
                <c:formatCode>0.00</c:formatCode>
                <c:ptCount val="10"/>
                <c:pt idx="0">
                  <c:v>13.44</c:v>
                </c:pt>
                <c:pt idx="1">
                  <c:v>20.73</c:v>
                </c:pt>
                <c:pt idx="2" formatCode="General">
                  <c:v>72.709999999999994</c:v>
                </c:pt>
                <c:pt idx="3">
                  <c:v>77.459999999999994</c:v>
                </c:pt>
                <c:pt idx="4" formatCode="General">
                  <c:v>183.45</c:v>
                </c:pt>
                <c:pt idx="5" formatCode="General">
                  <c:v>173.47</c:v>
                </c:pt>
                <c:pt idx="6" formatCode="General">
                  <c:v>286.41000000000003</c:v>
                </c:pt>
                <c:pt idx="7" formatCode="General">
                  <c:v>221.05</c:v>
                </c:pt>
                <c:pt idx="8" formatCode="General">
                  <c:v>117.78</c:v>
                </c:pt>
                <c:pt idx="9" formatCode="General">
                  <c:v>81.27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58-4608-9F55-78BF890565F2}"/>
            </c:ext>
          </c:extLst>
        </c:ser>
        <c:ser>
          <c:idx val="0"/>
          <c:order val="1"/>
          <c:tx>
            <c:v>2021</c:v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22102021.xlsx]Planilha1!$B$1,[desmCat_ATUALIZADO_22102021.xlsx]Planilha1!$E$1,[desmCat_ATUALIZADO_22102021.xlsx]Planilha1!$H$1,[desmCat_ATUALIZADO_22102021.xlsx]Planilha1!$K$1,[desmCat_ATUALIZADO_22102021.xlsx]Planilha1!$N$1,[desmCat_ATUALIZADO_22102021.xlsx]Planilha1!$Q$1,[desmCat_ATUALIZADO_22102021.xlsx]Planilha1!$T$1,[desmCat_ATUALIZADO_22102021.xlsx]Planilha1!$W$1,[desmCat_ATUALIZADO_22102021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22102021.xlsx]Planilha1!$C$10,[desmCat_ATUALIZADO_22102021.xlsx]Planilha1!$F$10,[desmCat_ATUALIZADO_22102021.xlsx]Planilha1!$I$10,[desmCat_ATUALIZADO_22102021.xlsx]Planilha1!$L$10,[desmCat_ATUALIZADO_22102021.xlsx]Planilha1!$O$10,[desmCat_ATUALIZADO_22102021.xlsx]Planilha1!$R$10,[desmCat_ATUALIZADO_22102021.xlsx]Planilha1!$U$10,[desmCat_ATUALIZADO_22102021.xlsx]Planilha1!$X$10,[desmCat_ATUALIZADO_22102021.xlsx]Planilha1!$AA$10,[desmCat_ATUALIZADO_22102021.xlsx]Planilha1!$AD$10</c:f>
              <c:numCache>
                <c:formatCode>0.00</c:formatCode>
                <c:ptCount val="10"/>
                <c:pt idx="0">
                  <c:v>5.86</c:v>
                </c:pt>
                <c:pt idx="1">
                  <c:v>25.81</c:v>
                </c:pt>
                <c:pt idx="2">
                  <c:v>61.41</c:v>
                </c:pt>
                <c:pt idx="3" formatCode="General">
                  <c:v>174.53</c:v>
                </c:pt>
                <c:pt idx="4">
                  <c:v>348.34</c:v>
                </c:pt>
                <c:pt idx="5">
                  <c:v>219.77</c:v>
                </c:pt>
                <c:pt idx="6">
                  <c:v>432.52</c:v>
                </c:pt>
                <c:pt idx="7">
                  <c:v>202.46</c:v>
                </c:pt>
                <c:pt idx="8" formatCode="General">
                  <c:v>229.33</c:v>
                </c:pt>
                <c:pt idx="9" formatCode="General">
                  <c:v>86.84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58-4608-9F55-78BF890565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073984"/>
        <c:axId val="286075904"/>
      </c:barChart>
      <c:catAx>
        <c:axId val="28607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5904"/>
        <c:crosses val="autoZero"/>
        <c:auto val="1"/>
        <c:lblAlgn val="ctr"/>
        <c:lblOffset val="100"/>
        <c:noMultiLvlLbl val="0"/>
      </c:catAx>
      <c:valAx>
        <c:axId val="286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DESM/KM²</a:t>
                </a:r>
              </a:p>
            </c:rich>
          </c:tx>
          <c:layout>
            <c:manualLayout>
              <c:xMode val="edge"/>
              <c:yMode val="edge"/>
              <c:x val="7.1336122047244103E-3"/>
              <c:y val="0.48201738192668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751845472440944"/>
          <c:y val="4.4938190969797728E-3"/>
          <c:w val="0.13216133610022593"/>
          <c:h val="0.1094294807168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5093533288461"/>
          <c:y val="0.21135037588225036"/>
          <c:w val="0.54503801338947944"/>
          <c:h val="0.7900695122043461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613E-4EF5-98A4-AA3D6A80DC1B}"/>
              </c:ext>
            </c:extLst>
          </c:dPt>
          <c:dPt>
            <c:idx val="1"/>
            <c:bubble3D val="0"/>
            <c:spPr>
              <a:solidFill>
                <a:srgbClr val="E69800"/>
              </a:solidFill>
            </c:spPr>
            <c:extLst>
              <c:ext xmlns:c16="http://schemas.microsoft.com/office/drawing/2014/chart" uri="{C3380CC4-5D6E-409C-BE32-E72D297353CC}">
                <c16:uniqueId val="{00000003-613E-4EF5-98A4-AA3D6A80DC1B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5-613E-4EF5-98A4-AA3D6A80DC1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13E-4EF5-98A4-AA3D6A80DC1B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9-613E-4EF5-98A4-AA3D6A80DC1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13E-4EF5-98A4-AA3D6A80DC1B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13E-4EF5-98A4-AA3D6A80DC1B}"/>
              </c:ext>
            </c:extLst>
          </c:dPt>
          <c:dLbls>
            <c:dLbl>
              <c:idx val="0"/>
              <c:layout>
                <c:manualLayout>
                  <c:x val="0.11133200795228619"/>
                  <c:y val="-6.5164723972399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3E-4EF5-98A4-AA3D6A80DC1B}"/>
                </c:ext>
              </c:extLst>
            </c:dLbl>
            <c:dLbl>
              <c:idx val="2"/>
              <c:layout>
                <c:manualLayout>
                  <c:x val="0.10603048376408217"/>
                  <c:y val="-1.15273775216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3E-4EF5-98A4-AA3D6A80DC1B}"/>
                </c:ext>
              </c:extLst>
            </c:dLbl>
            <c:dLbl>
              <c:idx val="3"/>
              <c:layout>
                <c:manualLayout>
                  <c:x val="0.10072895957587816"/>
                  <c:y val="7.300672430355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3E-4EF5-98A4-AA3D6A80DC1B}"/>
                </c:ext>
              </c:extLst>
            </c:dLbl>
            <c:dLbl>
              <c:idx val="4"/>
              <c:layout>
                <c:manualLayout>
                  <c:x val="7.9522862823061632E-2"/>
                  <c:y val="8.837656099903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3E-4EF5-98A4-AA3D6A80DC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[desmCat_ATUALIZADO_22102021.xlsx]Planilha1!$A$3:$A$9</c:f>
              <c:strCache>
                <c:ptCount val="7"/>
                <c:pt idx="0">
                  <c:v>TERRA INDIGENA</c:v>
                </c:pt>
                <c:pt idx="1">
                  <c:v>ASSENTAMENTO FEDERAL</c:v>
                </c:pt>
                <c:pt idx="2">
                  <c:v>UNIDADE DE CONSERVAÇÃO ESTADUAL</c:v>
                </c:pt>
                <c:pt idx="3">
                  <c:v>UNIDADE DE CONSERVAÇÃO FEDERAL</c:v>
                </c:pt>
                <c:pt idx="4">
                  <c:v>GLEBAS ESTADUAIS</c:v>
                </c:pt>
                <c:pt idx="5">
                  <c:v>GLEBAS FEDERAIS</c:v>
                </c:pt>
                <c:pt idx="6">
                  <c:v>OUTRAS </c:v>
                </c:pt>
              </c:strCache>
            </c:strRef>
          </c:cat>
          <c:val>
            <c:numRef>
              <c:f>[desmCat_ATUALIZADO_22102021.xlsx]Planilha1!$AM$3:$AM$9</c:f>
              <c:numCache>
                <c:formatCode>0.00</c:formatCode>
                <c:ptCount val="7"/>
                <c:pt idx="0">
                  <c:v>16.249999999999996</c:v>
                </c:pt>
                <c:pt idx="1">
                  <c:v>543.24</c:v>
                </c:pt>
                <c:pt idx="2">
                  <c:v>11.849999999999998</c:v>
                </c:pt>
                <c:pt idx="3">
                  <c:v>22.23</c:v>
                </c:pt>
                <c:pt idx="4">
                  <c:v>78.900000000000006</c:v>
                </c:pt>
                <c:pt idx="5">
                  <c:v>710.95</c:v>
                </c:pt>
                <c:pt idx="6">
                  <c:v>403.45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3E-4EF5-98A4-AA3D6A80D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5-44E3-B940-38F831AA53A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8.813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65-44E3-B940-38F831AA53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8.845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65-44E3-B940-38F831AA53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9.831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65-44E3-B940-38F831AA53A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9.874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5-44E3-B940-38F831AA53A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14.557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5-44E3-B940-38F831AA53A0}"/>
                </c:ext>
              </c:extLst>
            </c:dLbl>
            <c:dLbl>
              <c:idx val="7"/>
              <c:layout>
                <c:manualLayout>
                  <c:x val="2.349646830549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18.567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405459003992897E-2"/>
                      <c:h val="5.4632575789888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865-44E3-B940-38F831AA53A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21.832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5-44E3-B940-38F831AA5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2020-01-0'!$A$25:$A$33</c:f>
              <c:strCache>
                <c:ptCount val="9"/>
                <c:pt idx="0">
                  <c:v>AMAPÁ</c:v>
                </c:pt>
                <c:pt idx="1">
                  <c:v>RORAIMA</c:v>
                </c:pt>
                <c:pt idx="2">
                  <c:v>ACRE</c:v>
                </c:pt>
                <c:pt idx="3">
                  <c:v>MARANHÃO</c:v>
                </c:pt>
                <c:pt idx="4">
                  <c:v>TOCANTINS</c:v>
                </c:pt>
                <c:pt idx="5">
                  <c:v>RONDÔNIA</c:v>
                </c:pt>
                <c:pt idx="6">
                  <c:v>AMAZONAS</c:v>
                </c:pt>
                <c:pt idx="7">
                  <c:v>PARÁ</c:v>
                </c:pt>
                <c:pt idx="8">
                  <c:v>MATO GROSSO</c:v>
                </c:pt>
              </c:strCache>
            </c:strRef>
          </c:cat>
          <c:val>
            <c:numRef>
              <c:f>'Focos por estado - de 2020-01-0'!$B$25:$B$33</c:f>
              <c:numCache>
                <c:formatCode>General</c:formatCode>
                <c:ptCount val="9"/>
                <c:pt idx="0">
                  <c:v>568</c:v>
                </c:pt>
                <c:pt idx="1">
                  <c:v>731</c:v>
                </c:pt>
                <c:pt idx="2">
                  <c:v>8813</c:v>
                </c:pt>
                <c:pt idx="3">
                  <c:v>8845</c:v>
                </c:pt>
                <c:pt idx="4">
                  <c:v>9831</c:v>
                </c:pt>
                <c:pt idx="5">
                  <c:v>9874</c:v>
                </c:pt>
                <c:pt idx="6">
                  <c:v>14557</c:v>
                </c:pt>
                <c:pt idx="7">
                  <c:v>18567</c:v>
                </c:pt>
                <c:pt idx="8">
                  <c:v>21832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5-44E3-B940-38F831AA5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605663"/>
        <c:axId val="190601199"/>
      </c:barChart>
      <c:catAx>
        <c:axId val="19060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601199"/>
        <c:crosses val="autoZero"/>
        <c:auto val="1"/>
        <c:lblAlgn val="ctr"/>
        <c:lblOffset val="100"/>
        <c:noMultiLvlLbl val="0"/>
      </c:catAx>
      <c:valAx>
        <c:axId val="190601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60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EXCELL.FOCOS.MENSALXRMM.SUL!$B$1:$K$1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EXCELL.FOCOS.MENSALXRMM.SUL!$B$2:$K$2</c:f>
              <c:numCache>
                <c:formatCode>General</c:formatCode>
                <c:ptCount val="10"/>
                <c:pt idx="0">
                  <c:v>197</c:v>
                </c:pt>
                <c:pt idx="1">
                  <c:v>79</c:v>
                </c:pt>
                <c:pt idx="2">
                  <c:v>77</c:v>
                </c:pt>
                <c:pt idx="3">
                  <c:v>12</c:v>
                </c:pt>
                <c:pt idx="4">
                  <c:v>15</c:v>
                </c:pt>
                <c:pt idx="5">
                  <c:v>122</c:v>
                </c:pt>
                <c:pt idx="6" formatCode="#,##0">
                  <c:v>2119</c:v>
                </c:pt>
                <c:pt idx="7" formatCode="#,##0">
                  <c:v>2635</c:v>
                </c:pt>
                <c:pt idx="8" formatCode="#,##0">
                  <c:v>4270</c:v>
                </c:pt>
                <c:pt idx="9" formatCode="#,##0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C-4664-99CF-42808C380925}"/>
            </c:ext>
          </c:extLst>
        </c:ser>
        <c:ser>
          <c:idx val="1"/>
          <c:order val="1"/>
          <c:tx>
            <c:strRef>
              <c:f>EXCELL.FOCOS.MENSALXRMM.SUL!$A$3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EXCELL.FOCOS.MENSALXRMM.SUL!$B$1:$K$1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EXCELL.FOCOS.MENSALXRMM.SUL!$B$3:$K$3</c:f>
              <c:numCache>
                <c:formatCode>General</c:formatCode>
                <c:ptCount val="10"/>
                <c:pt idx="0">
                  <c:v>37</c:v>
                </c:pt>
                <c:pt idx="1">
                  <c:v>33</c:v>
                </c:pt>
                <c:pt idx="2">
                  <c:v>17</c:v>
                </c:pt>
                <c:pt idx="3">
                  <c:v>18</c:v>
                </c:pt>
                <c:pt idx="4">
                  <c:v>45</c:v>
                </c:pt>
                <c:pt idx="5">
                  <c:v>77</c:v>
                </c:pt>
                <c:pt idx="6" formatCode="#,##0">
                  <c:v>1173</c:v>
                </c:pt>
                <c:pt idx="7" formatCode="#,##0">
                  <c:v>1823</c:v>
                </c:pt>
                <c:pt idx="8" formatCode="#,##0">
                  <c:v>2729</c:v>
                </c:pt>
                <c:pt idx="9" formatCode="#,##0">
                  <c:v>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C-4664-99CF-42808C380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607743"/>
        <c:axId val="190608991"/>
      </c:barChart>
      <c:catAx>
        <c:axId val="19060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608991"/>
        <c:crosses val="autoZero"/>
        <c:auto val="1"/>
        <c:lblAlgn val="ctr"/>
        <c:lblOffset val="100"/>
        <c:noMultiLvlLbl val="0"/>
      </c:catAx>
      <c:valAx>
        <c:axId val="190608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60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467191601049852E-2"/>
          <c:y val="3.2985564304461902E-2"/>
          <c:w val="0.1293198054397183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90558357339894"/>
          <c:y val="2.1179303651178538E-2"/>
          <c:w val="0.65126073310789467"/>
          <c:h val="0.957641392697642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2021-0'!$G$2:$G$37</c:f>
              <c:strCache>
                <c:ptCount val="36"/>
                <c:pt idx="0">
                  <c:v>MANAUS</c:v>
                </c:pt>
                <c:pt idx="1">
                  <c:v>CAAPIRANGA </c:v>
                </c:pt>
                <c:pt idx="2">
                  <c:v>ITAMARATI</c:v>
                </c:pt>
                <c:pt idx="3">
                  <c:v>SÃO GABRIEL DA CACHOEIRA</c:v>
                </c:pt>
                <c:pt idx="4">
                  <c:v>BERURI</c:v>
                </c:pt>
                <c:pt idx="5">
                  <c:v>PRESIDENTE FIGUEIREDO</c:v>
                </c:pt>
                <c:pt idx="6">
                  <c:v>MANAQUIRI </c:v>
                </c:pt>
                <c:pt idx="7">
                  <c:v>NOVA OLINDA DO NORTE </c:v>
                </c:pt>
                <c:pt idx="8">
                  <c:v>NHAMUND</c:v>
                </c:pt>
                <c:pt idx="9">
                  <c:v>PARINTINS</c:v>
                </c:pt>
                <c:pt idx="10">
                  <c:v>MANACAPURU</c:v>
                </c:pt>
                <c:pt idx="11">
                  <c:v>BARREIRINHA</c:v>
                </c:pt>
                <c:pt idx="12">
                  <c:v>CARAUARI </c:v>
                </c:pt>
                <c:pt idx="13">
                  <c:v>UARINI </c:v>
                </c:pt>
                <c:pt idx="14">
                  <c:v>IPIXUNA</c:v>
                </c:pt>
                <c:pt idx="15">
                  <c:v>CAREIRO DA VÁRZEA</c:v>
                </c:pt>
                <c:pt idx="16">
                  <c:v>BORBA </c:v>
                </c:pt>
                <c:pt idx="17">
                  <c:v>CAREIRO</c:v>
                </c:pt>
                <c:pt idx="18">
                  <c:v>COARI </c:v>
                </c:pt>
                <c:pt idx="19">
                  <c:v>EIRUNEPÉ</c:v>
                </c:pt>
                <c:pt idx="20">
                  <c:v>ITACOATIARA </c:v>
                </c:pt>
                <c:pt idx="21">
                  <c:v>ALVARÃES</c:v>
                </c:pt>
                <c:pt idx="22">
                  <c:v>TEFÉ</c:v>
                </c:pt>
                <c:pt idx="23">
                  <c:v>ENVIRA</c:v>
                </c:pt>
                <c:pt idx="24">
                  <c:v>PAUINI </c:v>
                </c:pt>
                <c:pt idx="25">
                  <c:v>TAPAUÁ</c:v>
                </c:pt>
                <c:pt idx="26">
                  <c:v>AUTAZES </c:v>
                </c:pt>
                <c:pt idx="27">
                  <c:v>GUAJARÁ</c:v>
                </c:pt>
                <c:pt idx="28">
                  <c:v>MAUÉS</c:v>
                </c:pt>
                <c:pt idx="29">
                  <c:v>CANUTAMA </c:v>
                </c:pt>
                <c:pt idx="30">
                  <c:v>HUMAITÁ</c:v>
                </c:pt>
                <c:pt idx="31">
                  <c:v>MANICORÉ</c:v>
                </c:pt>
                <c:pt idx="32">
                  <c:v>NOVO ARIPUANÃ</c:v>
                </c:pt>
                <c:pt idx="33">
                  <c:v>BOCA DO ACRE</c:v>
                </c:pt>
                <c:pt idx="34">
                  <c:v>APUÍ</c:v>
                </c:pt>
                <c:pt idx="35">
                  <c:v>LÁBREA</c:v>
                </c:pt>
              </c:strCache>
            </c:strRef>
          </c:cat>
          <c:val>
            <c:numRef>
              <c:f>'Focos por municipio - de 2021-0'!$H$2:$H$37</c:f>
              <c:numCache>
                <c:formatCode>General</c:formatCode>
                <c:ptCount val="36"/>
                <c:pt idx="0">
                  <c:v>40</c:v>
                </c:pt>
                <c:pt idx="1">
                  <c:v>44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48</c:v>
                </c:pt>
                <c:pt idx="6">
                  <c:v>60</c:v>
                </c:pt>
                <c:pt idx="7">
                  <c:v>66</c:v>
                </c:pt>
                <c:pt idx="8">
                  <c:v>72</c:v>
                </c:pt>
                <c:pt idx="9">
                  <c:v>74</c:v>
                </c:pt>
                <c:pt idx="10">
                  <c:v>83</c:v>
                </c:pt>
                <c:pt idx="11">
                  <c:v>84</c:v>
                </c:pt>
                <c:pt idx="12">
                  <c:v>86</c:v>
                </c:pt>
                <c:pt idx="13">
                  <c:v>102</c:v>
                </c:pt>
                <c:pt idx="14">
                  <c:v>103</c:v>
                </c:pt>
                <c:pt idx="15">
                  <c:v>108</c:v>
                </c:pt>
                <c:pt idx="16">
                  <c:v>110</c:v>
                </c:pt>
                <c:pt idx="17">
                  <c:v>122</c:v>
                </c:pt>
                <c:pt idx="18">
                  <c:v>133</c:v>
                </c:pt>
                <c:pt idx="19">
                  <c:v>149</c:v>
                </c:pt>
                <c:pt idx="20">
                  <c:v>157</c:v>
                </c:pt>
                <c:pt idx="21">
                  <c:v>159</c:v>
                </c:pt>
                <c:pt idx="22">
                  <c:v>185</c:v>
                </c:pt>
                <c:pt idx="23">
                  <c:v>190</c:v>
                </c:pt>
                <c:pt idx="24">
                  <c:v>218</c:v>
                </c:pt>
                <c:pt idx="25">
                  <c:v>270</c:v>
                </c:pt>
                <c:pt idx="26">
                  <c:v>285</c:v>
                </c:pt>
                <c:pt idx="27">
                  <c:v>323</c:v>
                </c:pt>
                <c:pt idx="28">
                  <c:v>369</c:v>
                </c:pt>
                <c:pt idx="29">
                  <c:v>682</c:v>
                </c:pt>
                <c:pt idx="30">
                  <c:v>830</c:v>
                </c:pt>
                <c:pt idx="31" formatCode="#,##0">
                  <c:v>1046</c:v>
                </c:pt>
                <c:pt idx="32" formatCode="#,##0">
                  <c:v>1128</c:v>
                </c:pt>
                <c:pt idx="33" formatCode="#,##0">
                  <c:v>1354</c:v>
                </c:pt>
                <c:pt idx="34" formatCode="#,##0">
                  <c:v>1958</c:v>
                </c:pt>
                <c:pt idx="35" formatCode="#,##0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2-485C-A958-A730D0492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6808143"/>
        <c:axId val="516803151"/>
      </c:barChart>
      <c:catAx>
        <c:axId val="516808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6803151"/>
        <c:crosses val="autoZero"/>
        <c:auto val="1"/>
        <c:lblAlgn val="ctr"/>
        <c:lblOffset val="100"/>
        <c:noMultiLvlLbl val="0"/>
      </c:catAx>
      <c:valAx>
        <c:axId val="5168031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680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E0E-BA77-4AC1-9055-6C816867D28F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B38-D8E8-4EE0-B0C6-88DFC7FFD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453d09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6925"/>
            <a:ext cx="7096125" cy="3992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453d09f8_0_105:notes"/>
          <p:cNvSpPr txBox="1">
            <a:spLocks noGrp="1"/>
          </p:cNvSpPr>
          <p:nvPr>
            <p:ph type="body" idx="1"/>
          </p:nvPr>
        </p:nvSpPr>
        <p:spPr>
          <a:xfrm>
            <a:off x="661572" y="5056702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37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2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90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335C1-2E9B-44D7-9451-6684BCBB1683}"/>
              </a:ext>
            </a:extLst>
          </p:cNvPr>
          <p:cNvSpPr/>
          <p:nvPr userDrawn="1"/>
        </p:nvSpPr>
        <p:spPr>
          <a:xfrm>
            <a:off x="0" y="6489194"/>
            <a:ext cx="4724400" cy="183093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8CE8C8-86BF-42BB-A402-2A67A2C95F7E}"/>
              </a:ext>
            </a:extLst>
          </p:cNvPr>
          <p:cNvGrpSpPr/>
          <p:nvPr userDrawn="1"/>
        </p:nvGrpSpPr>
        <p:grpSpPr>
          <a:xfrm>
            <a:off x="7035689" y="248310"/>
            <a:ext cx="5156311" cy="195264"/>
            <a:chOff x="7035689" y="461960"/>
            <a:chExt cx="5156311" cy="19526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C2C5F2-DE73-4902-86AB-CEA568386445}"/>
                </a:ext>
              </a:extLst>
            </p:cNvPr>
            <p:cNvSpPr/>
            <p:nvPr/>
          </p:nvSpPr>
          <p:spPr>
            <a:xfrm>
              <a:off x="8302515" y="461962"/>
              <a:ext cx="3889485" cy="195262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533863C-4AEA-4464-B1C6-942D10FAC4DD}"/>
                </a:ext>
              </a:extLst>
            </p:cNvPr>
            <p:cNvSpPr/>
            <p:nvPr/>
          </p:nvSpPr>
          <p:spPr>
            <a:xfrm>
              <a:off x="7559564" y="461961"/>
              <a:ext cx="450056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1E88CA-C81A-43F3-A5CB-D698DD9CF1D6}"/>
                </a:ext>
              </a:extLst>
            </p:cNvPr>
            <p:cNvSpPr/>
            <p:nvPr/>
          </p:nvSpPr>
          <p:spPr>
            <a:xfrm>
              <a:off x="7035689" y="461960"/>
              <a:ext cx="230980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F47ED-7A50-418F-ADEB-A5C73E8DFCF4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46B2-C200-4235-91CC-8C556A2992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9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A115D-6B37-45C3-BDCF-98907918C075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44C64-A1BA-48FA-BF1B-D4C81BA6EE0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hart" Target="../charts/chart10.xml"/><Relationship Id="rId4" Type="http://schemas.openxmlformats.org/officeDocument/2006/relationships/image" Target="../media/image7.png"/><Relationship Id="rId9" Type="http://schemas.openxmlformats.org/officeDocument/2006/relationships/hyperlink" Target="http://queimadas.dgi.inpe.br/queimadas/bdqueimad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terrabrasilis.dpi.inpe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rrabrasilis.dpi.inpe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8C909754-49CC-4B03-BA8A-9FE047832A3F}"/>
              </a:ext>
            </a:extLst>
          </p:cNvPr>
          <p:cNvSpPr/>
          <p:nvPr/>
        </p:nvSpPr>
        <p:spPr>
          <a:xfrm>
            <a:off x="997683" y="1600286"/>
            <a:ext cx="10467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NO AMAZONAS</a:t>
            </a:r>
          </a:p>
          <a:p>
            <a:pPr algn="ctr"/>
            <a:endParaRPr lang="pt-BR" sz="4400" b="1" dirty="0">
              <a:solidFill>
                <a:srgbClr val="202F58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01 de janeiro a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22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outubro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25019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115" y="103812"/>
            <a:ext cx="7359900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Distribuição Geográfica das Queimadas - Amazonas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71823" y="662099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31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2" y="1143000"/>
            <a:ext cx="6651320" cy="4454210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347553"/>
              </p:ext>
            </p:extLst>
          </p:nvPr>
        </p:nvGraphicFramePr>
        <p:xfrm>
          <a:off x="6843660" y="346201"/>
          <a:ext cx="5726906" cy="659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20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286255"/>
            <a:ext cx="3352800" cy="214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948" y="1199388"/>
            <a:ext cx="3351276" cy="2147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702" y="1555750"/>
            <a:ext cx="1838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Maior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626" y="2368042"/>
            <a:ext cx="34196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Agosto</a:t>
            </a:r>
            <a:r>
              <a:rPr sz="2800" b="1" spc="-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8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8.588</a:t>
            </a:r>
            <a:r>
              <a:rPr sz="28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2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56579" y="801306"/>
            <a:ext cx="3408679" cy="2544445"/>
            <a:chOff x="8056579" y="801306"/>
            <a:chExt cx="3408679" cy="25444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875" y="1211580"/>
              <a:ext cx="3313176" cy="2133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6579" y="801306"/>
              <a:ext cx="878727" cy="7835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37766" y="1547317"/>
            <a:ext cx="107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Incidência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4764" y="2456179"/>
            <a:ext cx="2022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14.557 </a:t>
            </a: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3575593"/>
            <a:ext cx="3657600" cy="2746265"/>
          </a:xfrm>
          <a:prstGeom prst="rect">
            <a:avLst/>
          </a:prstGeom>
          <a:solidFill>
            <a:srgbClr val="CFCFCF">
              <a:alpha val="30195"/>
            </a:srgbClr>
          </a:solidFill>
        </p:spPr>
        <p:txBody>
          <a:bodyPr vert="horz" wrap="square" lIns="0" tIns="24320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sz="2400" dirty="0" smtClean="0">
                <a:latin typeface="Calibri"/>
                <a:cs typeface="Calibri"/>
              </a:rPr>
              <a:t>0</a:t>
            </a:r>
            <a:r>
              <a:rPr lang="pt-BR" sz="2400" dirty="0" smtClean="0">
                <a:latin typeface="Calibri"/>
                <a:cs typeface="Calibri"/>
              </a:rPr>
              <a:t>1 a 31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 smtClean="0">
                <a:latin typeface="Calibri"/>
                <a:cs typeface="Calibri"/>
              </a:rPr>
              <a:t>outubro</a:t>
            </a:r>
            <a:r>
              <a:rPr lang="pt-BR" sz="2400" spc="-5" dirty="0" smtClean="0">
                <a:latin typeface="Calibri"/>
                <a:cs typeface="Calibri"/>
              </a:rPr>
              <a:t>*</a:t>
            </a:r>
          </a:p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lang="pt-BR" sz="2400" b="1" spc="-15" dirty="0" smtClean="0">
                <a:solidFill>
                  <a:srgbClr val="C00000"/>
                </a:solidFill>
                <a:cs typeface="Calibri"/>
              </a:rPr>
              <a:t>1.773</a:t>
            </a:r>
            <a:r>
              <a:rPr lang="pt-BR" sz="2400" b="1" spc="-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62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focos</a:t>
            </a:r>
            <a:endParaRPr sz="2400" dirty="0">
              <a:latin typeface="Calibri"/>
              <a:cs typeface="Calibri"/>
            </a:endParaRPr>
          </a:p>
          <a:p>
            <a:pPr marR="12065" algn="ctr">
              <a:lnSpc>
                <a:spcPts val="2615"/>
              </a:lnSpc>
              <a:spcBef>
                <a:spcPts val="2110"/>
              </a:spcBef>
            </a:pP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focos</a:t>
            </a:r>
            <a:endParaRPr sz="2200" dirty="0">
              <a:latin typeface="Calibri"/>
              <a:cs typeface="Calibri"/>
            </a:endParaRPr>
          </a:p>
          <a:p>
            <a:pPr marR="9525" algn="ctr">
              <a:lnSpc>
                <a:spcPts val="3335"/>
              </a:lnSpc>
            </a:pPr>
            <a:r>
              <a:rPr lang="pt-BR"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85</a:t>
            </a:r>
            <a:r>
              <a:rPr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sz="2800" b="1" spc="-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concentrado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</a:t>
            </a:r>
            <a:endParaRPr sz="22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apenas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lang="pt-BR" sz="2800" b="1" spc="-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800" b="1" spc="-13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município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605" y="796734"/>
            <a:ext cx="878737" cy="7835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1735" y="786066"/>
            <a:ext cx="878727" cy="78352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333" y="6990"/>
            <a:ext cx="5473165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das Queimadas - Amazonas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Cenário atual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19793" y="1520444"/>
            <a:ext cx="1919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3469" y="2368042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Março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focos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93552" y="4042639"/>
            <a:ext cx="2818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100" b="1" dirty="0"/>
              <a:t>OS 10 MUNICÍPIOS PRIMEIROS NO RANKIN</a:t>
            </a:r>
            <a:r>
              <a:rPr lang="pt-BR" b="1" dirty="0"/>
              <a:t>G</a:t>
            </a: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417448"/>
              </p:ext>
            </p:extLst>
          </p:nvPr>
        </p:nvGraphicFramePr>
        <p:xfrm>
          <a:off x="4106821" y="3662460"/>
          <a:ext cx="78074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084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18" y="28881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506" y="361927"/>
            <a:ext cx="8029246" cy="116506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queimadas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áreas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intensa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pressão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RMM:</a:t>
            </a:r>
            <a:r>
              <a:rPr sz="2000" b="1" spc="4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744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</a:t>
            </a:r>
            <a:r>
              <a:rPr lang="pt-BR"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EGIÃO</a:t>
            </a:r>
            <a:r>
              <a:rPr sz="2000" b="1" spc="-2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UL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sz="2000" b="1" spc="4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5.154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31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241033"/>
              </p:ext>
            </p:extLst>
          </p:nvPr>
        </p:nvGraphicFramePr>
        <p:xfrm>
          <a:off x="96418" y="1743075"/>
          <a:ext cx="12017857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251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9720"/>
              </p:ext>
            </p:extLst>
          </p:nvPr>
        </p:nvGraphicFramePr>
        <p:xfrm>
          <a:off x="5454502" y="1014157"/>
          <a:ext cx="6659773" cy="512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1337086930"/>
                    </a:ext>
                  </a:extLst>
                </a:gridCol>
                <a:gridCol w="557372">
                  <a:extLst>
                    <a:ext uri="{9D8B030D-6E8A-4147-A177-3AD203B41FA5}">
                      <a16:colId xmlns:a16="http://schemas.microsoft.com/office/drawing/2014/main" val="985282626"/>
                    </a:ext>
                  </a:extLst>
                </a:gridCol>
                <a:gridCol w="584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4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CATEGORIA</a:t>
                      </a:r>
                      <a:endParaRPr lang="pt-BR"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OUT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pPr marL="373380" marR="84455" indent="-280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387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2.467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FEDERAIS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3.017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822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ESTADUAIS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190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TERRA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INDIGENA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67">
                <a:tc>
                  <a:txBody>
                    <a:bodyPr/>
                    <a:lstStyle/>
                    <a:p>
                      <a:pPr marL="144780" marR="134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61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004">
                <a:tc>
                  <a:txBody>
                    <a:bodyPr/>
                    <a:lstStyle/>
                    <a:p>
                      <a:pPr marL="144780" marR="134620" indent="-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ESTADUAL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OUTRAS</a:t>
                      </a: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1.963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545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1.173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8.588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2.799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1.773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14.557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724400" y="664437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84" y="-16347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84" y="546998"/>
            <a:ext cx="574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009B3C"/>
                </a:solidFill>
              </a:rPr>
              <a:t>Distribuição</a:t>
            </a:r>
            <a:r>
              <a:rPr lang="pt-BR" spc="-3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de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alertas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5" dirty="0">
                <a:solidFill>
                  <a:srgbClr val="009B3C"/>
                </a:solidFill>
              </a:rPr>
              <a:t>de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focos</a:t>
            </a:r>
            <a:r>
              <a:rPr lang="pt-BR" dirty="0">
                <a:solidFill>
                  <a:srgbClr val="009B3C"/>
                </a:solidFill>
              </a:rPr>
              <a:t> de</a:t>
            </a:r>
            <a:r>
              <a:rPr lang="pt-BR" spc="-1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queimadas</a:t>
            </a:r>
            <a:r>
              <a:rPr lang="pt-BR" spc="-2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por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categoria</a:t>
            </a:r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441928"/>
              </p:ext>
            </p:extLst>
          </p:nvPr>
        </p:nvGraphicFramePr>
        <p:xfrm>
          <a:off x="197643" y="871900"/>
          <a:ext cx="5053013" cy="460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74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613" y="534162"/>
            <a:ext cx="9832975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Análise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entre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número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calor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em 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relação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CAR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vegetação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938530">
              <a:lnSpc>
                <a:spcPct val="100000"/>
              </a:lnSpc>
              <a:spcBef>
                <a:spcPts val="1340"/>
              </a:spcBef>
              <a:tabLst>
                <a:tab pos="7590155" algn="l"/>
              </a:tabLst>
            </a:pPr>
            <a:r>
              <a:rPr sz="2400" b="1" spc="-5" dirty="0">
                <a:latin typeface="Calibri"/>
                <a:cs typeface="Calibri"/>
              </a:rPr>
              <a:t>Queimadas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Desmatamentos</a:t>
            </a:r>
            <a:r>
              <a:rPr lang="pt-BR" sz="2400" b="1" spc="-10" dirty="0" smtClean="0">
                <a:latin typeface="Calibri"/>
                <a:cs typeface="Calibri"/>
              </a:rPr>
              <a:t>                                     </a:t>
            </a:r>
            <a:r>
              <a:rPr sz="2400" b="1" spc="-5" dirty="0" smtClean="0">
                <a:latin typeface="Calibri"/>
                <a:cs typeface="Calibri"/>
              </a:rPr>
              <a:t>Queimadas</a:t>
            </a:r>
            <a:r>
              <a:rPr sz="2400" b="1" spc="-4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354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 smtClean="0">
                <a:latin typeface="Calibri"/>
                <a:cs typeface="Calibri"/>
              </a:rPr>
              <a:t>3</a:t>
            </a:r>
            <a:r>
              <a:rPr lang="pt-BR" sz="1400" b="1" spc="-5" dirty="0">
                <a:latin typeface="Calibri"/>
                <a:cs typeface="Calibri"/>
              </a:rPr>
              <a:t>0</a:t>
            </a:r>
            <a:r>
              <a:rPr sz="1400" b="1" spc="-5" dirty="0" smtClean="0">
                <a:latin typeface="Calibri"/>
                <a:cs typeface="Calibri"/>
              </a:rPr>
              <a:t>/0</a:t>
            </a:r>
            <a:r>
              <a:rPr lang="pt-BR" sz="1400" b="1" spc="-5" dirty="0">
                <a:latin typeface="Calibri"/>
                <a:cs typeface="Calibri"/>
              </a:rPr>
              <a:t>9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2189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http://terrabrasilis.dpi.inpe.br/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0" y="564069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N.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focos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9"/>
          <p:cNvSpPr txBox="1">
            <a:spLocks/>
          </p:cNvSpPr>
          <p:nvPr/>
        </p:nvSpPr>
        <p:spPr>
          <a:xfrm>
            <a:off x="157099" y="0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lang="pt-BR" sz="2400" spc="-25" dirty="0" smtClean="0"/>
              <a:t> </a:t>
            </a: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– Amazonas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937491" y="1884217"/>
          <a:ext cx="4572000" cy="35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6774873" y="1884217"/>
          <a:ext cx="4844472" cy="35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05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417" y="1531792"/>
            <a:ext cx="94857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BOLETIM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SEMANAL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DAS </a:t>
            </a:r>
            <a:r>
              <a:rPr sz="4400" b="1" spc="-98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2A3C74"/>
                </a:solidFill>
                <a:latin typeface="Calibri"/>
                <a:cs typeface="Calibri"/>
              </a:rPr>
              <a:t>QUEIMADAS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526" y="3678062"/>
            <a:ext cx="992823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25 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a </a:t>
            </a: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31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lang="pt-BR" sz="4000" spc="-10" dirty="0" smtClean="0">
                <a:solidFill>
                  <a:srgbClr val="2A3C74"/>
                </a:solidFill>
                <a:latin typeface="Calibri"/>
                <a:cs typeface="Calibri"/>
              </a:rPr>
              <a:t>outubro</a:t>
            </a:r>
            <a:r>
              <a:rPr sz="4000" spc="-5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8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469118"/>
            <a:ext cx="4285438" cy="8649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Legal</a:t>
            </a:r>
            <a:endParaRPr sz="2000" dirty="0">
              <a:latin typeface="Calibri"/>
              <a:cs typeface="Calibri"/>
            </a:endParaRPr>
          </a:p>
          <a:p>
            <a:pPr marL="596900" indent="-28702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8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1800" b="1" spc="-3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focos</a:t>
            </a:r>
            <a:r>
              <a:rPr sz="18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detectados:</a:t>
            </a:r>
            <a:r>
              <a:rPr sz="1800" b="1" spc="-3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b="1" spc="-5" dirty="0" smtClean="0">
                <a:solidFill>
                  <a:srgbClr val="C00000"/>
                </a:solidFill>
                <a:latin typeface="Calibri"/>
                <a:cs typeface="Calibri"/>
              </a:rPr>
              <a:t>2.265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99553"/>
              </p:ext>
            </p:extLst>
          </p:nvPr>
        </p:nvGraphicFramePr>
        <p:xfrm>
          <a:off x="6099303" y="965201"/>
          <a:ext cx="5799453" cy="5349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 smtClean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1780" marR="71120" indent="-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0489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58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-78,0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3°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-50,4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4°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</a:p>
                  </a:txBody>
                  <a:tcPr marL="0" marR="0" marT="9588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6°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93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7º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5240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72972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9095" y="642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25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31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0/2021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62826" y="642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723833"/>
              </p:ext>
            </p:extLst>
          </p:nvPr>
        </p:nvGraphicFramePr>
        <p:xfrm>
          <a:off x="436968" y="1471297"/>
          <a:ext cx="5575974" cy="447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00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-52491"/>
            <a:ext cx="3990340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5318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4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país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com mais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095" y="59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25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31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0/2021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2745" y="6595035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50608" y="550735"/>
            <a:ext cx="3830320" cy="46615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pt-BR"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14</a:t>
            </a:r>
            <a:r>
              <a:rPr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foco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de calor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 na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RMM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7988" y="414508"/>
            <a:ext cx="5115560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por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região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009B3C"/>
                </a:solidFill>
                <a:latin typeface="Calibri"/>
                <a:cs typeface="Calibri"/>
              </a:rPr>
              <a:t>Amazonas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32642" y="3727500"/>
            <a:ext cx="40096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065" indent="-332740">
              <a:lnSpc>
                <a:spcPts val="1839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46</a:t>
            </a:r>
            <a:r>
              <a:rPr lang="pt-BR" b="1" spc="20" dirty="0" smtClean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focos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de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calor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 smtClean="0">
                <a:solidFill>
                  <a:srgbClr val="0D0D0D"/>
                </a:solidFill>
                <a:cs typeface="Calibri"/>
              </a:rPr>
              <a:t>n</a:t>
            </a: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a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Região</a:t>
            </a:r>
            <a:r>
              <a:rPr lang="pt-BR" b="1" spc="5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Sul</a:t>
            </a:r>
            <a:endParaRPr lang="pt-BR" dirty="0">
              <a:cs typeface="Calibri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13801"/>
              </p:ext>
            </p:extLst>
          </p:nvPr>
        </p:nvGraphicFramePr>
        <p:xfrm>
          <a:off x="121826" y="722926"/>
          <a:ext cx="6571992" cy="576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713677"/>
              </p:ext>
            </p:extLst>
          </p:nvPr>
        </p:nvGraphicFramePr>
        <p:xfrm>
          <a:off x="7229475" y="4050665"/>
          <a:ext cx="4419599" cy="231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976139"/>
              </p:ext>
            </p:extLst>
          </p:nvPr>
        </p:nvGraphicFramePr>
        <p:xfrm>
          <a:off x="7007988" y="1057220"/>
          <a:ext cx="4641086" cy="246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18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972" y="536194"/>
            <a:ext cx="8885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Comparação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do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total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ativos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detectados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dia: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009B3C"/>
                </a:solidFill>
                <a:latin typeface="Calibri"/>
                <a:cs typeface="Calibri"/>
              </a:rPr>
              <a:t>01</a:t>
            </a:r>
            <a:r>
              <a:rPr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a 31 </a:t>
            </a:r>
            <a:r>
              <a:rPr sz="2000" b="1" dirty="0" smtClean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5" dirty="0" smtClean="0">
                <a:solidFill>
                  <a:srgbClr val="009B3C"/>
                </a:solidFill>
                <a:latin typeface="Calibri"/>
                <a:cs typeface="Calibri"/>
              </a:rPr>
              <a:t>outubro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1865" y="6514669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0" y="50614"/>
            <a:ext cx="622075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87560"/>
              </p:ext>
            </p:extLst>
          </p:nvPr>
        </p:nvGraphicFramePr>
        <p:xfrm>
          <a:off x="161924" y="2057400"/>
          <a:ext cx="119538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16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76944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- 2021</a:t>
            </a:r>
          </a:p>
        </p:txBody>
      </p:sp>
      <p:sp>
        <p:nvSpPr>
          <p:cNvPr id="6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82047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67321"/>
            <a:ext cx="517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Estados da Amazônia Legal</a:t>
            </a:r>
            <a:endParaRPr lang="pt-BR" sz="2000" b="1" dirty="0"/>
          </a:p>
        </p:txBody>
      </p:sp>
      <p:sp>
        <p:nvSpPr>
          <p:cNvPr id="10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6807200" y="1063316"/>
            <a:ext cx="523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da </a:t>
            </a: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Amazônia Legal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408557"/>
            <a:ext cx="400110" cy="884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/>
              <a:t>km²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5574" y="838935"/>
            <a:ext cx="609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total desmatada: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7.714,63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desmatada no Amazonas: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1.786,87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938737" y="-15389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22/10/2021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9893" y="2038283"/>
          <a:ext cx="6387234" cy="427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7532" y="1739611"/>
          <a:ext cx="5147414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17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Alertas DETER</a:t>
            </a:r>
          </a:p>
        </p:txBody>
      </p:sp>
      <p:sp>
        <p:nvSpPr>
          <p:cNvPr id="14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94652" y="45772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9B3D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Amazonas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19128" y="857838"/>
          <a:ext cx="6566057" cy="574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662">
                  <a:extLst>
                    <a:ext uri="{9D8B030D-6E8A-4147-A177-3AD203B41FA5}">
                      <a16:colId xmlns:a16="http://schemas.microsoft.com/office/drawing/2014/main" val="1682315019"/>
                    </a:ext>
                  </a:extLst>
                </a:gridCol>
                <a:gridCol w="1835022">
                  <a:extLst>
                    <a:ext uri="{9D8B030D-6E8A-4147-A177-3AD203B41FA5}">
                      <a16:colId xmlns:a16="http://schemas.microsoft.com/office/drawing/2014/main" val="1086884955"/>
                    </a:ext>
                  </a:extLst>
                </a:gridCol>
                <a:gridCol w="1509003">
                  <a:extLst>
                    <a:ext uri="{9D8B030D-6E8A-4147-A177-3AD203B41FA5}">
                      <a16:colId xmlns:a16="http://schemas.microsoft.com/office/drawing/2014/main" val="109532410"/>
                    </a:ext>
                  </a:extLst>
                </a:gridCol>
                <a:gridCol w="1597370">
                  <a:extLst>
                    <a:ext uri="{9D8B030D-6E8A-4147-A177-3AD203B41FA5}">
                      <a16:colId xmlns:a16="http://schemas.microsoft.com/office/drawing/2014/main" val="1664996251"/>
                    </a:ext>
                  </a:extLst>
                </a:gridCol>
              </a:tblGrid>
              <a:tr h="407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7556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-56,40%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73899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FEVEREIRO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5575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MARÇO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61,41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-15,54%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4147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125,32%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4093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620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26,69%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1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7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927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6652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2442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1247,77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1786,87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43,21%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3409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818994" y="6604084"/>
            <a:ext cx="2250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</a:t>
            </a:r>
            <a:r>
              <a:rPr lang="pt-BR" sz="1050" dirty="0" smtClean="0">
                <a:latin typeface="Geomanist" panose="02000503000000020004" pitchFamily="50" charset="0"/>
              </a:rPr>
              <a:t>:  </a:t>
            </a:r>
            <a:r>
              <a:rPr lang="pt-BR" sz="1050" b="1" dirty="0" smtClean="0">
                <a:latin typeface="Geomanist" panose="02000503000000020004" pitchFamily="50" charset="0"/>
              </a:rPr>
              <a:t>01/10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22/10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7" name="Seta para baixo 13"/>
          <p:cNvSpPr/>
          <p:nvPr/>
        </p:nvSpPr>
        <p:spPr>
          <a:xfrm rot="10800000">
            <a:off x="10475325" y="2854003"/>
            <a:ext cx="354782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1088042" y="2854002"/>
            <a:ext cx="981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43,21%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43120" y="1675106"/>
          <a:ext cx="4243389" cy="492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3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89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53535" y="569137"/>
            <a:ext cx="934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com o maior número de alertas de desmatamento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56266"/>
            <a:ext cx="7467955" cy="17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8938737" y="0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</a:t>
            </a:r>
            <a:r>
              <a:rPr lang="pt-BR" sz="1400" b="1" dirty="0" smtClean="0">
                <a:latin typeface="Geomanist" panose="02000503000000020004" pitchFamily="50" charset="0"/>
              </a:rPr>
              <a:t>a 22/10/2021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6932D05-65D0-4C93-ADDB-A7144A7C8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5" y="873473"/>
            <a:ext cx="7722362" cy="5220725"/>
          </a:xfrm>
          <a:prstGeom prst="rect">
            <a:avLst/>
          </a:prstGeom>
        </p:spPr>
      </p:pic>
      <p:cxnSp>
        <p:nvCxnSpPr>
          <p:cNvPr id="44" name="Conector: Angulado 13">
            <a:extLst>
              <a:ext uri="{FF2B5EF4-FFF2-40B4-BE49-F238E27FC236}">
                <a16:creationId xmlns:a16="http://schemas.microsoft.com/office/drawing/2014/main" id="{6001451B-7E00-42BC-9130-EDAB90281111}"/>
              </a:ext>
            </a:extLst>
          </p:cNvPr>
          <p:cNvCxnSpPr>
            <a:cxnSpLocks/>
          </p:cNvCxnSpPr>
          <p:nvPr/>
        </p:nvCxnSpPr>
        <p:spPr>
          <a:xfrm flipV="1">
            <a:off x="3607724" y="1744987"/>
            <a:ext cx="4616769" cy="3336002"/>
          </a:xfrm>
          <a:prstGeom prst="bentConnector3">
            <a:avLst>
              <a:gd name="adj1" fmla="val 12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: Angulado 27">
            <a:extLst>
              <a:ext uri="{FF2B5EF4-FFF2-40B4-BE49-F238E27FC236}">
                <a16:creationId xmlns:a16="http://schemas.microsoft.com/office/drawing/2014/main" id="{EBB75C46-1A7E-4D04-AADA-3E709541F2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37797" y="2567541"/>
            <a:ext cx="2910444" cy="2116453"/>
          </a:xfrm>
          <a:prstGeom prst="bentConnector3">
            <a:avLst>
              <a:gd name="adj1" fmla="val 99507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29">
            <a:extLst>
              <a:ext uri="{FF2B5EF4-FFF2-40B4-BE49-F238E27FC236}">
                <a16:creationId xmlns:a16="http://schemas.microsoft.com/office/drawing/2014/main" id="{D4618517-7E4F-439C-B66E-D39B828E1F61}"/>
              </a:ext>
            </a:extLst>
          </p:cNvPr>
          <p:cNvCxnSpPr>
            <a:cxnSpLocks/>
          </p:cNvCxnSpPr>
          <p:nvPr/>
        </p:nvCxnSpPr>
        <p:spPr>
          <a:xfrm flipV="1">
            <a:off x="5033818" y="2601816"/>
            <a:ext cx="3178664" cy="2100068"/>
          </a:xfrm>
          <a:prstGeom prst="bentConnector3">
            <a:avLst>
              <a:gd name="adj1" fmla="val 312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32">
            <a:extLst>
              <a:ext uri="{FF2B5EF4-FFF2-40B4-BE49-F238E27FC236}">
                <a16:creationId xmlns:a16="http://schemas.microsoft.com/office/drawing/2014/main" id="{F80635B0-FC1A-44D5-8A4D-430865AE4120}"/>
              </a:ext>
            </a:extLst>
          </p:cNvPr>
          <p:cNvCxnSpPr>
            <a:cxnSpLocks/>
          </p:cNvCxnSpPr>
          <p:nvPr/>
        </p:nvCxnSpPr>
        <p:spPr>
          <a:xfrm flipV="1">
            <a:off x="5985164" y="3029527"/>
            <a:ext cx="2231125" cy="1439885"/>
          </a:xfrm>
          <a:prstGeom prst="bentConnector3">
            <a:avLst>
              <a:gd name="adj1" fmla="val -50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35">
            <a:extLst>
              <a:ext uri="{FF2B5EF4-FFF2-40B4-BE49-F238E27FC236}">
                <a16:creationId xmlns:a16="http://schemas.microsoft.com/office/drawing/2014/main" id="{E7D309DD-B47D-4860-95E4-923BE9279BA1}"/>
              </a:ext>
            </a:extLst>
          </p:cNvPr>
          <p:cNvCxnSpPr>
            <a:cxnSpLocks/>
          </p:cNvCxnSpPr>
          <p:nvPr/>
        </p:nvCxnSpPr>
        <p:spPr>
          <a:xfrm rot="10800000">
            <a:off x="6555216" y="4608023"/>
            <a:ext cx="1657269" cy="19785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37">
            <a:extLst>
              <a:ext uri="{FF2B5EF4-FFF2-40B4-BE49-F238E27FC236}">
                <a16:creationId xmlns:a16="http://schemas.microsoft.com/office/drawing/2014/main" id="{E6757795-0482-42DD-8C5D-62B87E4F19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4184" y="3483836"/>
            <a:ext cx="5628298" cy="1867580"/>
          </a:xfrm>
          <a:prstGeom prst="bentConnector3">
            <a:avLst>
              <a:gd name="adj1" fmla="val 99724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7">
            <a:extLst>
              <a:ext uri="{FF2B5EF4-FFF2-40B4-BE49-F238E27FC236}">
                <a16:creationId xmlns:a16="http://schemas.microsoft.com/office/drawing/2014/main" id="{3CD5CB10-2659-4140-BCD2-F257A3346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58183" y="4367815"/>
            <a:ext cx="3927546" cy="150637"/>
          </a:xfrm>
          <a:prstGeom prst="bentConnector3">
            <a:avLst>
              <a:gd name="adj1" fmla="val 9969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11534518-D6EC-4B8D-891D-A30043227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6642" y="3908346"/>
            <a:ext cx="2765840" cy="178683"/>
          </a:xfrm>
          <a:prstGeom prst="bentConnector3">
            <a:avLst>
              <a:gd name="adj1" fmla="val 9983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5">
            <a:extLst>
              <a:ext uri="{FF2B5EF4-FFF2-40B4-BE49-F238E27FC236}">
                <a16:creationId xmlns:a16="http://schemas.microsoft.com/office/drawing/2014/main" id="{25196709-3509-45E4-AF96-68FC4D629330}"/>
              </a:ext>
            </a:extLst>
          </p:cNvPr>
          <p:cNvCxnSpPr>
            <a:cxnSpLocks/>
          </p:cNvCxnSpPr>
          <p:nvPr/>
        </p:nvCxnSpPr>
        <p:spPr>
          <a:xfrm rot="10800000">
            <a:off x="3902150" y="4518452"/>
            <a:ext cx="4314139" cy="749235"/>
          </a:xfrm>
          <a:prstGeom prst="bentConnector3">
            <a:avLst>
              <a:gd name="adj1" fmla="val 10077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14420" y="1429495"/>
          <a:ext cx="3877579" cy="41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51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785091"/>
          <a:ext cx="12192000" cy="56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88487"/>
            <a:ext cx="4991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Alertas de desmatamento mensal - DETER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355244" y="6574932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9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19459" y="1349076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56,40%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844133" y="1322276"/>
            <a:ext cx="1437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24,51%</a:t>
            </a:r>
          </a:p>
        </p:txBody>
      </p:sp>
      <p:sp>
        <p:nvSpPr>
          <p:cNvPr id="13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2959633" y="1322276"/>
            <a:ext cx="1407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15,54%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587883" y="5067119"/>
            <a:ext cx="275792" cy="43316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0800000">
            <a:off x="2839255" y="5170101"/>
            <a:ext cx="290314" cy="4352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"/>
          <p:cNvSpPr/>
          <p:nvPr/>
        </p:nvSpPr>
        <p:spPr>
          <a:xfrm>
            <a:off x="3930734" y="4806116"/>
            <a:ext cx="291866" cy="45271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4145272" y="1321368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125,32%</a:t>
            </a:r>
          </a:p>
        </p:txBody>
      </p:sp>
      <p:sp>
        <p:nvSpPr>
          <p:cNvPr id="21" name="Seta para baixo 13"/>
          <p:cNvSpPr/>
          <p:nvPr/>
        </p:nvSpPr>
        <p:spPr>
          <a:xfrm rot="10800000">
            <a:off x="8428521" y="3135463"/>
            <a:ext cx="320760" cy="5270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093351" y="1331170"/>
            <a:ext cx="1650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89,88%</a:t>
            </a:r>
          </a:p>
        </p:txBody>
      </p:sp>
      <p:sp>
        <p:nvSpPr>
          <p:cNvPr id="24" name="Seta para baixo 13"/>
          <p:cNvSpPr/>
          <p:nvPr/>
        </p:nvSpPr>
        <p:spPr>
          <a:xfrm rot="10800000">
            <a:off x="7351792" y="4655126"/>
            <a:ext cx="320299" cy="4791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90"/>
            <a:ext cx="71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</a:t>
            </a:r>
          </a:p>
        </p:txBody>
      </p:sp>
      <p:sp>
        <p:nvSpPr>
          <p:cNvPr id="30" name="Seta para baixo 13"/>
          <p:cNvSpPr/>
          <p:nvPr/>
        </p:nvSpPr>
        <p:spPr>
          <a:xfrm rot="10800000">
            <a:off x="5108241" y="4738372"/>
            <a:ext cx="292392" cy="4484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389601" y="1331169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26,69%</a:t>
            </a:r>
          </a:p>
        </p:txBody>
      </p:sp>
      <p:sp>
        <p:nvSpPr>
          <p:cNvPr id="29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7552849" y="1330893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938737" y="0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22/10/2021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960090" y="6568074"/>
            <a:ext cx="3184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em </a:t>
            </a:r>
            <a:r>
              <a:rPr lang="pt-BR" sz="1050" dirty="0" smtClean="0">
                <a:latin typeface="Geomanist" panose="02000503000000020004" pitchFamily="50" charset="0"/>
              </a:rPr>
              <a:t>setembro:  </a:t>
            </a:r>
            <a:r>
              <a:rPr lang="pt-BR" sz="1050" b="1" dirty="0" smtClean="0">
                <a:latin typeface="Geomanist" panose="02000503000000020004" pitchFamily="50" charset="0"/>
              </a:rPr>
              <a:t>01/10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22/10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34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8622244" y="1321368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 smtClean="0">
                <a:solidFill>
                  <a:srgbClr val="00B050"/>
                </a:solidFill>
                <a:latin typeface="Geomanist" panose="02000503000000020004" pitchFamily="50" charset="0"/>
              </a:rPr>
              <a:t>8%</a:t>
            </a:r>
            <a:endParaRPr lang="pt-BR" sz="1300" b="1" dirty="0">
              <a:solidFill>
                <a:srgbClr val="00B050"/>
              </a:solidFill>
              <a:latin typeface="Geomanist" panose="02000503000000020004" pitchFamily="50" charset="0"/>
            </a:endParaRPr>
          </a:p>
        </p:txBody>
      </p:sp>
      <p:sp>
        <p:nvSpPr>
          <p:cNvPr id="35" name="Seta para baixo 13"/>
          <p:cNvSpPr/>
          <p:nvPr/>
        </p:nvSpPr>
        <p:spPr>
          <a:xfrm rot="10800000">
            <a:off x="6185154" y="3895520"/>
            <a:ext cx="307068" cy="4488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1"/>
          <p:cNvSpPr/>
          <p:nvPr/>
        </p:nvSpPr>
        <p:spPr>
          <a:xfrm>
            <a:off x="9644750" y="3662552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13"/>
          <p:cNvSpPr/>
          <p:nvPr/>
        </p:nvSpPr>
        <p:spPr>
          <a:xfrm rot="10800000">
            <a:off x="10736414" y="4757621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9795812" y="1349076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9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41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10957158" y="1349076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 smtClean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de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 7%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40" name="Seta para baixo 13"/>
          <p:cNvSpPr/>
          <p:nvPr/>
        </p:nvSpPr>
        <p:spPr>
          <a:xfrm rot="10800000">
            <a:off x="11837867" y="4541041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9" y="511768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por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categoria fundiária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8" y="6517142"/>
            <a:ext cx="260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38737" y="-15389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22/10/2021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8864999" y="2143236"/>
            <a:ext cx="1485049" cy="416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1.786,87 km²</a:t>
            </a:r>
            <a:endParaRPr lang="pt-BR" sz="1800" b="1" dirty="0"/>
          </a:p>
        </p:txBody>
      </p:sp>
      <p:sp>
        <p:nvSpPr>
          <p:cNvPr id="21" name="CaixaDeTexto 1"/>
          <p:cNvSpPr txBox="1"/>
          <p:nvPr/>
        </p:nvSpPr>
        <p:spPr>
          <a:xfrm>
            <a:off x="8537724" y="416644"/>
            <a:ext cx="1964593" cy="38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/>
              <a:t>Alertas de desmatamento (Jan-Out 2021)</a:t>
            </a:r>
            <a:endParaRPr lang="pt-BR" sz="1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457"/>
            <a:ext cx="6889551" cy="4826106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469537"/>
            <a:ext cx="1528693" cy="127366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7019635" y="3862803"/>
          <a:ext cx="5061530" cy="29159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32794">
                  <a:extLst>
                    <a:ext uri="{9D8B030D-6E8A-4147-A177-3AD203B41FA5}">
                      <a16:colId xmlns:a16="http://schemas.microsoft.com/office/drawing/2014/main" val="856007818"/>
                    </a:ext>
                  </a:extLst>
                </a:gridCol>
                <a:gridCol w="611700">
                  <a:extLst>
                    <a:ext uri="{9D8B030D-6E8A-4147-A177-3AD203B41FA5}">
                      <a16:colId xmlns:a16="http://schemas.microsoft.com/office/drawing/2014/main" val="4146103978"/>
                    </a:ext>
                  </a:extLst>
                </a:gridCol>
                <a:gridCol w="639040">
                  <a:extLst>
                    <a:ext uri="{9D8B030D-6E8A-4147-A177-3AD203B41FA5}">
                      <a16:colId xmlns:a16="http://schemas.microsoft.com/office/drawing/2014/main" val="1358696114"/>
                    </a:ext>
                  </a:extLst>
                </a:gridCol>
                <a:gridCol w="842652">
                  <a:extLst>
                    <a:ext uri="{9D8B030D-6E8A-4147-A177-3AD203B41FA5}">
                      <a16:colId xmlns:a16="http://schemas.microsoft.com/office/drawing/2014/main" val="2895495017"/>
                    </a:ext>
                  </a:extLst>
                </a:gridCol>
                <a:gridCol w="935344">
                  <a:extLst>
                    <a:ext uri="{9D8B030D-6E8A-4147-A177-3AD203B41FA5}">
                      <a16:colId xmlns:a16="http://schemas.microsoft.com/office/drawing/2014/main" val="147315351"/>
                    </a:ext>
                  </a:extLst>
                </a:gridCol>
              </a:tblGrid>
              <a:tr h="171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b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DESM/KM²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84605"/>
                  </a:ext>
                </a:extLst>
              </a:tr>
              <a:tr h="1712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7673"/>
                  </a:ext>
                </a:extLst>
              </a:tr>
              <a:tr h="322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ASSENTAMENTO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0294"/>
                  </a:ext>
                </a:extLst>
              </a:tr>
              <a:tr h="322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ESTADUAIS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59124"/>
                  </a:ext>
                </a:extLst>
              </a:tr>
              <a:tr h="322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FEDERAIS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66810"/>
                  </a:ext>
                </a:extLst>
              </a:tr>
              <a:tr h="2514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9002"/>
                  </a:ext>
                </a:extLst>
              </a:tr>
              <a:tr h="322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INDIGENA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380"/>
                  </a:ext>
                </a:extLst>
              </a:tr>
              <a:tr h="3482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4707"/>
                  </a:ext>
                </a:extLst>
              </a:tr>
              <a:tr h="3482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93"/>
                  </a:ext>
                </a:extLst>
              </a:tr>
              <a:tr h="336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9391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11985" y="292388"/>
          <a:ext cx="4791075" cy="344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300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00" y="1603591"/>
            <a:ext cx="10515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2945" marR="5080" indent="-252920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2A3C74"/>
                </a:solidFill>
                <a:latin typeface="Calibri"/>
                <a:ea typeface="+mn-ea"/>
                <a:cs typeface="Calibri"/>
              </a:rPr>
              <a:t>PANORAMA DAS QUEIMADAS NO  AMAZONAS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01091" y="3707599"/>
            <a:ext cx="9531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01 de janeiro a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31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outubro 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10219"/>
              </p:ext>
            </p:extLst>
          </p:nvPr>
        </p:nvGraphicFramePr>
        <p:xfrm>
          <a:off x="5991259" y="1838036"/>
          <a:ext cx="5609613" cy="423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CONTRIBUIÇÃO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MATO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GROSSO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spc="-10" dirty="0" smtClean="0">
                          <a:latin typeface="Calibri"/>
                          <a:cs typeface="Calibri"/>
                        </a:rPr>
                        <a:t>PARÁ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3°</a:t>
                      </a: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b="1" spc="-20" dirty="0" smtClean="0">
                          <a:latin typeface="Calibri"/>
                          <a:cs typeface="Calibri"/>
                        </a:rPr>
                        <a:t>AMAZONAS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14.557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4°</a:t>
                      </a: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pt-BR" sz="1200" b="0" dirty="0" smtClean="0">
                          <a:latin typeface="Calibri"/>
                          <a:cs typeface="Calibri"/>
                        </a:rPr>
                        <a:t>RONDÔNIA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Calibri"/>
                          <a:cs typeface="Calibri"/>
                        </a:rPr>
                        <a:t>TOCANTINS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MARANHÃO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7°</a:t>
                      </a:r>
                    </a:p>
                  </a:txBody>
                  <a:tcPr marL="0" marR="0" marT="762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ACRE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8°</a:t>
                      </a:r>
                    </a:p>
                  </a:txBody>
                  <a:tcPr marL="0" marR="0" marT="9144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RORAIMA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AMAPÁ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87" y="55425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586" y="490132"/>
            <a:ext cx="9472705" cy="1048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das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queimadas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Estados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da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Legal</a:t>
            </a:r>
            <a:endParaRPr sz="2000" dirty="0">
              <a:latin typeface="Calibri"/>
              <a:cs typeface="Calibri"/>
            </a:endParaRPr>
          </a:p>
          <a:p>
            <a:pPr marL="3578860" indent="-343535"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 smtClean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2000" b="1" spc="-3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focos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queimadas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na AMZ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93.618</a:t>
            </a:r>
            <a:endParaRPr lang="pt-BR" sz="2000" dirty="0" smtClean="0">
              <a:solidFill>
                <a:srgbClr val="FF0000"/>
              </a:solidFill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2000" b="1" spc="-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32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(2020-2021)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370" y="2014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31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909141"/>
              </p:ext>
            </p:extLst>
          </p:nvPr>
        </p:nvGraphicFramePr>
        <p:xfrm>
          <a:off x="315937" y="1973202"/>
          <a:ext cx="5675321" cy="410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46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69" y="474090"/>
            <a:ext cx="4065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Alertas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mensal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queimadas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6" y="1040076"/>
            <a:ext cx="1023924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Janeiro: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B050"/>
                </a:solidFill>
                <a:latin typeface="Calibri"/>
                <a:cs typeface="Calibri"/>
              </a:rPr>
              <a:t>81%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571" y="3433700"/>
            <a:ext cx="333843" cy="594360"/>
          </a:xfrm>
          <a:custGeom>
            <a:avLst/>
            <a:gdLst/>
            <a:ahLst/>
            <a:cxnLst/>
            <a:rect l="l" t="t" r="r" b="b"/>
            <a:pathLst>
              <a:path w="356869" h="594360">
                <a:moveTo>
                  <a:pt x="267462" y="0"/>
                </a:moveTo>
                <a:lnTo>
                  <a:pt x="89153" y="0"/>
                </a:lnTo>
                <a:lnTo>
                  <a:pt x="89153" y="416052"/>
                </a:lnTo>
                <a:lnTo>
                  <a:pt x="0" y="416052"/>
                </a:lnTo>
                <a:lnTo>
                  <a:pt x="178307" y="594360"/>
                </a:lnTo>
                <a:lnTo>
                  <a:pt x="356616" y="416052"/>
                </a:lnTo>
                <a:lnTo>
                  <a:pt x="267462" y="416052"/>
                </a:lnTo>
                <a:lnTo>
                  <a:pt x="26746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9440" y="3371027"/>
            <a:ext cx="254146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9055" y="3379198"/>
            <a:ext cx="280470" cy="632460"/>
          </a:xfrm>
          <a:custGeom>
            <a:avLst/>
            <a:gdLst/>
            <a:ahLst/>
            <a:cxnLst/>
            <a:rect l="l" t="t" r="r" b="b"/>
            <a:pathLst>
              <a:path w="403859" h="632460">
                <a:moveTo>
                  <a:pt x="302895" y="0"/>
                </a:moveTo>
                <a:lnTo>
                  <a:pt x="100965" y="0"/>
                </a:lnTo>
                <a:lnTo>
                  <a:pt x="100965" y="430530"/>
                </a:lnTo>
                <a:lnTo>
                  <a:pt x="0" y="430530"/>
                </a:lnTo>
                <a:lnTo>
                  <a:pt x="201929" y="632460"/>
                </a:lnTo>
                <a:lnTo>
                  <a:pt x="403860" y="430530"/>
                </a:lnTo>
                <a:lnTo>
                  <a:pt x="302895" y="430530"/>
                </a:lnTo>
                <a:lnTo>
                  <a:pt x="30289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1109" y="3356506"/>
            <a:ext cx="257361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53144" y="1030195"/>
            <a:ext cx="1159485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5" dirty="0">
                <a:solidFill>
                  <a:srgbClr val="004385"/>
                </a:solidFill>
                <a:latin typeface="Calibri"/>
                <a:cs typeface="Calibri"/>
              </a:rPr>
              <a:t>Fevereiro: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 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55%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1294" y="1005210"/>
            <a:ext cx="109631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Março: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 de </a:t>
            </a:r>
            <a:r>
              <a:rPr sz="15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78%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675" y="-17460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6272" y="1016992"/>
            <a:ext cx="11748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Abril: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50%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8417" y="995974"/>
            <a:ext cx="112127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Junho: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B050"/>
                </a:solidFill>
                <a:latin typeface="Calibri"/>
                <a:cs typeface="Calibri"/>
              </a:rPr>
              <a:t>37%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9797" y="985759"/>
            <a:ext cx="11163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Maio: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200%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42171" y="1016992"/>
            <a:ext cx="113400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Julho: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44%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08470" y="1000933"/>
            <a:ext cx="121539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Agosto: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5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5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2" name="object 18"/>
          <p:cNvSpPr/>
          <p:nvPr/>
        </p:nvSpPr>
        <p:spPr>
          <a:xfrm rot="10800000">
            <a:off x="5442359" y="3356506"/>
            <a:ext cx="284186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1868032" y="3379198"/>
            <a:ext cx="318790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7"/>
          <p:cNvSpPr txBox="1"/>
          <p:nvPr/>
        </p:nvSpPr>
        <p:spPr>
          <a:xfrm>
            <a:off x="9604956" y="985759"/>
            <a:ext cx="1164644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Setembro</a:t>
            </a:r>
            <a:r>
              <a:rPr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36</a:t>
            </a:r>
            <a:r>
              <a:rPr sz="15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18"/>
          <p:cNvSpPr/>
          <p:nvPr/>
        </p:nvSpPr>
        <p:spPr>
          <a:xfrm rot="10800000">
            <a:off x="4296097" y="3371027"/>
            <a:ext cx="31368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 rot="10800000">
            <a:off x="9696701" y="3389357"/>
            <a:ext cx="29704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 flipH="1">
            <a:off x="10869138" y="3428723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 txBox="1"/>
          <p:nvPr/>
        </p:nvSpPr>
        <p:spPr>
          <a:xfrm>
            <a:off x="10952643" y="970705"/>
            <a:ext cx="118802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Outubro</a:t>
            </a:r>
            <a:r>
              <a:rPr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5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15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15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object 18"/>
          <p:cNvSpPr/>
          <p:nvPr/>
        </p:nvSpPr>
        <p:spPr>
          <a:xfrm rot="10800000">
            <a:off x="11707215" y="3389358"/>
            <a:ext cx="264693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76403"/>
              </p:ext>
            </p:extLst>
          </p:nvPr>
        </p:nvGraphicFramePr>
        <p:xfrm>
          <a:off x="-137880" y="2665535"/>
          <a:ext cx="12592594" cy="346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7988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17785</TotalTime>
  <Words>1099</Words>
  <Application>Microsoft Office PowerPoint</Application>
  <PresentationFormat>Widescreen</PresentationFormat>
  <Paragraphs>521</Paragraphs>
  <Slides>18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Geomanist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DAS QUEIMADAS NO  AMAZONAS</vt:lpstr>
      <vt:lpstr>Panorama de Queimadas</vt:lpstr>
      <vt:lpstr>Panorama de Queimadas - Amazonas</vt:lpstr>
      <vt:lpstr>Distribuição Geográfica das Queimadas - Amazonas</vt:lpstr>
      <vt:lpstr>Panorama das Queimadas - Amazonas Cenário atual</vt:lpstr>
      <vt:lpstr>Panorama de Queimadas - Amazonas</vt:lpstr>
      <vt:lpstr>Panorama de Queimadas – Amazonas</vt:lpstr>
      <vt:lpstr>Apresentação do PowerPoint</vt:lpstr>
      <vt:lpstr>Apresentação do PowerPoint</vt:lpstr>
      <vt:lpstr>Panorama de Queimadas – Amazonas</vt:lpstr>
      <vt:lpstr>Panorama de Queimadas</vt:lpstr>
      <vt:lpstr>Panorama de Queimadas – Amazonas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Oliveira Cobello</dc:creator>
  <cp:lastModifiedBy>Jamile Alves Araújo</cp:lastModifiedBy>
  <cp:revision>1263</cp:revision>
  <cp:lastPrinted>2021-10-27T12:45:36Z</cp:lastPrinted>
  <dcterms:created xsi:type="dcterms:W3CDTF">2019-10-25T14:27:39Z</dcterms:created>
  <dcterms:modified xsi:type="dcterms:W3CDTF">2022-01-05T15:29:21Z</dcterms:modified>
</cp:coreProperties>
</file>