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3604" r:id="rId2"/>
    <p:sldId id="3605" r:id="rId3"/>
    <p:sldId id="3606" r:id="rId4"/>
    <p:sldId id="3607" r:id="rId5"/>
    <p:sldId id="3608" r:id="rId6"/>
    <p:sldId id="3609" r:id="rId7"/>
    <p:sldId id="3597" r:id="rId8"/>
    <p:sldId id="3584" r:id="rId9"/>
    <p:sldId id="3585" r:id="rId10"/>
    <p:sldId id="3586" r:id="rId11"/>
    <p:sldId id="3587" r:id="rId12"/>
    <p:sldId id="3588" r:id="rId13"/>
    <p:sldId id="3589" r:id="rId14"/>
    <p:sldId id="3590" r:id="rId15"/>
    <p:sldId id="3591" r:id="rId16"/>
    <p:sldId id="3592" r:id="rId17"/>
    <p:sldId id="3593" r:id="rId18"/>
    <p:sldId id="3594" r:id="rId1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1" id="{FE63CC29-4A87-4F65-97DC-555E9A344C81}">
          <p14:sldIdLst>
            <p14:sldId id="3604"/>
            <p14:sldId id="3605"/>
            <p14:sldId id="3606"/>
            <p14:sldId id="3607"/>
            <p14:sldId id="3608"/>
            <p14:sldId id="3609"/>
            <p14:sldId id="3597"/>
            <p14:sldId id="3584"/>
            <p14:sldId id="3585"/>
            <p14:sldId id="3586"/>
            <p14:sldId id="3587"/>
            <p14:sldId id="3588"/>
            <p14:sldId id="3589"/>
            <p14:sldId id="3590"/>
            <p14:sldId id="3591"/>
            <p14:sldId id="3592"/>
            <p14:sldId id="3593"/>
            <p14:sldId id="3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luc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9"/>
    <a:srgbClr val="70A800"/>
    <a:srgbClr val="004DA8"/>
    <a:srgbClr val="A87000"/>
    <a:srgbClr val="73B273"/>
    <a:srgbClr val="DE9E66"/>
    <a:srgbClr val="FFAA00"/>
    <a:srgbClr val="A3FF73"/>
    <a:srgbClr val="FFFF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 autoAdjust="0"/>
    <p:restoredTop sz="90282" autoAdjust="0"/>
  </p:normalViewPr>
  <p:slideViewPr>
    <p:cSldViewPr snapToGrid="0">
      <p:cViewPr varScale="1">
        <p:scale>
          <a:sx n="104" d="100"/>
          <a:sy n="104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9_out_\desmCat_ATUALIZADO_291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1%2000_00%20a%202021-11-07%2023_59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0-01-01%2000_00%20a%202020-10-31%2023_59.csv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1-01-01%2000_00%20a%202021-11-07%2023_59%20(1)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1%2000_00%20a%202021-11-07%2023_59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1%2000_00%20a%202021-11-07%2023_59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1%2000_00%20a%202021-11-07%2023_59%20(1)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9_out_\desmCat_ATUALIZADO_291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9_out_\desmCat_ATUALIZADO_291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9_out_\desmCat_ATUALIZADO_291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9_out_\desmCat_ATUALIZADO_291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30.210\midias\1_NUGEFF_GEOSIG\MONITORAMENTO%20DESMATAMENTO\Outubro\atualiza&#231;&#227;o_desmatamento_at&#233;_29_out_\desmCat_ATUALIZADO_291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1-01-01%2000_00%20a%202021-11-07%2023_59%20(1)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01-01%2000_00%20a%202021-11-07%2023_59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8594442936013E-2"/>
          <c:y val="0.10285658806015234"/>
          <c:w val="0.88350330584405257"/>
          <c:h val="0.787898983796845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1C-465E-934C-A0D883966E9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1C-465E-934C-A0D883966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[desmCat_ATUALIZADO_29102021.xlsx]AMZ!$A$2:$B$10</c:f>
              <c:multiLvlStrCache>
                <c:ptCount val="9"/>
                <c:lvl>
                  <c:pt idx="0">
                    <c:v>PA</c:v>
                  </c:pt>
                  <c:pt idx="1">
                    <c:v>AM</c:v>
                  </c:pt>
                  <c:pt idx="2">
                    <c:v>MT</c:v>
                  </c:pt>
                  <c:pt idx="3">
                    <c:v>RO</c:v>
                  </c:pt>
                  <c:pt idx="4">
                    <c:v>AC</c:v>
                  </c:pt>
                  <c:pt idx="5">
                    <c:v>RR</c:v>
                  </c:pt>
                  <c:pt idx="6">
                    <c:v>MA</c:v>
                  </c:pt>
                  <c:pt idx="7">
                    <c:v>TO</c:v>
                  </c:pt>
                  <c:pt idx="8">
                    <c:v>AP</c:v>
                  </c:pt>
                </c:lvl>
                <c:lvl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</c:lvl>
              </c:multiLvlStrCache>
            </c:multiLvlStrRef>
          </c:cat>
          <c:val>
            <c:numRef>
              <c:f>[desmCat_ATUALIZADO_29102021.xlsx]AMZ!$C$2:$C$10</c:f>
              <c:numCache>
                <c:formatCode>#,##0.00</c:formatCode>
                <c:ptCount val="9"/>
                <c:pt idx="0">
                  <c:v>3091.55</c:v>
                </c:pt>
                <c:pt idx="1">
                  <c:v>1789.69</c:v>
                </c:pt>
                <c:pt idx="2">
                  <c:v>1183.75</c:v>
                </c:pt>
                <c:pt idx="3">
                  <c:v>1124.56</c:v>
                </c:pt>
                <c:pt idx="4">
                  <c:v>428.01</c:v>
                </c:pt>
                <c:pt idx="5">
                  <c:v>106.82</c:v>
                </c:pt>
                <c:pt idx="6">
                  <c:v>73.48</c:v>
                </c:pt>
                <c:pt idx="7">
                  <c:v>4.58</c:v>
                </c:pt>
                <c:pt idx="8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C-465E-934C-A0D883966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201599"/>
        <c:axId val="1561209919"/>
      </c:barChart>
      <c:catAx>
        <c:axId val="15612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9919"/>
        <c:crosses val="autoZero"/>
        <c:auto val="1"/>
        <c:lblAlgn val="ctr"/>
        <c:lblOffset val="100"/>
        <c:noMultiLvlLbl val="0"/>
      </c:catAx>
      <c:valAx>
        <c:axId val="1561209919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baseline="0" dirty="0">
                <a:effectLst/>
              </a:rPr>
              <a:t>OS 10 MUNICÍPIOS PRIMEIROS NO RANKING</a:t>
            </a:r>
            <a:endParaRPr lang="pt-BR" sz="1000" dirty="0">
              <a:effectLst/>
            </a:endParaRPr>
          </a:p>
        </c:rich>
      </c:tx>
      <c:layout>
        <c:manualLayout>
          <c:xMode val="edge"/>
          <c:yMode val="edge"/>
          <c:x val="0.38044940537347172"/>
          <c:y val="8.333333333333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3-44BC-997B-85E1924229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3-44BC-997B-85E1924229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13-44BC-997B-85E1924229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2021-1'!$A$2:$A$11</c:f>
              <c:strCache>
                <c:ptCount val="10"/>
                <c:pt idx="0">
                  <c:v>LÁBREA</c:v>
                </c:pt>
                <c:pt idx="1">
                  <c:v>APUÍ</c:v>
                </c:pt>
                <c:pt idx="2">
                  <c:v>BARREIRINHA</c:v>
                </c:pt>
                <c:pt idx="3">
                  <c:v>AUTAZES </c:v>
                </c:pt>
                <c:pt idx="4">
                  <c:v>CAREIRO DA VÁRZEA</c:v>
                </c:pt>
                <c:pt idx="5">
                  <c:v>ITACOATIARA</c:v>
                </c:pt>
                <c:pt idx="6">
                  <c:v>COARI </c:v>
                </c:pt>
                <c:pt idx="7">
                  <c:v>NOVA OLINDA DO NORTE </c:v>
                </c:pt>
                <c:pt idx="8">
                  <c:v>NOVO ARIPUANÃ</c:v>
                </c:pt>
                <c:pt idx="9">
                  <c:v>PARINTINS</c:v>
                </c:pt>
              </c:strCache>
            </c:strRef>
          </c:cat>
          <c:val>
            <c:numRef>
              <c:f>'Focos por municipio - de 2021-1'!$B$2:$B$11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13-44BC-997B-85E192422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356447"/>
        <c:axId val="366366847"/>
      </c:barChart>
      <c:catAx>
        <c:axId val="36635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66847"/>
        <c:crosses val="autoZero"/>
        <c:auto val="1"/>
        <c:lblAlgn val="ctr"/>
        <c:lblOffset val="100"/>
        <c:noMultiLvlLbl val="0"/>
      </c:catAx>
      <c:valAx>
        <c:axId val="3663668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35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EXCELL.FOCOS.MENSALXRMM.SUL!$A$7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EXCELL.FOCOS.MENSALXRMM.SUL!$B$6:$L$6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EXCELL.FOCOS.MENSALXRMM.SUL!$B$7:$L$7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75</c:v>
                </c:pt>
                <c:pt idx="7">
                  <c:v>23</c:v>
                </c:pt>
                <c:pt idx="8">
                  <c:v>212</c:v>
                </c:pt>
                <c:pt idx="9">
                  <c:v>379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B-4A96-840A-FAB0026DCAB9}"/>
            </c:ext>
          </c:extLst>
        </c:ser>
        <c:ser>
          <c:idx val="1"/>
          <c:order val="1"/>
          <c:tx>
            <c:strRef>
              <c:f>EXCELL.FOCOS.MENSALXRMM.SUL!$A$8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EXCELL.FOCOS.MENSALXRMM.SUL!$B$6:$L$6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EXCELL.FOCOS.MENSALXRMM.SUL!$B$8:$L$8</c:f>
              <c:numCache>
                <c:formatCode>General</c:formatCode>
                <c:ptCount val="11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40</c:v>
                </c:pt>
                <c:pt idx="6">
                  <c:v>900</c:v>
                </c:pt>
                <c:pt idx="7" formatCode="#,##0">
                  <c:v>1579</c:v>
                </c:pt>
                <c:pt idx="8" formatCode="#,##0">
                  <c:v>1842</c:v>
                </c:pt>
                <c:pt idx="9">
                  <c:v>754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B-4A96-840A-FAB0026DC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gapDepth val="208"/>
        <c:shape val="box"/>
        <c:axId val="283875775"/>
        <c:axId val="283877439"/>
        <c:axId val="0"/>
      </c:bar3DChart>
      <c:catAx>
        <c:axId val="28387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77439"/>
        <c:crosses val="autoZero"/>
        <c:auto val="1"/>
        <c:lblAlgn val="ctr"/>
        <c:lblOffset val="100"/>
        <c:noMultiLvlLbl val="0"/>
      </c:catAx>
      <c:valAx>
        <c:axId val="283877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8757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159855365049757"/>
          <c:y val="4.6262522986468955E-2"/>
          <c:w val="0.1166747507986196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85039881710692"/>
          <c:y val="0.26868549936412589"/>
          <c:w val="0.35510081707622804"/>
          <c:h val="0.469501853505425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0-46F0-B7DB-E9F7C2330C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0-46F0-B7DB-E9F7C2330C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C0-46F0-B7DB-E9F7C2330C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C0-46F0-B7DB-E9F7C2330C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C0-46F0-B7DB-E9F7C2330C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C0-46F0-B7DB-E9F7C2330C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C0-46F0-B7DB-E9F7C2330C32}"/>
              </c:ext>
            </c:extLst>
          </c:dPt>
          <c:dLbls>
            <c:dLbl>
              <c:idx val="0"/>
              <c:layout>
                <c:manualLayout>
                  <c:x val="0.11128414503742588"/>
                  <c:y val="-5.33100630462429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0-46F0-B7DB-E9F7C2330C32}"/>
                </c:ext>
              </c:extLst>
            </c:dLbl>
            <c:dLbl>
              <c:idx val="1"/>
              <c:layout>
                <c:manualLayout>
                  <c:x val="0.11165180375844833"/>
                  <c:y val="1.69710744919771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0-46F0-B7DB-E9F7C2330C32}"/>
                </c:ext>
              </c:extLst>
            </c:dLbl>
            <c:dLbl>
              <c:idx val="2"/>
              <c:layout>
                <c:manualLayout>
                  <c:x val="0.17042194287117615"/>
                  <c:y val="0.134178640041128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C0-46F0-B7DB-E9F7C2330C32}"/>
                </c:ext>
              </c:extLst>
            </c:dLbl>
            <c:dLbl>
              <c:idx val="3"/>
              <c:layout>
                <c:manualLayout>
                  <c:x val="-5.9070160089637919E-2"/>
                  <c:y val="0.187938144329896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C0-46F0-B7DB-E9F7C2330C32}"/>
                </c:ext>
              </c:extLst>
            </c:dLbl>
            <c:dLbl>
              <c:idx val="4"/>
              <c:layout>
                <c:manualLayout>
                  <c:x val="-0.10158370554557873"/>
                  <c:y val="1.26552479909083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C0-46F0-B7DB-E9F7C2330C32}"/>
                </c:ext>
              </c:extLst>
            </c:dLbl>
            <c:dLbl>
              <c:idx val="5"/>
              <c:layout>
                <c:manualLayout>
                  <c:x val="-0.11958148506290515"/>
                  <c:y val="-0.242762399545417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C0-46F0-B7DB-E9F7C2330C32}"/>
                </c:ext>
              </c:extLst>
            </c:dLbl>
            <c:dLbl>
              <c:idx val="6"/>
              <c:layout>
                <c:manualLayout>
                  <c:x val="-8.7370365254050841E-3"/>
                  <c:y val="-0.132862515896853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C0-46F0-B7DB-E9F7C2330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'Focos por estado - de 2020-01-0'!$Q$12:$Q$18</c:f>
              <c:strCache>
                <c:ptCount val="7"/>
                <c:pt idx="0">
                  <c:v>ASSENTAMENTO  FEDERAL</c:v>
                </c:pt>
                <c:pt idx="1">
                  <c:v>GLEBAS FEDERAIS</c:v>
                </c:pt>
                <c:pt idx="2">
                  <c:v>GLEBAS ESTADUAIS</c:v>
                </c:pt>
                <c:pt idx="3">
                  <c:v>TERRA INDIGENA</c:v>
                </c:pt>
                <c:pt idx="4">
                  <c:v>UNIDADE DE  CONSERVAÇÃO  FEDERAL</c:v>
                </c:pt>
                <c:pt idx="5">
                  <c:v>UNIDADE DE  CONSERVAÇÃO  ESTADUAL</c:v>
                </c:pt>
                <c:pt idx="6">
                  <c:v>OUTRAS</c:v>
                </c:pt>
              </c:strCache>
            </c:strRef>
          </c:cat>
          <c:val>
            <c:numRef>
              <c:f>'Focos por estado - de 2020-01-0'!$R$12:$R$18</c:f>
              <c:numCache>
                <c:formatCode>#,##0</c:formatCode>
                <c:ptCount val="7"/>
                <c:pt idx="0">
                  <c:v>3766</c:v>
                </c:pt>
                <c:pt idx="1">
                  <c:v>4705</c:v>
                </c:pt>
                <c:pt idx="2">
                  <c:v>1358</c:v>
                </c:pt>
                <c:pt idx="3" formatCode="General">
                  <c:v>509</c:v>
                </c:pt>
                <c:pt idx="4" formatCode="General">
                  <c:v>438</c:v>
                </c:pt>
                <c:pt idx="5" formatCode="General">
                  <c:v>250</c:v>
                </c:pt>
                <c:pt idx="6">
                  <c:v>3662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C0-46F0-B7DB-E9F7C2330C3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9623797025371"/>
          <c:y val="0.17171296296296296"/>
          <c:w val="0.40095931758530179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B8317B-C158-45B3-BCAE-E8D56ED68889}" type="VALUE">
                      <a:rPr lang="en-US"/>
                      <a:pPr/>
                      <a:t>[VALOR]</a:t>
                    </a:fld>
                    <a:r>
                      <a:rPr lang="en-US"/>
                      <a:t> (0.9%)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74-494C-96AB-07353DDABC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88C970-5C7C-433A-96C8-A6D7158BE0A9}" type="VALUE">
                      <a:rPr lang="en-US"/>
                      <a:pPr/>
                      <a:t>[VALOR]</a:t>
                    </a:fld>
                    <a:r>
                      <a:rPr lang="en-US"/>
                      <a:t> (10.9%)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4-494C-96AB-07353DDABC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46B224-0D61-4380-9527-AE6A7109FF71}" type="VALUE">
                      <a:rPr lang="en-US"/>
                      <a:pPr/>
                      <a:t>[VALOR]</a:t>
                    </a:fld>
                    <a:r>
                      <a:rPr lang="en-US"/>
                      <a:t> (23.3%)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74-494C-96AB-07353DDABC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C679032-4EA0-40BF-B5F1-7342322816A2}" type="VALUE">
                      <a:rPr lang="en-US"/>
                      <a:pPr/>
                      <a:t>[VALOR]</a:t>
                    </a:fld>
                    <a:r>
                      <a:rPr lang="en-US"/>
                      <a:t> (64.9%)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4-494C-96AB-07353DDAB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Planilha2!$B$9:$B$12</c:f>
              <c:strCache>
                <c:ptCount val="4"/>
                <c:pt idx="0">
                  <c:v>OUTROS</c:v>
                </c:pt>
                <c:pt idx="1">
                  <c:v>VEGETAÇÃO PRIMARIA</c:v>
                </c:pt>
                <c:pt idx="2">
                  <c:v>DESMATAMENTO CONSOLIDADO</c:v>
                </c:pt>
                <c:pt idx="3">
                  <c:v>DESMATAMENTO RECENTE</c:v>
                </c:pt>
              </c:strCache>
            </c:strRef>
          </c:cat>
          <c:val>
            <c:numRef>
              <c:f>Planilha2!$C$9:$C$12</c:f>
              <c:numCache>
                <c:formatCode>#,##0</c:formatCode>
                <c:ptCount val="4"/>
                <c:pt idx="0" formatCode="General">
                  <c:v>127</c:v>
                </c:pt>
                <c:pt idx="1">
                  <c:v>1590</c:v>
                </c:pt>
                <c:pt idx="2">
                  <c:v>3388</c:v>
                </c:pt>
                <c:pt idx="3">
                  <c:v>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74-494C-96AB-07353DDAB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581695"/>
        <c:axId val="380580447"/>
      </c:barChart>
      <c:catAx>
        <c:axId val="380581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0580447"/>
        <c:crosses val="autoZero"/>
        <c:auto val="1"/>
        <c:lblAlgn val="ctr"/>
        <c:lblOffset val="100"/>
        <c:noMultiLvlLbl val="0"/>
      </c:catAx>
      <c:valAx>
        <c:axId val="380580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58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7580927384076"/>
          <c:y val="5.0925925925925923E-2"/>
          <c:w val="0.63227974628171479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1.276 (8.8%)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B-4DC9-A39A-349969F100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1.605</a:t>
                    </a:r>
                    <a:r>
                      <a:rPr lang="en-US" baseline="0"/>
                      <a:t> (11.0%)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B-4DC9-A39A-349969F100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1.712 (11.8%)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B-4DC9-A39A-349969F100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4.504 (30.9%)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B-4DC9-A39A-349969F100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5.463 (37.5%)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B-4DC9-A39A-349969F10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Planilha2!$I$9:$I$13</c:f>
              <c:strCache>
                <c:ptCount val="5"/>
                <c:pt idx="0">
                  <c:v>GRANDE</c:v>
                </c:pt>
                <c:pt idx="1">
                  <c:v>MÉDIA</c:v>
                </c:pt>
                <c:pt idx="2">
                  <c:v>PEQUENA</c:v>
                </c:pt>
                <c:pt idx="3">
                  <c:v>MINIFUNDIO</c:v>
                </c:pt>
                <c:pt idx="4">
                  <c:v>SEM CAR</c:v>
                </c:pt>
              </c:strCache>
            </c:strRef>
          </c:cat>
          <c:val>
            <c:numRef>
              <c:f>Planilha2!$J$9:$J$13</c:f>
              <c:numCache>
                <c:formatCode>General</c:formatCode>
                <c:ptCount val="5"/>
                <c:pt idx="0">
                  <c:v>1276</c:v>
                </c:pt>
                <c:pt idx="1">
                  <c:v>1605</c:v>
                </c:pt>
                <c:pt idx="2">
                  <c:v>1712</c:v>
                </c:pt>
                <c:pt idx="3">
                  <c:v>4504</c:v>
                </c:pt>
                <c:pt idx="4">
                  <c:v>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9B-4DC9-A39A-349969F10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3872447"/>
        <c:axId val="283878687"/>
      </c:barChart>
      <c:catAx>
        <c:axId val="2838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78687"/>
        <c:crosses val="autoZero"/>
        <c:auto val="1"/>
        <c:lblAlgn val="ctr"/>
        <c:lblOffset val="100"/>
        <c:noMultiLvlLbl val="0"/>
      </c:catAx>
      <c:valAx>
        <c:axId val="2838786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87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B-4B49-B9FB-A9F03DE45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2021-01-0'!$G$27:$G$35</c:f>
              <c:strCache>
                <c:ptCount val="9"/>
                <c:pt idx="0">
                  <c:v>ACRE</c:v>
                </c:pt>
                <c:pt idx="1">
                  <c:v>TOCANTINS</c:v>
                </c:pt>
                <c:pt idx="2">
                  <c:v>AMAPÁ</c:v>
                </c:pt>
                <c:pt idx="3">
                  <c:v>RONDÔNIA</c:v>
                </c:pt>
                <c:pt idx="4">
                  <c:v>RORAIMA</c:v>
                </c:pt>
                <c:pt idx="5">
                  <c:v>AMAZONAS</c:v>
                </c:pt>
                <c:pt idx="6">
                  <c:v>MATO GROSSO</c:v>
                </c:pt>
                <c:pt idx="7">
                  <c:v>MARANHÃO</c:v>
                </c:pt>
                <c:pt idx="8">
                  <c:v>PARÁ</c:v>
                </c:pt>
              </c:strCache>
            </c:strRef>
          </c:cat>
          <c:val>
            <c:numRef>
              <c:f>'Focos por estado - de 2021-01-0'!$H$27:$H$35</c:f>
              <c:numCache>
                <c:formatCode>General</c:formatCode>
                <c:ptCount val="9"/>
                <c:pt idx="0">
                  <c:v>7</c:v>
                </c:pt>
                <c:pt idx="1">
                  <c:v>13</c:v>
                </c:pt>
                <c:pt idx="2">
                  <c:v>35</c:v>
                </c:pt>
                <c:pt idx="3">
                  <c:v>39</c:v>
                </c:pt>
                <c:pt idx="4">
                  <c:v>43</c:v>
                </c:pt>
                <c:pt idx="5">
                  <c:v>131</c:v>
                </c:pt>
                <c:pt idx="6">
                  <c:v>147</c:v>
                </c:pt>
                <c:pt idx="7">
                  <c:v>415</c:v>
                </c:pt>
                <c:pt idx="8" formatCode="#,##0">
                  <c:v>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BB-4B49-B9FB-A9F03DE45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370175"/>
        <c:axId val="366371007"/>
      </c:barChart>
      <c:catAx>
        <c:axId val="36637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71007"/>
        <c:crosses val="autoZero"/>
        <c:auto val="1"/>
        <c:lblAlgn val="ctr"/>
        <c:lblOffset val="100"/>
        <c:noMultiLvlLbl val="0"/>
      </c:catAx>
      <c:valAx>
        <c:axId val="3663710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7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2021-1'!$D$2:$D$7</c:f>
              <c:strCache>
                <c:ptCount val="6"/>
                <c:pt idx="0">
                  <c:v>BOCA DO ACRE</c:v>
                </c:pt>
                <c:pt idx="1">
                  <c:v>HUMAITÁ</c:v>
                </c:pt>
                <c:pt idx="2">
                  <c:v>MANICORÉ</c:v>
                </c:pt>
                <c:pt idx="3">
                  <c:v>NOVO ARIPUANÃ</c:v>
                </c:pt>
                <c:pt idx="4">
                  <c:v>APUÍ</c:v>
                </c:pt>
                <c:pt idx="5">
                  <c:v>LÁBREA</c:v>
                </c:pt>
              </c:strCache>
            </c:strRef>
          </c:cat>
          <c:val>
            <c:numRef>
              <c:f>'Focos por municipio - de 2021-1'!$E$2:$E$7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11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3-4747-8D38-1D895B623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577535"/>
        <c:axId val="380584607"/>
      </c:barChart>
      <c:catAx>
        <c:axId val="380577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0584607"/>
        <c:crosses val="autoZero"/>
        <c:auto val="1"/>
        <c:lblAlgn val="ctr"/>
        <c:lblOffset val="100"/>
        <c:noMultiLvlLbl val="0"/>
      </c:catAx>
      <c:valAx>
        <c:axId val="3805846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577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2021-1'!$G$2:$G$10</c:f>
              <c:strCache>
                <c:ptCount val="9"/>
                <c:pt idx="0">
                  <c:v>ITAPIRANGA </c:v>
                </c:pt>
                <c:pt idx="1">
                  <c:v>MANACAPURU</c:v>
                </c:pt>
                <c:pt idx="2">
                  <c:v>MANAQUIRI </c:v>
                </c:pt>
                <c:pt idx="3">
                  <c:v>SILVES </c:v>
                </c:pt>
                <c:pt idx="4">
                  <c:v>PRESIDENTE FIGUEIREDO</c:v>
                </c:pt>
                <c:pt idx="5">
                  <c:v>CAREIRO </c:v>
                </c:pt>
                <c:pt idx="6">
                  <c:v>CAREIRO DA VÁRZEA</c:v>
                </c:pt>
                <c:pt idx="7">
                  <c:v>ITACOATIARA</c:v>
                </c:pt>
                <c:pt idx="8">
                  <c:v>AUTAZES </c:v>
                </c:pt>
              </c:strCache>
            </c:strRef>
          </c:cat>
          <c:val>
            <c:numRef>
              <c:f>'Focos por municipio - de 2021-1'!$H$2:$H$10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F-48A2-B702-7F0079843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4615375"/>
        <c:axId val="284613711"/>
      </c:barChart>
      <c:catAx>
        <c:axId val="284615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613711"/>
        <c:crosses val="autoZero"/>
        <c:auto val="1"/>
        <c:lblAlgn val="ctr"/>
        <c:lblOffset val="100"/>
        <c:noMultiLvlLbl val="0"/>
      </c:catAx>
      <c:valAx>
        <c:axId val="2846137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61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6-4D67-A367-59D12562A2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2021-1'!$A$1:$A$30</c:f>
              <c:strCache>
                <c:ptCount val="30"/>
                <c:pt idx="0">
                  <c:v>ITAPECURU MIRIM (MARANHÃO)</c:v>
                </c:pt>
                <c:pt idx="1">
                  <c:v>LÁBREA (AMAZONAS)</c:v>
                </c:pt>
                <c:pt idx="2">
                  <c:v>COROATÁ (MARANHÃO)</c:v>
                </c:pt>
                <c:pt idx="3">
                  <c:v>BRASIL NOVO (PARÁ)</c:v>
                </c:pt>
                <c:pt idx="4">
                  <c:v>GRAJAÚ  (MARANHÃO)</c:v>
                </c:pt>
                <c:pt idx="5">
                  <c:v>MEDICILÃNDIA  (PARÁ)</c:v>
                </c:pt>
                <c:pt idx="6">
                  <c:v>SENADOR JOSÉ PORF´RIO (PARÁ)</c:v>
                </c:pt>
                <c:pt idx="7">
                  <c:v> DOCA (MARANHÃO)</c:v>
                </c:pt>
                <c:pt idx="8">
                  <c:v>CENTRO NOVO DO MARANHÃO (MARANHÃO)</c:v>
                </c:pt>
                <c:pt idx="9">
                  <c:v>CORUMBÁ (MATO GROSSO DO SUL)</c:v>
                </c:pt>
                <c:pt idx="10">
                  <c:v>CAMETÁ (PARÁ)</c:v>
                </c:pt>
                <c:pt idx="11">
                  <c:v>BAIÃO (PARÁ)</c:v>
                </c:pt>
                <c:pt idx="12">
                  <c:v>PARAGOMINAS (PARÁ)</c:v>
                </c:pt>
                <c:pt idx="13">
                  <c:v>BOM JARDIM (MARANHÃO)</c:v>
                </c:pt>
                <c:pt idx="14">
                  <c:v>ALMEIRIM (PARÁ)</c:v>
                </c:pt>
                <c:pt idx="15">
                  <c:v>MONTE ALEGRE (PARÁ)</c:v>
                </c:pt>
                <c:pt idx="16">
                  <c:v>TOMÉ-AÇÚ (PARÁ)</c:v>
                </c:pt>
                <c:pt idx="17">
                  <c:v>TAILÂNDIA (PARÁ)</c:v>
                </c:pt>
                <c:pt idx="18">
                  <c:v>MIRANDA (MATO GROSSO DO SUL)</c:v>
                </c:pt>
                <c:pt idx="19">
                  <c:v>CÁCERES (MATO GROSSO)</c:v>
                </c:pt>
                <c:pt idx="20">
                  <c:v>IPIXUNA DO PARÁ (PARÁ)</c:v>
                </c:pt>
                <c:pt idx="21">
                  <c:v>PRAINHA (PARÁ)</c:v>
                </c:pt>
                <c:pt idx="22">
                  <c:v>PORTO DE MOZ (PARÁ)</c:v>
                </c:pt>
                <c:pt idx="23">
                  <c:v>SANTA LUZIA (MARANHÃO)</c:v>
                </c:pt>
                <c:pt idx="24">
                  <c:v>ACARÁ (PARÁ)</c:v>
                </c:pt>
                <c:pt idx="25">
                  <c:v>POCOVÃ (MATO GROSSO)</c:v>
                </c:pt>
                <c:pt idx="26">
                  <c:v>ANAPU (PARÁ)</c:v>
                </c:pt>
                <c:pt idx="27">
                  <c:v>PORTEL (PARÁ)</c:v>
                </c:pt>
                <c:pt idx="28">
                  <c:v>MOJU (PARÁ)</c:v>
                </c:pt>
                <c:pt idx="29">
                  <c:v>PACAJÁ (PARÁ)</c:v>
                </c:pt>
              </c:strCache>
            </c:strRef>
          </c:cat>
          <c:val>
            <c:numRef>
              <c:f>'Focos por municipio - de 2021-1'!$B$1:$B$30</c:f>
              <c:numCache>
                <c:formatCode>General</c:formatCode>
                <c:ptCount val="30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21</c:v>
                </c:pt>
                <c:pt idx="11">
                  <c:v>24</c:v>
                </c:pt>
                <c:pt idx="12">
                  <c:v>24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32</c:v>
                </c:pt>
                <c:pt idx="17">
                  <c:v>35</c:v>
                </c:pt>
                <c:pt idx="18">
                  <c:v>37</c:v>
                </c:pt>
                <c:pt idx="19">
                  <c:v>41</c:v>
                </c:pt>
                <c:pt idx="20">
                  <c:v>41</c:v>
                </c:pt>
                <c:pt idx="21">
                  <c:v>43</c:v>
                </c:pt>
                <c:pt idx="22">
                  <c:v>47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55</c:v>
                </c:pt>
                <c:pt idx="27">
                  <c:v>59</c:v>
                </c:pt>
                <c:pt idx="28">
                  <c:v>95</c:v>
                </c:pt>
                <c:pt idx="2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6-4D67-A367-59D12562A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372671"/>
        <c:axId val="366371839"/>
      </c:barChart>
      <c:catAx>
        <c:axId val="366372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71839"/>
        <c:crosses val="autoZero"/>
        <c:auto val="1"/>
        <c:lblAlgn val="ctr"/>
        <c:lblOffset val="100"/>
        <c:noMultiLvlLbl val="0"/>
      </c:catAx>
      <c:valAx>
        <c:axId val="3663718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7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Planilha1!$B$9</c:f>
              <c:strCache>
                <c:ptCount val="1"/>
                <c:pt idx="0">
                  <c:v>nov/20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Planilha1!$C$8:$AG$8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TOTAL</c:v>
                </c:pt>
              </c:strCache>
            </c:strRef>
          </c:cat>
          <c:val>
            <c:numRef>
              <c:f>Planilha1!$C$9:$AG$9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108</c:v>
                </c:pt>
                <c:pt idx="3">
                  <c:v>44</c:v>
                </c:pt>
                <c:pt idx="4">
                  <c:v>9</c:v>
                </c:pt>
                <c:pt idx="5">
                  <c:v>33</c:v>
                </c:pt>
                <c:pt idx="6">
                  <c:v>18</c:v>
                </c:pt>
                <c:pt idx="7">
                  <c:v>3</c:v>
                </c:pt>
                <c:pt idx="8">
                  <c:v>0</c:v>
                </c:pt>
                <c:pt idx="9">
                  <c:v>25</c:v>
                </c:pt>
                <c:pt idx="10">
                  <c:v>8</c:v>
                </c:pt>
                <c:pt idx="11">
                  <c:v>27</c:v>
                </c:pt>
                <c:pt idx="12">
                  <c:v>8</c:v>
                </c:pt>
                <c:pt idx="13">
                  <c:v>3</c:v>
                </c:pt>
                <c:pt idx="14">
                  <c:v>12</c:v>
                </c:pt>
                <c:pt idx="15">
                  <c:v>2</c:v>
                </c:pt>
                <c:pt idx="16">
                  <c:v>5</c:v>
                </c:pt>
                <c:pt idx="17">
                  <c:v>5</c:v>
                </c:pt>
                <c:pt idx="18">
                  <c:v>11</c:v>
                </c:pt>
                <c:pt idx="19">
                  <c:v>1</c:v>
                </c:pt>
                <c:pt idx="20">
                  <c:v>0</c:v>
                </c:pt>
                <c:pt idx="21">
                  <c:v>20</c:v>
                </c:pt>
                <c:pt idx="22">
                  <c:v>0</c:v>
                </c:pt>
                <c:pt idx="23">
                  <c:v>5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19</c:v>
                </c:pt>
                <c:pt idx="28">
                  <c:v>4</c:v>
                </c:pt>
                <c:pt idx="29">
                  <c:v>0</c:v>
                </c:pt>
                <c:pt idx="30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0-4621-8072-10DAF0147A4D}"/>
            </c:ext>
          </c:extLst>
        </c:ser>
        <c:ser>
          <c:idx val="1"/>
          <c:order val="1"/>
          <c:tx>
            <c:strRef>
              <c:f>Planilha1!$B$10</c:f>
              <c:strCache>
                <c:ptCount val="1"/>
                <c:pt idx="0">
                  <c:v>nov/21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Planilha1!$C$8:$AG$8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TOTAL</c:v>
                </c:pt>
              </c:strCache>
            </c:strRef>
          </c:cat>
          <c:val>
            <c:numRef>
              <c:f>Planilha1!$C$10:$AG$10</c:f>
              <c:numCache>
                <c:formatCode>General</c:formatCode>
                <c:ptCount val="31"/>
                <c:pt idx="0">
                  <c:v>12</c:v>
                </c:pt>
                <c:pt idx="1">
                  <c:v>37</c:v>
                </c:pt>
                <c:pt idx="2">
                  <c:v>11</c:v>
                </c:pt>
                <c:pt idx="3">
                  <c:v>62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3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0-4621-8072-10DAF0147A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80582943"/>
        <c:axId val="380577119"/>
      </c:barChart>
      <c:catAx>
        <c:axId val="380582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0577119"/>
        <c:crosses val="autoZero"/>
        <c:auto val="1"/>
        <c:lblAlgn val="ctr"/>
        <c:lblOffset val="100"/>
        <c:noMultiLvlLbl val="0"/>
      </c:catAx>
      <c:valAx>
        <c:axId val="380577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058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14023828071213673"/>
          <c:h val="6.9425546550590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9475978924341"/>
          <c:y val="5.3804098008189236E-2"/>
          <c:w val="0.87642131311879301"/>
          <c:h val="0.884999565754327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C-49BD-9748-11BC7810631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C-49BD-9748-11BC7810631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C-49BD-9748-11BC7810631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C-49BD-9748-11BC781063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8C-49BD-9748-11BC78106317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8C-49BD-9748-11BC7810631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8C-49BD-9748-11BC781063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[desmCat_ATUALIZADO_29102021.xlsx]AMZ!$B$30:$B$39</c:f>
              <c:strCache>
                <c:ptCount val="10"/>
                <c:pt idx="0">
                  <c:v>Caldeias do Jamari/RO</c:v>
                </c:pt>
                <c:pt idx="1">
                  <c:v>Portel /PA</c:v>
                </c:pt>
                <c:pt idx="2">
                  <c:v>Colniza/MT</c:v>
                </c:pt>
                <c:pt idx="3">
                  <c:v>Itaituba/PA</c:v>
                </c:pt>
                <c:pt idx="4">
                  <c:v>Apuí/ AM</c:v>
                </c:pt>
                <c:pt idx="5">
                  <c:v>Novo Progresso/PA</c:v>
                </c:pt>
                <c:pt idx="6">
                  <c:v>São Felix do Xingu/PA</c:v>
                </c:pt>
                <c:pt idx="7">
                  <c:v>Porto Velho/RO</c:v>
                </c:pt>
                <c:pt idx="8">
                  <c:v>Altamira/PA</c:v>
                </c:pt>
                <c:pt idx="9">
                  <c:v>Lábrea/AM</c:v>
                </c:pt>
              </c:strCache>
            </c:strRef>
          </c:cat>
          <c:val>
            <c:numRef>
              <c:f>[desmCat_ATUALIZADO_29102021.xlsx]AMZ!$C$30:$C$39</c:f>
              <c:numCache>
                <c:formatCode>General</c:formatCode>
                <c:ptCount val="10"/>
                <c:pt idx="0" formatCode="0.00">
                  <c:v>173.06</c:v>
                </c:pt>
                <c:pt idx="1">
                  <c:v>207.95</c:v>
                </c:pt>
                <c:pt idx="2" formatCode="0.00">
                  <c:v>212.37</c:v>
                </c:pt>
                <c:pt idx="3" formatCode="0.00">
                  <c:v>253.3</c:v>
                </c:pt>
                <c:pt idx="4" formatCode="0.00">
                  <c:v>338.22</c:v>
                </c:pt>
                <c:pt idx="5" formatCode="0.00">
                  <c:v>345.03</c:v>
                </c:pt>
                <c:pt idx="6">
                  <c:v>358.48</c:v>
                </c:pt>
                <c:pt idx="7" formatCode="0.00">
                  <c:v>420.89</c:v>
                </c:pt>
                <c:pt idx="8" formatCode="0.00">
                  <c:v>488.43</c:v>
                </c:pt>
                <c:pt idx="9">
                  <c:v>495.84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8C-49BD-9748-11BC78106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74640"/>
        <c:axId val="2060039664"/>
      </c:barChart>
      <c:catAx>
        <c:axId val="20614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039664"/>
        <c:crosses val="autoZero"/>
        <c:auto val="1"/>
        <c:lblAlgn val="ctr"/>
        <c:lblOffset val="100"/>
        <c:noMultiLvlLbl val="0"/>
      </c:catAx>
      <c:valAx>
        <c:axId val="20600396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474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203301653467"/>
          <c:y val="4.6700098241909703E-2"/>
          <c:w val="0.87129396325459318"/>
          <c:h val="0.7692910453232452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[desmCat_ATUALIZADO_29102021.xlsx]DETER_20_21!$B$29</c:f>
              <c:numCache>
                <c:formatCode>0.00</c:formatCode>
                <c:ptCount val="1"/>
                <c:pt idx="0">
                  <c:v>1255.29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9-49BA-8386-2F6D52F275FB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[desmCat_ATUALIZADO_29102021.xlsx]DETER_20_21!$C$29</c:f>
              <c:numCache>
                <c:formatCode>0.00</c:formatCode>
                <c:ptCount val="1"/>
                <c:pt idx="0">
                  <c:v>1789.69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9-49BA-8386-2F6D52F2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50248"/>
        <c:axId val="626353200"/>
      </c:barChart>
      <c:catAx>
        <c:axId val="6263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3200"/>
        <c:crosses val="autoZero"/>
        <c:auto val="1"/>
        <c:lblAlgn val="ctr"/>
        <c:lblOffset val="100"/>
        <c:noMultiLvlLbl val="0"/>
      </c:catAx>
      <c:valAx>
        <c:axId val="626353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5954441131842"/>
          <c:y val="0.89380430798105548"/>
          <c:w val="0.260723737541263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730274319861"/>
          <c:y val="3.0845814229879111E-2"/>
          <c:w val="0.70983916542875192"/>
          <c:h val="0.926019365238739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7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8-4887-950D-CF72A58B64FF}"/>
              </c:ext>
            </c:extLst>
          </c:dPt>
          <c:dPt>
            <c:idx val="1"/>
            <c:invertIfNegative val="0"/>
            <c:bubble3D val="0"/>
            <c:spPr>
              <a:solidFill>
                <a:srgbClr val="00A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8-4887-950D-CF72A58B64FF}"/>
              </c:ext>
            </c:extLst>
          </c:dPt>
          <c:dPt>
            <c:idx val="2"/>
            <c:invertIfNegative val="0"/>
            <c:bubble3D val="0"/>
            <c:spPr>
              <a:solidFill>
                <a:srgbClr val="00E6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B8-4887-950D-CF72A58B64F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B8-4887-950D-CF72A58B64FF}"/>
              </c:ext>
            </c:extLst>
          </c:dPt>
          <c:dPt>
            <c:idx val="4"/>
            <c:invertIfNegative val="0"/>
            <c:bubble3D val="0"/>
            <c:spPr>
              <a:solidFill>
                <a:srgbClr val="004DA8"/>
              </a:solidFill>
              <a:ln>
                <a:solidFill>
                  <a:srgbClr val="004D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B8-4887-950D-CF72A58B64FF}"/>
              </c:ext>
            </c:extLst>
          </c:dPt>
          <c:dPt>
            <c:idx val="5"/>
            <c:invertIfNegative val="0"/>
            <c:bubble3D val="0"/>
            <c:spPr>
              <a:solidFill>
                <a:srgbClr val="E6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B8-4887-950D-CF72A58B64FF}"/>
              </c:ext>
            </c:extLst>
          </c:dPt>
          <c:dPt>
            <c:idx val="6"/>
            <c:invertIfNegative val="0"/>
            <c:bubble3D val="0"/>
            <c:spPr>
              <a:solidFill>
                <a:srgbClr val="A87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B8-4887-950D-CF72A58B64FF}"/>
              </c:ext>
            </c:extLst>
          </c:dPt>
          <c:dPt>
            <c:idx val="7"/>
            <c:invertIfNegative val="0"/>
            <c:bubble3D val="0"/>
            <c:spPr>
              <a:solidFill>
                <a:srgbClr val="E6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B8-4887-950D-CF72A58B64FF}"/>
              </c:ext>
            </c:extLst>
          </c:dPt>
          <c:dPt>
            <c:idx val="8"/>
            <c:invertIfNegative val="0"/>
            <c:bubble3D val="0"/>
            <c:spPr>
              <a:solidFill>
                <a:srgbClr val="A8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B8-4887-950D-CF72A58B64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[desmCat_ATUALIZADO_29102021.xlsx]MAPA!$B$2:$B$10</c:f>
              <c:strCache>
                <c:ptCount val="9"/>
                <c:pt idx="0">
                  <c:v>Tapauá</c:v>
                </c:pt>
                <c:pt idx="1">
                  <c:v>Maués</c:v>
                </c:pt>
                <c:pt idx="2">
                  <c:v>Canutama</c:v>
                </c:pt>
                <c:pt idx="3">
                  <c:v>Manicoré</c:v>
                </c:pt>
                <c:pt idx="4">
                  <c:v>Boca do Acre</c:v>
                </c:pt>
                <c:pt idx="5">
                  <c:v>Novo Aripuanã</c:v>
                </c:pt>
                <c:pt idx="6">
                  <c:v>Humaitá</c:v>
                </c:pt>
                <c:pt idx="7">
                  <c:v>Apuí</c:v>
                </c:pt>
                <c:pt idx="8">
                  <c:v>Lábrea</c:v>
                </c:pt>
              </c:strCache>
            </c:strRef>
          </c:cat>
          <c:val>
            <c:numRef>
              <c:f>[desmCat_ATUALIZADO_29102021.xlsx]MAPA!$C$2:$C$10</c:f>
              <c:numCache>
                <c:formatCode>0.00</c:formatCode>
                <c:ptCount val="9"/>
                <c:pt idx="0">
                  <c:v>46.82</c:v>
                </c:pt>
                <c:pt idx="1">
                  <c:v>58.12</c:v>
                </c:pt>
                <c:pt idx="2" formatCode="General">
                  <c:v>101.66</c:v>
                </c:pt>
                <c:pt idx="3">
                  <c:v>120.98</c:v>
                </c:pt>
                <c:pt idx="4" formatCode="General">
                  <c:v>135.16</c:v>
                </c:pt>
                <c:pt idx="5">
                  <c:v>157.71</c:v>
                </c:pt>
                <c:pt idx="6">
                  <c:v>170.23</c:v>
                </c:pt>
                <c:pt idx="7">
                  <c:v>338.22</c:v>
                </c:pt>
                <c:pt idx="8">
                  <c:v>488.43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1B8-4887-950D-CF72A58B6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373848"/>
        <c:axId val="636371224"/>
      </c:barChart>
      <c:catAx>
        <c:axId val="63637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371224"/>
        <c:crosses val="autoZero"/>
        <c:auto val="1"/>
        <c:lblAlgn val="ctr"/>
        <c:lblOffset val="100"/>
        <c:noMultiLvlLbl val="0"/>
      </c:catAx>
      <c:valAx>
        <c:axId val="636371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363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12647637795274E-2"/>
          <c:y val="0.26866130556915852"/>
          <c:w val="0.9405873523622047"/>
          <c:h val="0.669882122197076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[desmCat_ATUALIZADO_29102021.xlsx]Planilha1!$B$2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3-4892-9D5F-CFA538F451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03-4892-9D5F-CFA538F451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03-4892-9D5F-CFA538F4512E}"/>
              </c:ext>
            </c:extLst>
          </c:dPt>
          <c:dLbls>
            <c:dLbl>
              <c:idx val="9"/>
              <c:layout>
                <c:manualLayout>
                  <c:x val="-1.0416666666668195E-3"/>
                  <c:y val="-1.663896980984508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03-4892-9D5F-CFA538F45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29102021.xlsx]Planilha1!$B$1,[desmCat_ATUALIZADO_29102021.xlsx]Planilha1!$E$1,[desmCat_ATUALIZADO_29102021.xlsx]Planilha1!$H$1,[desmCat_ATUALIZADO_29102021.xlsx]Planilha1!$K$1,[desmCat_ATUALIZADO_29102021.xlsx]Planilha1!$N$1,[desmCat_ATUALIZADO_29102021.xlsx]Planilha1!$Q$1,[desmCat_ATUALIZADO_29102021.xlsx]Planilha1!$T$1,[desmCat_ATUALIZADO_29102021.xlsx]Planilha1!$W$1,[desmCat_ATUALIZADO_29102021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29102021.xlsx]Planilha1!$B$10,[desmCat_ATUALIZADO_29102021.xlsx]Planilha1!$E$10,[desmCat_ATUALIZADO_29102021.xlsx]Planilha1!$H$10,[desmCat_ATUALIZADO_29102021.xlsx]Planilha1!$K$10,[desmCat_ATUALIZADO_29102021.xlsx]Planilha1!$N$10,[desmCat_ATUALIZADO_29102021.xlsx]Planilha1!$Q$10,[desmCat_ATUALIZADO_29102021.xlsx]Planilha1!$T$10,[desmCat_ATUALIZADO_29102021.xlsx]Planilha1!$W$10,[desmCat_ATUALIZADO_29102021.xlsx]Planilha1!$Z$10,[desmCat_ATUALIZADO_29102021.xlsx]Planilha1!$AC$10</c:f>
              <c:numCache>
                <c:formatCode>0.00</c:formatCode>
                <c:ptCount val="10"/>
                <c:pt idx="0">
                  <c:v>13.44</c:v>
                </c:pt>
                <c:pt idx="1">
                  <c:v>20.73</c:v>
                </c:pt>
                <c:pt idx="2" formatCode="General">
                  <c:v>72.709999999999994</c:v>
                </c:pt>
                <c:pt idx="3">
                  <c:v>77.459999999999994</c:v>
                </c:pt>
                <c:pt idx="4" formatCode="General">
                  <c:v>183.45</c:v>
                </c:pt>
                <c:pt idx="5" formatCode="General">
                  <c:v>173.47</c:v>
                </c:pt>
                <c:pt idx="6" formatCode="General">
                  <c:v>286.41000000000003</c:v>
                </c:pt>
                <c:pt idx="7" formatCode="General">
                  <c:v>221.05</c:v>
                </c:pt>
                <c:pt idx="8" formatCode="General">
                  <c:v>117.78</c:v>
                </c:pt>
                <c:pt idx="9" formatCode="General">
                  <c:v>88.79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03-4892-9D5F-CFA538F4512E}"/>
            </c:ext>
          </c:extLst>
        </c:ser>
        <c:ser>
          <c:idx val="0"/>
          <c:order val="1"/>
          <c:tx>
            <c:v>2021</c:v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Lbls>
            <c:dLbl>
              <c:idx val="9"/>
              <c:layout>
                <c:manualLayout>
                  <c:x val="5.2083333333333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03-4892-9D5F-CFA538F45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29102021.xlsx]Planilha1!$B$1,[desmCat_ATUALIZADO_29102021.xlsx]Planilha1!$E$1,[desmCat_ATUALIZADO_29102021.xlsx]Planilha1!$H$1,[desmCat_ATUALIZADO_29102021.xlsx]Planilha1!$K$1,[desmCat_ATUALIZADO_29102021.xlsx]Planilha1!$N$1,[desmCat_ATUALIZADO_29102021.xlsx]Planilha1!$Q$1,[desmCat_ATUALIZADO_29102021.xlsx]Planilha1!$T$1,[desmCat_ATUALIZADO_29102021.xlsx]Planilha1!$W$1,[desmCat_ATUALIZADO_29102021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29102021.xlsx]Planilha1!$C$10,[desmCat_ATUALIZADO_29102021.xlsx]Planilha1!$F$10,[desmCat_ATUALIZADO_29102021.xlsx]Planilha1!$I$10,[desmCat_ATUALIZADO_29102021.xlsx]Planilha1!$L$10,[desmCat_ATUALIZADO_29102021.xlsx]Planilha1!$O$10,[desmCat_ATUALIZADO_29102021.xlsx]Planilha1!$R$10,[desmCat_ATUALIZADO_29102021.xlsx]Planilha1!$U$10,[desmCat_ATUALIZADO_29102021.xlsx]Planilha1!$X$10,[desmCat_ATUALIZADO_29102021.xlsx]Planilha1!$AA$10,[desmCat_ATUALIZADO_29102021.xlsx]Planilha1!$AD$10</c:f>
              <c:numCache>
                <c:formatCode>0.00</c:formatCode>
                <c:ptCount val="10"/>
                <c:pt idx="0">
                  <c:v>5.86</c:v>
                </c:pt>
                <c:pt idx="1">
                  <c:v>25.81</c:v>
                </c:pt>
                <c:pt idx="2">
                  <c:v>61.41</c:v>
                </c:pt>
                <c:pt idx="3" formatCode="General">
                  <c:v>174.53</c:v>
                </c:pt>
                <c:pt idx="4">
                  <c:v>348.34</c:v>
                </c:pt>
                <c:pt idx="5">
                  <c:v>219.77</c:v>
                </c:pt>
                <c:pt idx="6">
                  <c:v>432.52</c:v>
                </c:pt>
                <c:pt idx="7">
                  <c:v>202.46</c:v>
                </c:pt>
                <c:pt idx="8" formatCode="General">
                  <c:v>229.33</c:v>
                </c:pt>
                <c:pt idx="9" formatCode="General">
                  <c:v>89.66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03-4892-9D5F-CFA538F451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073984"/>
        <c:axId val="286075904"/>
      </c:barChart>
      <c:catAx>
        <c:axId val="28607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5904"/>
        <c:crosses val="autoZero"/>
        <c:auto val="1"/>
        <c:lblAlgn val="ctr"/>
        <c:lblOffset val="100"/>
        <c:noMultiLvlLbl val="0"/>
      </c:catAx>
      <c:valAx>
        <c:axId val="286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DESM/KM²</a:t>
                </a:r>
              </a:p>
            </c:rich>
          </c:tx>
          <c:layout>
            <c:manualLayout>
              <c:xMode val="edge"/>
              <c:yMode val="edge"/>
              <c:x val="1.9028871391076117E-3"/>
              <c:y val="0.489017585987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439345472440945"/>
          <c:y val="0"/>
          <c:w val="0.13216133610022593"/>
          <c:h val="0.11169850410121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67968044749875"/>
          <c:y val="0.12394031136986032"/>
          <c:w val="0.4973391149167985"/>
          <c:h val="0.768503530172159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6E67-4B98-ABC5-63B2F5AB73B3}"/>
              </c:ext>
            </c:extLst>
          </c:dPt>
          <c:dPt>
            <c:idx val="1"/>
            <c:bubble3D val="0"/>
            <c:spPr>
              <a:solidFill>
                <a:srgbClr val="E69800"/>
              </a:solidFill>
            </c:spPr>
            <c:extLst>
              <c:ext xmlns:c16="http://schemas.microsoft.com/office/drawing/2014/chart" uri="{C3380CC4-5D6E-409C-BE32-E72D297353CC}">
                <c16:uniqueId val="{00000003-6E67-4B98-ABC5-63B2F5AB73B3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5-6E67-4B98-ABC5-63B2F5AB73B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E67-4B98-ABC5-63B2F5AB73B3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9-6E67-4B98-ABC5-63B2F5AB73B3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E67-4B98-ABC5-63B2F5AB73B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E67-4B98-ABC5-63B2F5AB73B3}"/>
              </c:ext>
            </c:extLst>
          </c:dPt>
          <c:dLbls>
            <c:dLbl>
              <c:idx val="0"/>
              <c:layout>
                <c:manualLayout>
                  <c:x val="-6.6269052352551414E-2"/>
                  <c:y val="-8.601680278737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67-4B98-ABC5-63B2F5AB73B3}"/>
                </c:ext>
              </c:extLst>
            </c:dLbl>
            <c:dLbl>
              <c:idx val="2"/>
              <c:layout>
                <c:manualLayout>
                  <c:x val="0.1219350563286945"/>
                  <c:y val="1.638415291188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67-4B98-ABC5-63B2F5AB73B3}"/>
                </c:ext>
              </c:extLst>
            </c:dLbl>
            <c:dLbl>
              <c:idx val="3"/>
              <c:layout>
                <c:manualLayout>
                  <c:x val="0.10868124585818413"/>
                  <c:y val="9.01128410153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67-4B98-ABC5-63B2F5AB73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[desmCat_ATUALIZADO_29102021.xlsx]Planilha1!$A$3:$A$9</c:f>
              <c:strCache>
                <c:ptCount val="7"/>
                <c:pt idx="0">
                  <c:v>TERRA INDIGENA</c:v>
                </c:pt>
                <c:pt idx="1">
                  <c:v>ASSENTAMENTO FEDERAL</c:v>
                </c:pt>
                <c:pt idx="2">
                  <c:v>UNIDADE DE CONSERVAÇÃO ESTADUAL</c:v>
                </c:pt>
                <c:pt idx="3">
                  <c:v>UNIDADE DE CONSERVAÇÃO FEDERAL</c:v>
                </c:pt>
                <c:pt idx="4">
                  <c:v>GLEBAS ESTADUAIS</c:v>
                </c:pt>
                <c:pt idx="5">
                  <c:v>GLEBAS FEDERAIS</c:v>
                </c:pt>
                <c:pt idx="6">
                  <c:v>OUTRAS </c:v>
                </c:pt>
              </c:strCache>
            </c:strRef>
          </c:cat>
          <c:val>
            <c:numRef>
              <c:f>[desmCat_ATUALIZADO_29102021.xlsx]Planilha1!$AM$3:$AM$9</c:f>
              <c:numCache>
                <c:formatCode>0.00</c:formatCode>
                <c:ptCount val="7"/>
                <c:pt idx="0">
                  <c:v>16.249999999999996</c:v>
                </c:pt>
                <c:pt idx="1">
                  <c:v>545.5</c:v>
                </c:pt>
                <c:pt idx="2">
                  <c:v>11.849999999999998</c:v>
                </c:pt>
                <c:pt idx="3">
                  <c:v>22.23</c:v>
                </c:pt>
                <c:pt idx="4">
                  <c:v>78.900000000000006</c:v>
                </c:pt>
                <c:pt idx="5">
                  <c:v>711.51</c:v>
                </c:pt>
                <c:pt idx="6">
                  <c:v>403.45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67-4B98-ABC5-63B2F5AB7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5-4D9F-AEE4-A46DC300E2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2021-01-0'!$A$15:$A$23</c:f>
              <c:strCache>
                <c:ptCount val="9"/>
                <c:pt idx="0">
                  <c:v>AMAPÁ</c:v>
                </c:pt>
                <c:pt idx="1">
                  <c:v>RORAIMA</c:v>
                </c:pt>
                <c:pt idx="2">
                  <c:v>ACRE</c:v>
                </c:pt>
                <c:pt idx="3">
                  <c:v>MARANHÃO</c:v>
                </c:pt>
                <c:pt idx="4">
                  <c:v>TOCANTINS</c:v>
                </c:pt>
                <c:pt idx="5">
                  <c:v>RONDÔNIA</c:v>
                </c:pt>
                <c:pt idx="6">
                  <c:v>AMAZONAS</c:v>
                </c:pt>
                <c:pt idx="7">
                  <c:v>PARÁ</c:v>
                </c:pt>
                <c:pt idx="8">
                  <c:v>MATO GROSSO</c:v>
                </c:pt>
              </c:strCache>
            </c:strRef>
          </c:cat>
          <c:val>
            <c:numRef>
              <c:f>'Focos por estado - de 2021-01-0'!$B$15:$B$23</c:f>
              <c:numCache>
                <c:formatCode>General</c:formatCode>
                <c:ptCount val="9"/>
                <c:pt idx="0">
                  <c:v>603</c:v>
                </c:pt>
                <c:pt idx="1">
                  <c:v>774</c:v>
                </c:pt>
                <c:pt idx="2" formatCode="#,##0">
                  <c:v>8820</c:v>
                </c:pt>
                <c:pt idx="3" formatCode="#,##0">
                  <c:v>9260</c:v>
                </c:pt>
                <c:pt idx="4" formatCode="#,##0">
                  <c:v>9844</c:v>
                </c:pt>
                <c:pt idx="5" formatCode="#,##0">
                  <c:v>9513</c:v>
                </c:pt>
                <c:pt idx="6" formatCode="#,##0">
                  <c:v>14688</c:v>
                </c:pt>
                <c:pt idx="7" formatCode="#,##0">
                  <c:v>19661</c:v>
                </c:pt>
                <c:pt idx="8" formatCode="#,##0">
                  <c:v>21979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5-4D9F-AEE4-A46DC300E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477247"/>
        <c:axId val="513468511"/>
      </c:barChart>
      <c:catAx>
        <c:axId val="513477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3468511"/>
        <c:crosses val="autoZero"/>
        <c:auto val="1"/>
        <c:lblAlgn val="ctr"/>
        <c:lblOffset val="100"/>
        <c:noMultiLvlLbl val="0"/>
      </c:catAx>
      <c:valAx>
        <c:axId val="5134685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347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EXCELL.FOCOS.MENSALXRMM.SUL!$B$1:$L$1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EXCELL.FOCOS.MENSALXRMM.SUL!$B$2:$L$2</c:f>
              <c:numCache>
                <c:formatCode>General</c:formatCode>
                <c:ptCount val="11"/>
                <c:pt idx="0">
                  <c:v>197</c:v>
                </c:pt>
                <c:pt idx="1">
                  <c:v>79</c:v>
                </c:pt>
                <c:pt idx="2">
                  <c:v>77</c:v>
                </c:pt>
                <c:pt idx="3">
                  <c:v>12</c:v>
                </c:pt>
                <c:pt idx="4">
                  <c:v>15</c:v>
                </c:pt>
                <c:pt idx="5">
                  <c:v>122</c:v>
                </c:pt>
                <c:pt idx="6" formatCode="#,##0">
                  <c:v>2119</c:v>
                </c:pt>
                <c:pt idx="7" formatCode="#,##0">
                  <c:v>2635</c:v>
                </c:pt>
                <c:pt idx="8" formatCode="#,##0">
                  <c:v>4270</c:v>
                </c:pt>
                <c:pt idx="9" formatCode="#,##0">
                  <c:v>1265</c:v>
                </c:pt>
                <c:pt idx="10" formatCode="0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6-4E3D-907D-78ADC4ED8C9B}"/>
            </c:ext>
          </c:extLst>
        </c:ser>
        <c:ser>
          <c:idx val="1"/>
          <c:order val="1"/>
          <c:tx>
            <c:strRef>
              <c:f>EXCELL.FOCOS.MENSALXRMM.SUL!$A$3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EXCELL.FOCOS.MENSALXRMM.SUL!$B$1:$L$1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EXCELL.FOCOS.MENSALXRMM.SUL!$B$3:$L$3</c:f>
              <c:numCache>
                <c:formatCode>General</c:formatCode>
                <c:ptCount val="11"/>
                <c:pt idx="0">
                  <c:v>37</c:v>
                </c:pt>
                <c:pt idx="1">
                  <c:v>33</c:v>
                </c:pt>
                <c:pt idx="2">
                  <c:v>17</c:v>
                </c:pt>
                <c:pt idx="3">
                  <c:v>18</c:v>
                </c:pt>
                <c:pt idx="4">
                  <c:v>45</c:v>
                </c:pt>
                <c:pt idx="5">
                  <c:v>77</c:v>
                </c:pt>
                <c:pt idx="6" formatCode="#,##0">
                  <c:v>1173</c:v>
                </c:pt>
                <c:pt idx="7" formatCode="#,##0">
                  <c:v>1823</c:v>
                </c:pt>
                <c:pt idx="8" formatCode="#,##0">
                  <c:v>2729</c:v>
                </c:pt>
                <c:pt idx="9" formatCode="#,##0">
                  <c:v>1773</c:v>
                </c:pt>
                <c:pt idx="10" formatCode="#,##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6-4E3D-907D-78ADC4ED8C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66358527"/>
        <c:axId val="366352703"/>
      </c:barChart>
      <c:catAx>
        <c:axId val="366358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52703"/>
        <c:crosses val="autoZero"/>
        <c:auto val="1"/>
        <c:lblAlgn val="ctr"/>
        <c:lblOffset val="100"/>
        <c:noMultiLvlLbl val="0"/>
      </c:catAx>
      <c:valAx>
        <c:axId val="366352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35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375152175574575E-2"/>
          <c:y val="0"/>
          <c:w val="9.1643638101571209E-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2021-0'!$A$2:$A$30</c:f>
              <c:strCache>
                <c:ptCount val="29"/>
                <c:pt idx="0">
                  <c:v>NHAMUNDÁ</c:v>
                </c:pt>
                <c:pt idx="1">
                  <c:v>NOVA OLINDA DO NORTE </c:v>
                </c:pt>
                <c:pt idx="2">
                  <c:v>PARINTINS </c:v>
                </c:pt>
                <c:pt idx="3">
                  <c:v>MANACAPURU </c:v>
                </c:pt>
                <c:pt idx="4">
                  <c:v>CARAUARI </c:v>
                </c:pt>
                <c:pt idx="5">
                  <c:v>BARREIRINHA </c:v>
                </c:pt>
                <c:pt idx="6">
                  <c:v>IPIXUNA </c:v>
                </c:pt>
                <c:pt idx="7">
                  <c:v>UARINI </c:v>
                </c:pt>
                <c:pt idx="8">
                  <c:v>BORBA </c:v>
                </c:pt>
                <c:pt idx="9">
                  <c:v>CAREIRO DA VÁRZEA</c:v>
                </c:pt>
                <c:pt idx="10">
                  <c:v>CAREIRO </c:v>
                </c:pt>
                <c:pt idx="11">
                  <c:v>COARI </c:v>
                </c:pt>
                <c:pt idx="12">
                  <c:v>EIRUNEPÉ</c:v>
                </c:pt>
                <c:pt idx="13">
                  <c:v>ALVARÃES</c:v>
                </c:pt>
                <c:pt idx="14">
                  <c:v>ITACOATIARA</c:v>
                </c:pt>
                <c:pt idx="15">
                  <c:v>ENVIRA</c:v>
                </c:pt>
                <c:pt idx="16">
                  <c:v>TEFÉ</c:v>
                </c:pt>
                <c:pt idx="17">
                  <c:v>PAUINI</c:v>
                </c:pt>
                <c:pt idx="18">
                  <c:v>TAPAUPÁ</c:v>
                </c:pt>
                <c:pt idx="19">
                  <c:v>AUTAZES </c:v>
                </c:pt>
                <c:pt idx="20">
                  <c:v>GUAJARÁ</c:v>
                </c:pt>
                <c:pt idx="21">
                  <c:v>MAUÉS</c:v>
                </c:pt>
                <c:pt idx="22">
                  <c:v>CANUTAMA </c:v>
                </c:pt>
                <c:pt idx="23">
                  <c:v>HUMAITÁ</c:v>
                </c:pt>
                <c:pt idx="24">
                  <c:v>MANICORÉ</c:v>
                </c:pt>
                <c:pt idx="25">
                  <c:v>NOVO ARIPUANÃ</c:v>
                </c:pt>
                <c:pt idx="26">
                  <c:v>BOCA DO ACRE </c:v>
                </c:pt>
                <c:pt idx="27">
                  <c:v>APUÍ</c:v>
                </c:pt>
                <c:pt idx="28">
                  <c:v>LÁBREA</c:v>
                </c:pt>
              </c:strCache>
            </c:strRef>
          </c:cat>
          <c:val>
            <c:numRef>
              <c:f>'Focos por municipio - de 2021-0'!$B$2:$B$30</c:f>
              <c:numCache>
                <c:formatCode>General</c:formatCode>
                <c:ptCount val="29"/>
                <c:pt idx="0">
                  <c:v>73</c:v>
                </c:pt>
                <c:pt idx="1">
                  <c:v>73</c:v>
                </c:pt>
                <c:pt idx="2">
                  <c:v>80</c:v>
                </c:pt>
                <c:pt idx="3">
                  <c:v>84</c:v>
                </c:pt>
                <c:pt idx="4">
                  <c:v>86</c:v>
                </c:pt>
                <c:pt idx="5">
                  <c:v>95</c:v>
                </c:pt>
                <c:pt idx="6">
                  <c:v>103</c:v>
                </c:pt>
                <c:pt idx="7">
                  <c:v>104</c:v>
                </c:pt>
                <c:pt idx="8">
                  <c:v>110</c:v>
                </c:pt>
                <c:pt idx="9">
                  <c:v>116</c:v>
                </c:pt>
                <c:pt idx="10">
                  <c:v>126</c:v>
                </c:pt>
                <c:pt idx="11">
                  <c:v>140</c:v>
                </c:pt>
                <c:pt idx="12">
                  <c:v>149</c:v>
                </c:pt>
                <c:pt idx="13">
                  <c:v>159</c:v>
                </c:pt>
                <c:pt idx="14">
                  <c:v>165</c:v>
                </c:pt>
                <c:pt idx="15">
                  <c:v>190</c:v>
                </c:pt>
                <c:pt idx="16">
                  <c:v>191</c:v>
                </c:pt>
                <c:pt idx="17">
                  <c:v>222</c:v>
                </c:pt>
                <c:pt idx="18">
                  <c:v>271</c:v>
                </c:pt>
                <c:pt idx="19">
                  <c:v>294</c:v>
                </c:pt>
                <c:pt idx="20">
                  <c:v>323</c:v>
                </c:pt>
                <c:pt idx="21">
                  <c:v>370</c:v>
                </c:pt>
                <c:pt idx="22">
                  <c:v>682</c:v>
                </c:pt>
                <c:pt idx="23">
                  <c:v>831</c:v>
                </c:pt>
                <c:pt idx="24" formatCode="#,##0">
                  <c:v>1049</c:v>
                </c:pt>
                <c:pt idx="25" formatCode="#,##0">
                  <c:v>1135</c:v>
                </c:pt>
                <c:pt idx="26" formatCode="#,##0">
                  <c:v>1355</c:v>
                </c:pt>
                <c:pt idx="27" formatCode="#,##0">
                  <c:v>1969</c:v>
                </c:pt>
                <c:pt idx="28" formatCode="#,##0">
                  <c:v>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4-48CD-977D-7681D7747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350623"/>
        <c:axId val="366361023"/>
      </c:barChart>
      <c:catAx>
        <c:axId val="366350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61023"/>
        <c:crosses val="autoZero"/>
        <c:auto val="1"/>
        <c:lblAlgn val="ctr"/>
        <c:lblOffset val="100"/>
        <c:noMultiLvlLbl val="0"/>
      </c:catAx>
      <c:valAx>
        <c:axId val="3663610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5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E0E-BA77-4AC1-9055-6C816867D28F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B38-D8E8-4EE0-B0C6-88DFC7FFD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453d09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6925"/>
            <a:ext cx="7096125" cy="3992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453d09f8_0_105:notes"/>
          <p:cNvSpPr txBox="1">
            <a:spLocks noGrp="1"/>
          </p:cNvSpPr>
          <p:nvPr>
            <p:ph type="body" idx="1"/>
          </p:nvPr>
        </p:nvSpPr>
        <p:spPr>
          <a:xfrm>
            <a:off x="661572" y="5056702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7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1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9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335C1-2E9B-44D7-9451-6684BCBB1683}"/>
              </a:ext>
            </a:extLst>
          </p:cNvPr>
          <p:cNvSpPr/>
          <p:nvPr userDrawn="1"/>
        </p:nvSpPr>
        <p:spPr>
          <a:xfrm>
            <a:off x="0" y="6489194"/>
            <a:ext cx="4724400" cy="183093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8CE8C8-86BF-42BB-A402-2A67A2C95F7E}"/>
              </a:ext>
            </a:extLst>
          </p:cNvPr>
          <p:cNvGrpSpPr/>
          <p:nvPr userDrawn="1"/>
        </p:nvGrpSpPr>
        <p:grpSpPr>
          <a:xfrm>
            <a:off x="7035689" y="248310"/>
            <a:ext cx="5156311" cy="195264"/>
            <a:chOff x="7035689" y="461960"/>
            <a:chExt cx="5156311" cy="19526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C2C5F2-DE73-4902-86AB-CEA568386445}"/>
                </a:ext>
              </a:extLst>
            </p:cNvPr>
            <p:cNvSpPr/>
            <p:nvPr/>
          </p:nvSpPr>
          <p:spPr>
            <a:xfrm>
              <a:off x="8302515" y="461962"/>
              <a:ext cx="3889485" cy="195262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533863C-4AEA-4464-B1C6-942D10FAC4DD}"/>
                </a:ext>
              </a:extLst>
            </p:cNvPr>
            <p:cNvSpPr/>
            <p:nvPr/>
          </p:nvSpPr>
          <p:spPr>
            <a:xfrm>
              <a:off x="7559564" y="461961"/>
              <a:ext cx="450056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1E88CA-C81A-43F3-A5CB-D698DD9CF1D6}"/>
                </a:ext>
              </a:extLst>
            </p:cNvPr>
            <p:cNvSpPr/>
            <p:nvPr/>
          </p:nvSpPr>
          <p:spPr>
            <a:xfrm>
              <a:off x="7035689" y="461960"/>
              <a:ext cx="230980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F47ED-7A50-418F-ADEB-A5C73E8DFCF4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46B2-C200-4235-91CC-8C556A2992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24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9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A115D-6B37-45C3-BDCF-98907918C075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44C64-A1BA-48FA-BF1B-D4C81BA6EE0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hart" Target="../charts/chart10.xml"/><Relationship Id="rId4" Type="http://schemas.openxmlformats.org/officeDocument/2006/relationships/image" Target="../media/image7.png"/><Relationship Id="rId9" Type="http://schemas.openxmlformats.org/officeDocument/2006/relationships/hyperlink" Target="http://queimadas.dgi.inpe.br/queimadas/bdqueimad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terrabrasilis.dpi.inpe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terrabrasilis.dpi.inpe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rrabrasilis.dpi.inpe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8C909754-49CC-4B03-BA8A-9FE047832A3F}"/>
              </a:ext>
            </a:extLst>
          </p:cNvPr>
          <p:cNvSpPr/>
          <p:nvPr/>
        </p:nvSpPr>
        <p:spPr>
          <a:xfrm>
            <a:off x="997683" y="1600286"/>
            <a:ext cx="10467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NO AMAZONAS</a:t>
            </a:r>
          </a:p>
          <a:p>
            <a:pPr algn="ctr"/>
            <a:endParaRPr lang="pt-BR" sz="4400" b="1" dirty="0">
              <a:solidFill>
                <a:srgbClr val="202F58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01 de janeiro a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29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outubro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6305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115" y="103812"/>
            <a:ext cx="7359900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Distribuição Geográfica das Queimadas - Amazonas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71823" y="662099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07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2" y="1143000"/>
            <a:ext cx="6651320" cy="4454210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52067"/>
              </p:ext>
            </p:extLst>
          </p:nvPr>
        </p:nvGraphicFramePr>
        <p:xfrm>
          <a:off x="6991958" y="377264"/>
          <a:ext cx="5200042" cy="643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4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286255"/>
            <a:ext cx="3352800" cy="214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948" y="1199388"/>
            <a:ext cx="3351276" cy="2147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702" y="1555750"/>
            <a:ext cx="1838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Maior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626" y="2368042"/>
            <a:ext cx="34196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Agosto</a:t>
            </a:r>
            <a:r>
              <a:rPr sz="2800" b="1" spc="-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8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8.588</a:t>
            </a:r>
            <a:r>
              <a:rPr sz="28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2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56579" y="801306"/>
            <a:ext cx="3408679" cy="2544445"/>
            <a:chOff x="8056579" y="801306"/>
            <a:chExt cx="3408679" cy="25444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875" y="1211580"/>
              <a:ext cx="3313176" cy="2133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6579" y="801306"/>
              <a:ext cx="878727" cy="7835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37766" y="1547317"/>
            <a:ext cx="107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Incidência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4764" y="2456179"/>
            <a:ext cx="2022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14.688 </a:t>
            </a: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3575593"/>
            <a:ext cx="3657600" cy="2746265"/>
          </a:xfrm>
          <a:prstGeom prst="rect">
            <a:avLst/>
          </a:prstGeom>
          <a:solidFill>
            <a:srgbClr val="CFCFCF">
              <a:alpha val="30195"/>
            </a:srgbClr>
          </a:solidFill>
        </p:spPr>
        <p:txBody>
          <a:bodyPr vert="horz" wrap="square" lIns="0" tIns="24320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sz="2400" dirty="0" smtClean="0">
                <a:latin typeface="Calibri"/>
                <a:cs typeface="Calibri"/>
              </a:rPr>
              <a:t>0</a:t>
            </a:r>
            <a:r>
              <a:rPr lang="pt-BR" sz="2400" dirty="0" smtClean="0">
                <a:latin typeface="Calibri"/>
                <a:cs typeface="Calibri"/>
              </a:rPr>
              <a:t>1 a 07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 smtClean="0">
                <a:latin typeface="Calibri"/>
                <a:cs typeface="Calibri"/>
              </a:rPr>
              <a:t>novembro</a:t>
            </a:r>
            <a:r>
              <a:rPr lang="pt-BR" sz="2400" spc="-5" dirty="0" smtClean="0">
                <a:latin typeface="Calibri"/>
                <a:cs typeface="Calibri"/>
              </a:rPr>
              <a:t>*</a:t>
            </a:r>
          </a:p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lang="pt-BR" sz="2400" b="1" spc="-15" dirty="0" smtClean="0">
                <a:solidFill>
                  <a:srgbClr val="C00000"/>
                </a:solidFill>
                <a:cs typeface="Calibri"/>
              </a:rPr>
              <a:t>131</a:t>
            </a:r>
            <a:r>
              <a:rPr lang="pt-BR" sz="2400" b="1" spc="-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62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focos</a:t>
            </a:r>
            <a:endParaRPr sz="2400" dirty="0">
              <a:latin typeface="Calibri"/>
              <a:cs typeface="Calibri"/>
            </a:endParaRPr>
          </a:p>
          <a:p>
            <a:pPr marR="12065" algn="ctr">
              <a:lnSpc>
                <a:spcPts val="2615"/>
              </a:lnSpc>
              <a:spcBef>
                <a:spcPts val="2110"/>
              </a:spcBef>
            </a:pP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focos</a:t>
            </a:r>
            <a:endParaRPr sz="2200" dirty="0">
              <a:latin typeface="Calibri"/>
              <a:cs typeface="Calibri"/>
            </a:endParaRPr>
          </a:p>
          <a:p>
            <a:pPr marR="9525" algn="ctr">
              <a:lnSpc>
                <a:spcPts val="3335"/>
              </a:lnSpc>
            </a:pPr>
            <a:r>
              <a:rPr lang="pt-BR"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85</a:t>
            </a:r>
            <a:r>
              <a:rPr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sz="2800" b="1" spc="-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concentrado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</a:t>
            </a:r>
            <a:endParaRPr sz="22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apenas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lang="pt-BR" sz="2800" b="1" spc="-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800" b="1" spc="-13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município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605" y="796734"/>
            <a:ext cx="878737" cy="7835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1735" y="786066"/>
            <a:ext cx="878727" cy="78352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333" y="6990"/>
            <a:ext cx="5473165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das Queimadas - Amazonas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Cenário atual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19793" y="1520444"/>
            <a:ext cx="1919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3469" y="2368042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Março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focos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92145" y="6407742"/>
            <a:ext cx="207877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novembro*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01</a:t>
            </a:r>
            <a:r>
              <a:rPr lang="pt-BR" sz="1050" b="1" dirty="0" smtClean="0">
                <a:latin typeface="Calibri"/>
                <a:cs typeface="Calibri"/>
              </a:rPr>
              <a:t> a 07/11</a:t>
            </a:r>
            <a:r>
              <a:rPr sz="1050" b="1" dirty="0" smtClean="0">
                <a:latin typeface="Calibri"/>
                <a:cs typeface="Calibri"/>
              </a:rPr>
              <a:t>/2021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512995"/>
              </p:ext>
            </p:extLst>
          </p:nvPr>
        </p:nvGraphicFramePr>
        <p:xfrm>
          <a:off x="4319892" y="3521202"/>
          <a:ext cx="7474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0566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18" y="28881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506" y="361927"/>
            <a:ext cx="8029246" cy="116506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queimadas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áreas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intensa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pressão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RMM:</a:t>
            </a:r>
            <a:r>
              <a:rPr sz="2000" b="1" spc="4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782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</a:t>
            </a:r>
            <a:r>
              <a:rPr lang="pt-BR"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EGIÃO</a:t>
            </a:r>
            <a:r>
              <a:rPr sz="2000" b="1" spc="-2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UL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sz="2000" b="1" spc="4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5.197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07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756" y="6412315"/>
            <a:ext cx="217220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lang="pt-BR" sz="1050" spc="-40" dirty="0" smtClean="0">
                <a:latin typeface="Calibri"/>
                <a:cs typeface="Calibri"/>
              </a:rPr>
              <a:t> </a:t>
            </a:r>
            <a:r>
              <a:rPr sz="1050" dirty="0" smtClean="0">
                <a:latin typeface="Calibri"/>
                <a:cs typeface="Calibri"/>
              </a:rPr>
              <a:t>em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novembro*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01</a:t>
            </a:r>
            <a:r>
              <a:rPr sz="1050" b="1" spc="190" dirty="0" smtClean="0">
                <a:latin typeface="Calibri"/>
                <a:cs typeface="Calibri"/>
              </a:rPr>
              <a:t> </a:t>
            </a:r>
            <a:r>
              <a:rPr sz="1050" b="1" dirty="0" smtClean="0">
                <a:latin typeface="Calibri"/>
                <a:cs typeface="Calibri"/>
              </a:rPr>
              <a:t>a</a:t>
            </a:r>
            <a:r>
              <a:rPr lang="pt-BR" sz="1050" b="1" spc="204" dirty="0">
                <a:latin typeface="Calibri"/>
                <a:cs typeface="Calibri"/>
              </a:rPr>
              <a:t> </a:t>
            </a:r>
            <a:r>
              <a:rPr lang="pt-BR" sz="1050" b="1" spc="204" dirty="0" smtClean="0">
                <a:latin typeface="Calibri"/>
                <a:cs typeface="Calibri"/>
              </a:rPr>
              <a:t>07/11</a:t>
            </a:r>
            <a:r>
              <a:rPr lang="pt-BR" sz="1050" b="1" dirty="0" smtClean="0">
                <a:latin typeface="Calibri"/>
                <a:cs typeface="Calibri"/>
              </a:rPr>
              <a:t> de 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68855"/>
              </p:ext>
            </p:extLst>
          </p:nvPr>
        </p:nvGraphicFramePr>
        <p:xfrm>
          <a:off x="-443346" y="2057400"/>
          <a:ext cx="12801885" cy="382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40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85586"/>
              </p:ext>
            </p:extLst>
          </p:nvPr>
        </p:nvGraphicFramePr>
        <p:xfrm>
          <a:off x="5454502" y="1014157"/>
          <a:ext cx="6659773" cy="512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660">
                  <a:extLst>
                    <a:ext uri="{9D8B030D-6E8A-4147-A177-3AD203B41FA5}">
                      <a16:colId xmlns:a16="http://schemas.microsoft.com/office/drawing/2014/main" val="1337086930"/>
                    </a:ext>
                  </a:extLst>
                </a:gridCol>
                <a:gridCol w="512429">
                  <a:extLst>
                    <a:ext uri="{9D8B030D-6E8A-4147-A177-3AD203B41FA5}">
                      <a16:colId xmlns:a16="http://schemas.microsoft.com/office/drawing/2014/main" val="985282626"/>
                    </a:ext>
                  </a:extLst>
                </a:gridCol>
                <a:gridCol w="537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004">
                  <a:extLst>
                    <a:ext uri="{9D8B030D-6E8A-4147-A177-3AD203B41FA5}">
                      <a16:colId xmlns:a16="http://schemas.microsoft.com/office/drawing/2014/main" val="941883048"/>
                    </a:ext>
                  </a:extLst>
                </a:gridCol>
              </a:tblGrid>
              <a:tr h="554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CATEGORIA</a:t>
                      </a:r>
                      <a:endParaRPr lang="pt-BR"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OUT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pt-BR" sz="1200" b="1" spc="-4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pPr marL="373380" marR="84455" indent="-280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387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2.467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FEDERAIS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3.017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822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ESTADUAIS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190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TERRA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INDIGENA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67">
                <a:tc>
                  <a:txBody>
                    <a:bodyPr/>
                    <a:lstStyle/>
                    <a:p>
                      <a:pPr marL="144780" marR="134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61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004">
                <a:tc>
                  <a:txBody>
                    <a:bodyPr/>
                    <a:lstStyle/>
                    <a:p>
                      <a:pPr marL="144780" marR="134620" indent="-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ESTADUAL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OUTRAS</a:t>
                      </a: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1.963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545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1.173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8.588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2.799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1.773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131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14.688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724400" y="664437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84" y="-16347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84" y="546998"/>
            <a:ext cx="574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009B3C"/>
                </a:solidFill>
              </a:rPr>
              <a:t>Distribuição</a:t>
            </a:r>
            <a:r>
              <a:rPr lang="pt-BR" spc="-3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de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alertas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5" dirty="0">
                <a:solidFill>
                  <a:srgbClr val="009B3C"/>
                </a:solidFill>
              </a:rPr>
              <a:t>de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focos</a:t>
            </a:r>
            <a:r>
              <a:rPr lang="pt-BR" dirty="0">
                <a:solidFill>
                  <a:srgbClr val="009B3C"/>
                </a:solidFill>
              </a:rPr>
              <a:t> de</a:t>
            </a:r>
            <a:r>
              <a:rPr lang="pt-BR" spc="-1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queimadas</a:t>
            </a:r>
            <a:r>
              <a:rPr lang="pt-BR" spc="-2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por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categoria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81600" y="6322294"/>
            <a:ext cx="69326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lang="pt-BR" sz="1050" dirty="0">
                <a:latin typeface="Calibri"/>
                <a:cs typeface="Calibri"/>
              </a:rPr>
              <a:t>*Período analisado em </a:t>
            </a:r>
            <a:r>
              <a:rPr lang="pt-BR" sz="1050" dirty="0" smtClean="0">
                <a:latin typeface="Calibri"/>
                <a:cs typeface="Calibri"/>
              </a:rPr>
              <a:t>novembro*:</a:t>
            </a:r>
            <a:endParaRPr lang="pt-BR"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lang="pt-BR" sz="1050" dirty="0">
                <a:latin typeface="Calibri"/>
                <a:cs typeface="Calibri"/>
              </a:rPr>
              <a:t>01 a </a:t>
            </a:r>
            <a:r>
              <a:rPr lang="pt-BR" sz="1050" dirty="0" smtClean="0">
                <a:latin typeface="Calibri"/>
                <a:cs typeface="Calibri"/>
              </a:rPr>
              <a:t>07/11/2021</a:t>
            </a:r>
            <a:endParaRPr lang="pt-BR" sz="1050" dirty="0">
              <a:latin typeface="Calibri"/>
              <a:cs typeface="Calibri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920814"/>
              </p:ext>
            </p:extLst>
          </p:nvPr>
        </p:nvGraphicFramePr>
        <p:xfrm>
          <a:off x="452437" y="1610424"/>
          <a:ext cx="488632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77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464" y="589657"/>
            <a:ext cx="9832975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Análise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entre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número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calor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em 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relação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CAR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vegetação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938530">
              <a:lnSpc>
                <a:spcPct val="100000"/>
              </a:lnSpc>
              <a:spcBef>
                <a:spcPts val="1340"/>
              </a:spcBef>
              <a:tabLst>
                <a:tab pos="7590155" algn="l"/>
              </a:tabLst>
            </a:pPr>
            <a:r>
              <a:rPr lang="pt-BR" sz="2400" b="1" spc="-5" dirty="0" smtClean="0">
                <a:latin typeface="Calibri"/>
                <a:cs typeface="Calibri"/>
              </a:rPr>
              <a:t>     </a:t>
            </a:r>
            <a:r>
              <a:rPr sz="2400" b="1" spc="-5" dirty="0" smtClean="0">
                <a:latin typeface="Calibri"/>
                <a:cs typeface="Calibri"/>
              </a:rPr>
              <a:t>Queimadas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Desmatamentos</a:t>
            </a:r>
            <a:r>
              <a:rPr lang="pt-BR" sz="2400" b="1" spc="-10" dirty="0" smtClean="0">
                <a:latin typeface="Calibri"/>
                <a:cs typeface="Calibri"/>
              </a:rPr>
              <a:t>                                     </a:t>
            </a:r>
            <a:r>
              <a:rPr sz="2400" b="1" spc="-5" dirty="0" smtClean="0">
                <a:latin typeface="Calibri"/>
                <a:cs typeface="Calibri"/>
              </a:rPr>
              <a:t>Queimadas</a:t>
            </a:r>
            <a:r>
              <a:rPr sz="2400" b="1" spc="-4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354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 smtClean="0">
                <a:latin typeface="Calibri"/>
                <a:cs typeface="Calibri"/>
              </a:rPr>
              <a:t>3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2189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http://terrabrasilis.dpi.inpe.br/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0" y="564069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N.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focos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9"/>
          <p:cNvSpPr txBox="1">
            <a:spLocks/>
          </p:cNvSpPr>
          <p:nvPr/>
        </p:nvSpPr>
        <p:spPr>
          <a:xfrm>
            <a:off x="157099" y="0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lang="pt-BR" sz="2400" spc="-25" dirty="0" smtClean="0"/>
              <a:t> </a:t>
            </a: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– Amazonas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79002"/>
              </p:ext>
            </p:extLst>
          </p:nvPr>
        </p:nvGraphicFramePr>
        <p:xfrm>
          <a:off x="1048326" y="2068363"/>
          <a:ext cx="5063929" cy="339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70649"/>
              </p:ext>
            </p:extLst>
          </p:nvPr>
        </p:nvGraphicFramePr>
        <p:xfrm>
          <a:off x="6570551" y="2582736"/>
          <a:ext cx="52416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772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417" y="1531792"/>
            <a:ext cx="94857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BOLETIM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SEMANAL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DAS </a:t>
            </a:r>
            <a:r>
              <a:rPr sz="4400" b="1" spc="-98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2A3C74"/>
                </a:solidFill>
                <a:latin typeface="Calibri"/>
                <a:cs typeface="Calibri"/>
              </a:rPr>
              <a:t>QUEIMADAS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526" y="3678062"/>
            <a:ext cx="992823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01 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a </a:t>
            </a: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07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lang="pt-BR" sz="4000" spc="-10" dirty="0" smtClean="0">
                <a:solidFill>
                  <a:srgbClr val="2A3C74"/>
                </a:solidFill>
                <a:latin typeface="Calibri"/>
                <a:cs typeface="Calibri"/>
              </a:rPr>
              <a:t>novembro </a:t>
            </a:r>
            <a:r>
              <a:rPr sz="4000" spc="-5" dirty="0" smtClean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469118"/>
            <a:ext cx="4285438" cy="8649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Legal</a:t>
            </a:r>
            <a:endParaRPr sz="2000" dirty="0">
              <a:latin typeface="Calibri"/>
              <a:cs typeface="Calibri"/>
            </a:endParaRPr>
          </a:p>
          <a:p>
            <a:pPr marL="596900" indent="-28702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8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1800" b="1" spc="-3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focos</a:t>
            </a:r>
            <a:r>
              <a:rPr sz="18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detectados:</a:t>
            </a:r>
            <a:r>
              <a:rPr sz="1800" b="1" spc="-3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b="1" spc="-5" dirty="0" smtClean="0">
                <a:solidFill>
                  <a:srgbClr val="C00000"/>
                </a:solidFill>
                <a:latin typeface="Calibri"/>
                <a:cs typeface="Calibri"/>
              </a:rPr>
              <a:t>1.924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94911"/>
              </p:ext>
            </p:extLst>
          </p:nvPr>
        </p:nvGraphicFramePr>
        <p:xfrm>
          <a:off x="6099303" y="965202"/>
          <a:ext cx="5799453" cy="4964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 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07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 smtClean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07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1780" marR="71120" indent="-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0489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2°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3°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4°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5°</a:t>
                      </a:r>
                    </a:p>
                  </a:txBody>
                  <a:tcPr marL="0" marR="0" marT="9588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1333,3%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6°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7º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5240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5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5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72972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9095" y="642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01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0</a:t>
            </a:r>
            <a:r>
              <a:rPr lang="pt-BR" sz="1400" b="1" spc="-15" dirty="0" smtClean="0">
                <a:latin typeface="Calibri"/>
                <a:cs typeface="Calibri"/>
              </a:rPr>
              <a:t>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62826" y="642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760045"/>
              </p:ext>
            </p:extLst>
          </p:nvPr>
        </p:nvGraphicFramePr>
        <p:xfrm>
          <a:off x="341744" y="1447800"/>
          <a:ext cx="5532581" cy="455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925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-52491"/>
            <a:ext cx="3990340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5318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4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país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com mais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095" y="59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01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07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2339" y="663651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50608" y="550735"/>
            <a:ext cx="3830320" cy="46615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pt-BR"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38</a:t>
            </a:r>
            <a:r>
              <a:rPr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foco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de calor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 na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RMM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7988" y="414508"/>
            <a:ext cx="5115560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por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região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009B3C"/>
                </a:solidFill>
                <a:latin typeface="Calibri"/>
                <a:cs typeface="Calibri"/>
              </a:rPr>
              <a:t>Amazonas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13834" y="4049370"/>
            <a:ext cx="40096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065" indent="-332740">
              <a:lnSpc>
                <a:spcPts val="1839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43</a:t>
            </a:r>
            <a:r>
              <a:rPr lang="pt-BR" b="1" spc="20" dirty="0" smtClean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focos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de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calor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 smtClean="0">
                <a:solidFill>
                  <a:srgbClr val="0D0D0D"/>
                </a:solidFill>
                <a:cs typeface="Calibri"/>
              </a:rPr>
              <a:t>n</a:t>
            </a: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a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Região</a:t>
            </a:r>
            <a:r>
              <a:rPr lang="pt-BR" b="1" spc="5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Sul</a:t>
            </a:r>
            <a:endParaRPr lang="pt-BR" dirty="0">
              <a:cs typeface="Calibri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500504"/>
              </p:ext>
            </p:extLst>
          </p:nvPr>
        </p:nvGraphicFramePr>
        <p:xfrm>
          <a:off x="7220931" y="4183045"/>
          <a:ext cx="4096327" cy="218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30654"/>
              </p:ext>
            </p:extLst>
          </p:nvPr>
        </p:nvGraphicFramePr>
        <p:xfrm>
          <a:off x="6869142" y="9419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311716"/>
              </p:ext>
            </p:extLst>
          </p:nvPr>
        </p:nvGraphicFramePr>
        <p:xfrm>
          <a:off x="78739" y="560290"/>
          <a:ext cx="6790403" cy="595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018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972" y="536194"/>
            <a:ext cx="8885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Comparação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do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total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ativos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detectados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dia: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009B3C"/>
                </a:solidFill>
                <a:latin typeface="Calibri"/>
                <a:cs typeface="Calibri"/>
              </a:rPr>
              <a:t>01</a:t>
            </a:r>
            <a:r>
              <a:rPr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a 07 </a:t>
            </a:r>
            <a:r>
              <a:rPr sz="2000" b="1" dirty="0" smtClean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10" dirty="0" smtClean="0">
                <a:solidFill>
                  <a:srgbClr val="009B3C"/>
                </a:solidFill>
                <a:latin typeface="Calibri"/>
                <a:cs typeface="Calibri"/>
              </a:rPr>
              <a:t>novembro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0" y="50614"/>
            <a:ext cx="622075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260163"/>
              </p:ext>
            </p:extLst>
          </p:nvPr>
        </p:nvGraphicFramePr>
        <p:xfrm>
          <a:off x="235596" y="1479453"/>
          <a:ext cx="11554691" cy="39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53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76944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- 2021</a:t>
            </a:r>
          </a:p>
        </p:txBody>
      </p:sp>
      <p:sp>
        <p:nvSpPr>
          <p:cNvPr id="6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82047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67321"/>
            <a:ext cx="517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Estados da Amazônia Legal</a:t>
            </a:r>
            <a:endParaRPr lang="pt-BR" sz="2000" b="1" dirty="0"/>
          </a:p>
        </p:txBody>
      </p:sp>
      <p:sp>
        <p:nvSpPr>
          <p:cNvPr id="10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6991926" y="538945"/>
            <a:ext cx="523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da </a:t>
            </a: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Amazônia Legal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408557"/>
            <a:ext cx="400110" cy="884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/>
              <a:t>km²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5574" y="838935"/>
            <a:ext cx="609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total desmatada: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7.806,23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desmatada no Amazonas: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1.789,69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938737" y="-15389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29/10/2021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0110" y="1847147"/>
          <a:ext cx="6498069" cy="463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61018" y="1671782"/>
          <a:ext cx="5024582" cy="467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90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Alertas DETER</a:t>
            </a:r>
          </a:p>
        </p:txBody>
      </p:sp>
      <p:sp>
        <p:nvSpPr>
          <p:cNvPr id="14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94652" y="45772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9B3D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Amazonas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19128" y="857838"/>
          <a:ext cx="6566057" cy="574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662">
                  <a:extLst>
                    <a:ext uri="{9D8B030D-6E8A-4147-A177-3AD203B41FA5}">
                      <a16:colId xmlns:a16="http://schemas.microsoft.com/office/drawing/2014/main" val="1682315019"/>
                    </a:ext>
                  </a:extLst>
                </a:gridCol>
                <a:gridCol w="1835022">
                  <a:extLst>
                    <a:ext uri="{9D8B030D-6E8A-4147-A177-3AD203B41FA5}">
                      <a16:colId xmlns:a16="http://schemas.microsoft.com/office/drawing/2014/main" val="1086884955"/>
                    </a:ext>
                  </a:extLst>
                </a:gridCol>
                <a:gridCol w="1509003">
                  <a:extLst>
                    <a:ext uri="{9D8B030D-6E8A-4147-A177-3AD203B41FA5}">
                      <a16:colId xmlns:a16="http://schemas.microsoft.com/office/drawing/2014/main" val="109532410"/>
                    </a:ext>
                  </a:extLst>
                </a:gridCol>
                <a:gridCol w="1597370">
                  <a:extLst>
                    <a:ext uri="{9D8B030D-6E8A-4147-A177-3AD203B41FA5}">
                      <a16:colId xmlns:a16="http://schemas.microsoft.com/office/drawing/2014/main" val="1664996251"/>
                    </a:ext>
                  </a:extLst>
                </a:gridCol>
              </a:tblGrid>
              <a:tr h="407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7556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-56,40%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73899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FEVEREIRO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5575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MARÇO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61,41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-15,54%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4147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125,32%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4093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620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26,69%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1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7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927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6652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2442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1255,29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1789,69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3409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818994" y="6604084"/>
            <a:ext cx="2250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</a:t>
            </a:r>
            <a:r>
              <a:rPr lang="pt-BR" sz="1050" dirty="0" smtClean="0">
                <a:latin typeface="Geomanist" panose="02000503000000020004" pitchFamily="50" charset="0"/>
              </a:rPr>
              <a:t>:  </a:t>
            </a:r>
            <a:r>
              <a:rPr lang="pt-BR" sz="1050" b="1" dirty="0" smtClean="0">
                <a:latin typeface="Geomanist" panose="02000503000000020004" pitchFamily="50" charset="0"/>
              </a:rPr>
              <a:t>01/10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29/10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7" name="Seta para baixo 13"/>
          <p:cNvSpPr/>
          <p:nvPr/>
        </p:nvSpPr>
        <p:spPr>
          <a:xfrm rot="10800000">
            <a:off x="10475325" y="2854003"/>
            <a:ext cx="354782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1088042" y="2854002"/>
            <a:ext cx="981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42,57%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43120" y="1209964"/>
          <a:ext cx="4243389" cy="539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1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51246" y="1376244"/>
          <a:ext cx="3940753" cy="428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89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53535" y="569137"/>
            <a:ext cx="934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com o maior número de alertas de desmatamento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56266"/>
            <a:ext cx="7467955" cy="17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8938737" y="0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</a:t>
            </a:r>
            <a:r>
              <a:rPr lang="pt-BR" sz="1400" b="1" dirty="0" smtClean="0">
                <a:latin typeface="Geomanist" panose="02000503000000020004" pitchFamily="50" charset="0"/>
              </a:rPr>
              <a:t>a 29/10/2021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6932D05-65D0-4C93-ADDB-A7144A7C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5" y="873473"/>
            <a:ext cx="7722362" cy="5220725"/>
          </a:xfrm>
          <a:prstGeom prst="rect">
            <a:avLst/>
          </a:prstGeom>
        </p:spPr>
      </p:pic>
      <p:cxnSp>
        <p:nvCxnSpPr>
          <p:cNvPr id="44" name="Conector: Angulado 13">
            <a:extLst>
              <a:ext uri="{FF2B5EF4-FFF2-40B4-BE49-F238E27FC236}">
                <a16:creationId xmlns:a16="http://schemas.microsoft.com/office/drawing/2014/main" id="{6001451B-7E00-42BC-9130-EDAB90281111}"/>
              </a:ext>
            </a:extLst>
          </p:cNvPr>
          <p:cNvCxnSpPr>
            <a:cxnSpLocks/>
          </p:cNvCxnSpPr>
          <p:nvPr/>
        </p:nvCxnSpPr>
        <p:spPr>
          <a:xfrm flipV="1">
            <a:off x="3607724" y="1744987"/>
            <a:ext cx="4616769" cy="3336002"/>
          </a:xfrm>
          <a:prstGeom prst="bentConnector3">
            <a:avLst>
              <a:gd name="adj1" fmla="val 12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: Angulado 27">
            <a:extLst>
              <a:ext uri="{FF2B5EF4-FFF2-40B4-BE49-F238E27FC236}">
                <a16:creationId xmlns:a16="http://schemas.microsoft.com/office/drawing/2014/main" id="{EBB75C46-1A7E-4D04-AADA-3E709541F2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37797" y="2567541"/>
            <a:ext cx="2910444" cy="2116453"/>
          </a:xfrm>
          <a:prstGeom prst="bentConnector3">
            <a:avLst>
              <a:gd name="adj1" fmla="val 99507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29">
            <a:extLst>
              <a:ext uri="{FF2B5EF4-FFF2-40B4-BE49-F238E27FC236}">
                <a16:creationId xmlns:a16="http://schemas.microsoft.com/office/drawing/2014/main" id="{D4618517-7E4F-439C-B66E-D39B828E1F61}"/>
              </a:ext>
            </a:extLst>
          </p:cNvPr>
          <p:cNvCxnSpPr>
            <a:cxnSpLocks/>
          </p:cNvCxnSpPr>
          <p:nvPr/>
        </p:nvCxnSpPr>
        <p:spPr>
          <a:xfrm flipV="1">
            <a:off x="5033818" y="2601816"/>
            <a:ext cx="3178664" cy="2100068"/>
          </a:xfrm>
          <a:prstGeom prst="bentConnector3">
            <a:avLst>
              <a:gd name="adj1" fmla="val 312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32">
            <a:extLst>
              <a:ext uri="{FF2B5EF4-FFF2-40B4-BE49-F238E27FC236}">
                <a16:creationId xmlns:a16="http://schemas.microsoft.com/office/drawing/2014/main" id="{F80635B0-FC1A-44D5-8A4D-430865AE4120}"/>
              </a:ext>
            </a:extLst>
          </p:cNvPr>
          <p:cNvCxnSpPr>
            <a:cxnSpLocks/>
          </p:cNvCxnSpPr>
          <p:nvPr/>
        </p:nvCxnSpPr>
        <p:spPr>
          <a:xfrm flipV="1">
            <a:off x="5985164" y="3029527"/>
            <a:ext cx="2231125" cy="1439885"/>
          </a:xfrm>
          <a:prstGeom prst="bentConnector3">
            <a:avLst>
              <a:gd name="adj1" fmla="val -50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35">
            <a:extLst>
              <a:ext uri="{FF2B5EF4-FFF2-40B4-BE49-F238E27FC236}">
                <a16:creationId xmlns:a16="http://schemas.microsoft.com/office/drawing/2014/main" id="{E7D309DD-B47D-4860-95E4-923BE9279BA1}"/>
              </a:ext>
            </a:extLst>
          </p:cNvPr>
          <p:cNvCxnSpPr>
            <a:cxnSpLocks/>
          </p:cNvCxnSpPr>
          <p:nvPr/>
        </p:nvCxnSpPr>
        <p:spPr>
          <a:xfrm rot="10800000">
            <a:off x="6555216" y="4608023"/>
            <a:ext cx="1657269" cy="19785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37">
            <a:extLst>
              <a:ext uri="{FF2B5EF4-FFF2-40B4-BE49-F238E27FC236}">
                <a16:creationId xmlns:a16="http://schemas.microsoft.com/office/drawing/2014/main" id="{E6757795-0482-42DD-8C5D-62B87E4F19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4184" y="3483836"/>
            <a:ext cx="5628298" cy="1867580"/>
          </a:xfrm>
          <a:prstGeom prst="bentConnector3">
            <a:avLst>
              <a:gd name="adj1" fmla="val 99724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7">
            <a:extLst>
              <a:ext uri="{FF2B5EF4-FFF2-40B4-BE49-F238E27FC236}">
                <a16:creationId xmlns:a16="http://schemas.microsoft.com/office/drawing/2014/main" id="{3CD5CB10-2659-4140-BCD2-F257A3346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58183" y="4367815"/>
            <a:ext cx="3927546" cy="150637"/>
          </a:xfrm>
          <a:prstGeom prst="bentConnector3">
            <a:avLst>
              <a:gd name="adj1" fmla="val 9969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11534518-D6EC-4B8D-891D-A30043227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6642" y="3908346"/>
            <a:ext cx="2765840" cy="178683"/>
          </a:xfrm>
          <a:prstGeom prst="bentConnector3">
            <a:avLst>
              <a:gd name="adj1" fmla="val 9983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5">
            <a:extLst>
              <a:ext uri="{FF2B5EF4-FFF2-40B4-BE49-F238E27FC236}">
                <a16:creationId xmlns:a16="http://schemas.microsoft.com/office/drawing/2014/main" id="{25196709-3509-45E4-AF96-68FC4D629330}"/>
              </a:ext>
            </a:extLst>
          </p:cNvPr>
          <p:cNvCxnSpPr>
            <a:cxnSpLocks/>
          </p:cNvCxnSpPr>
          <p:nvPr/>
        </p:nvCxnSpPr>
        <p:spPr>
          <a:xfrm rot="10800000">
            <a:off x="3902150" y="4518452"/>
            <a:ext cx="4314139" cy="749235"/>
          </a:xfrm>
          <a:prstGeom prst="bentConnector3">
            <a:avLst>
              <a:gd name="adj1" fmla="val 10077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794327"/>
          <a:ext cx="12192000" cy="559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88487"/>
            <a:ext cx="4991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Alertas de desmatamento mensal - DETER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355244" y="6574932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9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19459" y="1349076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56,40%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844133" y="1322276"/>
            <a:ext cx="1437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24,51%</a:t>
            </a:r>
          </a:p>
        </p:txBody>
      </p:sp>
      <p:sp>
        <p:nvSpPr>
          <p:cNvPr id="13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2959633" y="1322276"/>
            <a:ext cx="1407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15,54%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662281" y="5258827"/>
            <a:ext cx="275792" cy="43316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0800000">
            <a:off x="2754780" y="5134287"/>
            <a:ext cx="290314" cy="4352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"/>
          <p:cNvSpPr/>
          <p:nvPr/>
        </p:nvSpPr>
        <p:spPr>
          <a:xfrm>
            <a:off x="3890725" y="4794304"/>
            <a:ext cx="291866" cy="45271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4145272" y="1321368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125,32%</a:t>
            </a:r>
          </a:p>
        </p:txBody>
      </p:sp>
      <p:sp>
        <p:nvSpPr>
          <p:cNvPr id="21" name="Seta para baixo 13"/>
          <p:cNvSpPr/>
          <p:nvPr/>
        </p:nvSpPr>
        <p:spPr>
          <a:xfrm rot="10800000">
            <a:off x="8428521" y="3135463"/>
            <a:ext cx="320760" cy="5270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093351" y="1331170"/>
            <a:ext cx="1650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89,88%</a:t>
            </a:r>
          </a:p>
        </p:txBody>
      </p:sp>
      <p:sp>
        <p:nvSpPr>
          <p:cNvPr id="24" name="Seta para baixo 13"/>
          <p:cNvSpPr/>
          <p:nvPr/>
        </p:nvSpPr>
        <p:spPr>
          <a:xfrm rot="10800000">
            <a:off x="7315517" y="4655127"/>
            <a:ext cx="320299" cy="4791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90"/>
            <a:ext cx="71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</a:t>
            </a:r>
          </a:p>
        </p:txBody>
      </p:sp>
      <p:sp>
        <p:nvSpPr>
          <p:cNvPr id="30" name="Seta para baixo 13"/>
          <p:cNvSpPr/>
          <p:nvPr/>
        </p:nvSpPr>
        <p:spPr>
          <a:xfrm rot="10800000">
            <a:off x="5028222" y="4738582"/>
            <a:ext cx="292392" cy="4484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389601" y="1331169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26,69%</a:t>
            </a:r>
          </a:p>
        </p:txBody>
      </p:sp>
      <p:sp>
        <p:nvSpPr>
          <p:cNvPr id="29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7552849" y="1330893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938737" y="0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29/10/2021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960090" y="6568074"/>
            <a:ext cx="3184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em </a:t>
            </a:r>
            <a:r>
              <a:rPr lang="pt-BR" sz="1050" dirty="0" smtClean="0">
                <a:latin typeface="Geomanist" panose="02000503000000020004" pitchFamily="50" charset="0"/>
              </a:rPr>
              <a:t>setembro:  </a:t>
            </a:r>
            <a:r>
              <a:rPr lang="pt-BR" sz="1050" b="1" dirty="0" smtClean="0">
                <a:latin typeface="Geomanist" panose="02000503000000020004" pitchFamily="50" charset="0"/>
              </a:rPr>
              <a:t>01/10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29/10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34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8622244" y="1321368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 smtClean="0">
                <a:solidFill>
                  <a:srgbClr val="00B050"/>
                </a:solidFill>
                <a:latin typeface="Geomanist" panose="02000503000000020004" pitchFamily="50" charset="0"/>
              </a:rPr>
              <a:t>8%</a:t>
            </a:r>
            <a:endParaRPr lang="pt-BR" sz="1300" b="1" dirty="0">
              <a:solidFill>
                <a:srgbClr val="00B050"/>
              </a:solidFill>
              <a:latin typeface="Geomanist" panose="02000503000000020004" pitchFamily="50" charset="0"/>
            </a:endParaRPr>
          </a:p>
        </p:txBody>
      </p:sp>
      <p:sp>
        <p:nvSpPr>
          <p:cNvPr id="35" name="Seta para baixo 13"/>
          <p:cNvSpPr/>
          <p:nvPr/>
        </p:nvSpPr>
        <p:spPr>
          <a:xfrm rot="10800000">
            <a:off x="6185154" y="3895520"/>
            <a:ext cx="307068" cy="4488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1"/>
          <p:cNvSpPr/>
          <p:nvPr/>
        </p:nvSpPr>
        <p:spPr>
          <a:xfrm>
            <a:off x="9535899" y="3636750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13"/>
          <p:cNvSpPr/>
          <p:nvPr/>
        </p:nvSpPr>
        <p:spPr>
          <a:xfrm rot="10800000">
            <a:off x="10727178" y="4738582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9795812" y="1349076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9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41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10957158" y="1349076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 smtClean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de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 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40" name="Seta para baixo 13"/>
          <p:cNvSpPr/>
          <p:nvPr/>
        </p:nvSpPr>
        <p:spPr>
          <a:xfrm rot="10800000">
            <a:off x="11837867" y="4541041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9" y="511768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por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categoria fundiária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8" y="6517142"/>
            <a:ext cx="260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38737" y="-15389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29/10/2021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8864999" y="2143236"/>
            <a:ext cx="1485049" cy="416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1.789,69 km²</a:t>
            </a:r>
            <a:endParaRPr lang="pt-BR" sz="1800" b="1" dirty="0"/>
          </a:p>
        </p:txBody>
      </p:sp>
      <p:sp>
        <p:nvSpPr>
          <p:cNvPr id="21" name="CaixaDeTexto 1"/>
          <p:cNvSpPr txBox="1"/>
          <p:nvPr/>
        </p:nvSpPr>
        <p:spPr>
          <a:xfrm>
            <a:off x="8537724" y="416644"/>
            <a:ext cx="1964593" cy="38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/>
              <a:t>Alertas de desmatamento (Jan-Out 2021)</a:t>
            </a:r>
            <a:endParaRPr lang="pt-BR" sz="1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457"/>
            <a:ext cx="6889551" cy="4826106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469537"/>
            <a:ext cx="1528693" cy="127366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966857" y="3795821"/>
          <a:ext cx="5114308" cy="29869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53991">
                  <a:extLst>
                    <a:ext uri="{9D8B030D-6E8A-4147-A177-3AD203B41FA5}">
                      <a16:colId xmlns:a16="http://schemas.microsoft.com/office/drawing/2014/main" val="856007818"/>
                    </a:ext>
                  </a:extLst>
                </a:gridCol>
                <a:gridCol w="618078">
                  <a:extLst>
                    <a:ext uri="{9D8B030D-6E8A-4147-A177-3AD203B41FA5}">
                      <a16:colId xmlns:a16="http://schemas.microsoft.com/office/drawing/2014/main" val="4146103978"/>
                    </a:ext>
                  </a:extLst>
                </a:gridCol>
                <a:gridCol w="645703">
                  <a:extLst>
                    <a:ext uri="{9D8B030D-6E8A-4147-A177-3AD203B41FA5}">
                      <a16:colId xmlns:a16="http://schemas.microsoft.com/office/drawing/2014/main" val="1358696114"/>
                    </a:ext>
                  </a:extLst>
                </a:gridCol>
                <a:gridCol w="851439">
                  <a:extLst>
                    <a:ext uri="{9D8B030D-6E8A-4147-A177-3AD203B41FA5}">
                      <a16:colId xmlns:a16="http://schemas.microsoft.com/office/drawing/2014/main" val="2895495017"/>
                    </a:ext>
                  </a:extLst>
                </a:gridCol>
                <a:gridCol w="945097">
                  <a:extLst>
                    <a:ext uri="{9D8B030D-6E8A-4147-A177-3AD203B41FA5}">
                      <a16:colId xmlns:a16="http://schemas.microsoft.com/office/drawing/2014/main" val="147315351"/>
                    </a:ext>
                  </a:extLst>
                </a:gridCol>
              </a:tblGrid>
              <a:tr h="175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b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DESM/KM²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84605"/>
                  </a:ext>
                </a:extLst>
              </a:tr>
              <a:tr h="1751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7673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ASSENTAMENTO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0294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ESTADUAIS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59124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FEDERAIS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66810"/>
                  </a:ext>
                </a:extLst>
              </a:tr>
              <a:tr h="257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9002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INDIGENA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38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4707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93"/>
                  </a:ext>
                </a:extLst>
              </a:tr>
              <a:tr h="3442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1789,69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9391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24482" y="695266"/>
          <a:ext cx="4791075" cy="310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48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00" y="1603591"/>
            <a:ext cx="10515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2945" marR="5080" indent="-252920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2A3C74"/>
                </a:solidFill>
                <a:latin typeface="Calibri"/>
                <a:ea typeface="+mn-ea"/>
                <a:cs typeface="Calibri"/>
              </a:rPr>
              <a:t>PANORAMA DAS QUEIMADAS NO  AMAZONAS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01091" y="3707599"/>
            <a:ext cx="9531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01 de janeiro a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07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novembro 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71403"/>
              </p:ext>
            </p:extLst>
          </p:nvPr>
        </p:nvGraphicFramePr>
        <p:xfrm>
          <a:off x="5991259" y="1838036"/>
          <a:ext cx="5609613" cy="423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CONTRIBUIÇÃO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MATO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GROSSO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45953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spc="-10" dirty="0" smtClean="0">
                          <a:latin typeface="Calibri"/>
                          <a:cs typeface="Calibri"/>
                        </a:rPr>
                        <a:t>PARÁ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14099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3°</a:t>
                      </a: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b="1" spc="-20" dirty="0" smtClean="0">
                          <a:latin typeface="Calibri"/>
                          <a:cs typeface="Calibri"/>
                        </a:rPr>
                        <a:t>AMAZONAS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16393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4°</a:t>
                      </a: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RONDÔNIA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dirty="0" smtClean="0">
                          <a:latin typeface="Calibri"/>
                          <a:cs typeface="Calibri"/>
                        </a:rPr>
                        <a:t>TOCANTINS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MARANHÃO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dirty="0" smtClean="0">
                          <a:latin typeface="+mn-lt"/>
                          <a:cs typeface="Calibri"/>
                        </a:rPr>
                        <a:t>ACRE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RORAIMA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AMAPÁ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87" y="55425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586" y="490132"/>
            <a:ext cx="9472705" cy="1048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das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queimadas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Estados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da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Legal</a:t>
            </a:r>
            <a:endParaRPr sz="2000" dirty="0">
              <a:latin typeface="Calibri"/>
              <a:cs typeface="Calibri"/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20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queimadas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na AMZ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95.542 </a:t>
            </a: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2000" b="1" spc="-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32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(2020-2021)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370" y="2014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07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100593"/>
              </p:ext>
            </p:extLst>
          </p:nvPr>
        </p:nvGraphicFramePr>
        <p:xfrm>
          <a:off x="283464" y="1712708"/>
          <a:ext cx="5504688" cy="445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54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69" y="474090"/>
            <a:ext cx="4065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Alertas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mensal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queimadas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59" y="1000698"/>
            <a:ext cx="91173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Jan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eiro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81%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2880" y="3406468"/>
            <a:ext cx="275766" cy="594360"/>
          </a:xfrm>
          <a:custGeom>
            <a:avLst/>
            <a:gdLst/>
            <a:ahLst/>
            <a:cxnLst/>
            <a:rect l="l" t="t" r="r" b="b"/>
            <a:pathLst>
              <a:path w="356869" h="594360">
                <a:moveTo>
                  <a:pt x="267462" y="0"/>
                </a:moveTo>
                <a:lnTo>
                  <a:pt x="89153" y="0"/>
                </a:lnTo>
                <a:lnTo>
                  <a:pt x="89153" y="416052"/>
                </a:lnTo>
                <a:lnTo>
                  <a:pt x="0" y="416052"/>
                </a:lnTo>
                <a:lnTo>
                  <a:pt x="178307" y="594360"/>
                </a:lnTo>
                <a:lnTo>
                  <a:pt x="356616" y="416052"/>
                </a:lnTo>
                <a:lnTo>
                  <a:pt x="267462" y="416052"/>
                </a:lnTo>
                <a:lnTo>
                  <a:pt x="26746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5336" y="3338635"/>
            <a:ext cx="254146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6361" y="3288208"/>
            <a:ext cx="280470" cy="632460"/>
          </a:xfrm>
          <a:custGeom>
            <a:avLst/>
            <a:gdLst/>
            <a:ahLst/>
            <a:cxnLst/>
            <a:rect l="l" t="t" r="r" b="b"/>
            <a:pathLst>
              <a:path w="403859" h="632460">
                <a:moveTo>
                  <a:pt x="302895" y="0"/>
                </a:moveTo>
                <a:lnTo>
                  <a:pt x="100965" y="0"/>
                </a:lnTo>
                <a:lnTo>
                  <a:pt x="100965" y="430530"/>
                </a:lnTo>
                <a:lnTo>
                  <a:pt x="0" y="430530"/>
                </a:lnTo>
                <a:lnTo>
                  <a:pt x="201929" y="632460"/>
                </a:lnTo>
                <a:lnTo>
                  <a:pt x="403860" y="430530"/>
                </a:lnTo>
                <a:lnTo>
                  <a:pt x="302895" y="430530"/>
                </a:lnTo>
                <a:lnTo>
                  <a:pt x="30289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5413" y="3286142"/>
            <a:ext cx="285602" cy="636592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70795" y="998642"/>
            <a:ext cx="108510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004385"/>
                </a:solidFill>
                <a:latin typeface="Calibri"/>
                <a:cs typeface="Calibri"/>
              </a:rPr>
              <a:t>Fevereiro: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 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55%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2384" y="968257"/>
            <a:ext cx="1021935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Março: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 de </a:t>
            </a:r>
            <a:r>
              <a:rPr sz="14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78%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43528" y="6299533"/>
            <a:ext cx="2100689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novembro*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</a:t>
            </a:r>
            <a:r>
              <a:rPr lang="pt-BR" sz="1050" b="1" dirty="0" smtClean="0">
                <a:latin typeface="Calibri"/>
                <a:cs typeface="Calibri"/>
              </a:rPr>
              <a:t>1 a 07</a:t>
            </a:r>
            <a:r>
              <a:rPr sz="1050" b="1" dirty="0" smtClean="0">
                <a:latin typeface="Calibri"/>
                <a:cs typeface="Calibri"/>
              </a:rPr>
              <a:t>/</a:t>
            </a:r>
            <a:r>
              <a:rPr lang="pt-BR" sz="1050" b="1" dirty="0" smtClean="0">
                <a:latin typeface="Calibri"/>
                <a:cs typeface="Calibri"/>
              </a:rPr>
              <a:t>11</a:t>
            </a:r>
            <a:r>
              <a:rPr lang="pt-BR" sz="1050" b="1" spc="175" dirty="0" smtClean="0">
                <a:latin typeface="Calibri"/>
                <a:cs typeface="Calibri"/>
              </a:rPr>
              <a:t> </a:t>
            </a:r>
            <a:r>
              <a:rPr sz="1050" b="1" dirty="0" smtClean="0">
                <a:latin typeface="Calibri"/>
                <a:cs typeface="Calibri"/>
              </a:rPr>
              <a:t>de</a:t>
            </a:r>
            <a:r>
              <a:rPr sz="1050" b="1" spc="-20" dirty="0" smtClean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675" y="-17460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56038" y="1025612"/>
            <a:ext cx="109812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/>
              <a:t>	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Abril: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50%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3187" y="991454"/>
            <a:ext cx="108375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Junho: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37%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2465" y="978349"/>
            <a:ext cx="111633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Maio: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200%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4407" y="960135"/>
            <a:ext cx="1083256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Julho: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44%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22553" y="932865"/>
            <a:ext cx="116300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Agosto: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2" name="object 18"/>
          <p:cNvSpPr/>
          <p:nvPr/>
        </p:nvSpPr>
        <p:spPr>
          <a:xfrm rot="10800000">
            <a:off x="5064555" y="3279978"/>
            <a:ext cx="284186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1621222" y="3388087"/>
            <a:ext cx="268721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7"/>
          <p:cNvSpPr txBox="1"/>
          <p:nvPr/>
        </p:nvSpPr>
        <p:spPr>
          <a:xfrm>
            <a:off x="8405809" y="911136"/>
            <a:ext cx="108151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Setembro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36</a:t>
            </a:r>
            <a:r>
              <a:rPr sz="14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18"/>
          <p:cNvSpPr/>
          <p:nvPr/>
        </p:nvSpPr>
        <p:spPr>
          <a:xfrm rot="10800000">
            <a:off x="3805102" y="3293288"/>
            <a:ext cx="270868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 rot="10800000">
            <a:off x="8193537" y="3255108"/>
            <a:ext cx="29704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 flipH="1">
            <a:off x="9399075" y="3255108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 txBox="1"/>
          <p:nvPr/>
        </p:nvSpPr>
        <p:spPr>
          <a:xfrm>
            <a:off x="9696701" y="917548"/>
            <a:ext cx="109157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Outubro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object 18"/>
          <p:cNvSpPr/>
          <p:nvPr/>
        </p:nvSpPr>
        <p:spPr>
          <a:xfrm rot="10800000">
            <a:off x="10471504" y="3274650"/>
            <a:ext cx="264693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7"/>
          <p:cNvSpPr txBox="1"/>
          <p:nvPr/>
        </p:nvSpPr>
        <p:spPr>
          <a:xfrm>
            <a:off x="10788275" y="904724"/>
            <a:ext cx="126033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Novembro*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endParaRPr lang="pt-BR" sz="1400" b="1" spc="-65" dirty="0" smtClean="0">
              <a:solidFill>
                <a:srgbClr val="004385"/>
              </a:solidFill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      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B050"/>
                </a:solidFill>
                <a:latin typeface="Calibri"/>
                <a:cs typeface="Calibri"/>
              </a:rPr>
              <a:t>40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%</a:t>
            </a:r>
          </a:p>
        </p:txBody>
      </p:sp>
      <p:graphicFrame>
        <p:nvGraphicFramePr>
          <p:cNvPr id="41" name="Gráfico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444764"/>
              </p:ext>
            </p:extLst>
          </p:nvPr>
        </p:nvGraphicFramePr>
        <p:xfrm>
          <a:off x="-211309" y="2854578"/>
          <a:ext cx="12403436" cy="333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object 18"/>
          <p:cNvSpPr/>
          <p:nvPr/>
        </p:nvSpPr>
        <p:spPr>
          <a:xfrm flipH="1">
            <a:off x="11418444" y="3258475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12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29691</TotalTime>
  <Words>1178</Words>
  <Application>Microsoft Office PowerPoint</Application>
  <PresentationFormat>Widescreen</PresentationFormat>
  <Paragraphs>527</Paragraphs>
  <Slides>18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Geomanist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DAS QUEIMADAS NO  AMAZONAS</vt:lpstr>
      <vt:lpstr>Panorama de Queimadas</vt:lpstr>
      <vt:lpstr>Panorama de Queimadas - Amazonas</vt:lpstr>
      <vt:lpstr>Distribuição Geográfica das Queimadas - Amazonas</vt:lpstr>
      <vt:lpstr>Panorama das Queimadas - Amazonas Cenário atual</vt:lpstr>
      <vt:lpstr>Panorama de Queimadas - Amazonas</vt:lpstr>
      <vt:lpstr>Panorama de Queimadas – Amazonas</vt:lpstr>
      <vt:lpstr>Apresentação do PowerPoint</vt:lpstr>
      <vt:lpstr>Apresentação do PowerPoint</vt:lpstr>
      <vt:lpstr>Panorama de Queimadas – Amazonas</vt:lpstr>
      <vt:lpstr>Panorama de Queimadas</vt:lpstr>
      <vt:lpstr>Panorama de Queimadas – Amazonas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Oliveira Cobello</dc:creator>
  <cp:lastModifiedBy>Jamile Alves Araújo</cp:lastModifiedBy>
  <cp:revision>1321</cp:revision>
  <cp:lastPrinted>2020-09-11T13:32:49Z</cp:lastPrinted>
  <dcterms:created xsi:type="dcterms:W3CDTF">2019-10-25T14:27:39Z</dcterms:created>
  <dcterms:modified xsi:type="dcterms:W3CDTF">2022-01-05T15:33:44Z</dcterms:modified>
</cp:coreProperties>
</file>