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1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1"/>
  </p:notesMasterIdLst>
  <p:sldIdLst>
    <p:sldId id="3605" r:id="rId2"/>
    <p:sldId id="3606" r:id="rId3"/>
    <p:sldId id="3607" r:id="rId4"/>
    <p:sldId id="3608" r:id="rId5"/>
    <p:sldId id="3609" r:id="rId6"/>
    <p:sldId id="3610" r:id="rId7"/>
    <p:sldId id="3611" r:id="rId8"/>
    <p:sldId id="3597" r:id="rId9"/>
    <p:sldId id="3584" r:id="rId10"/>
    <p:sldId id="3585" r:id="rId11"/>
    <p:sldId id="3586" r:id="rId12"/>
    <p:sldId id="3587" r:id="rId13"/>
    <p:sldId id="3588" r:id="rId14"/>
    <p:sldId id="3589" r:id="rId15"/>
    <p:sldId id="3590" r:id="rId16"/>
    <p:sldId id="3591" r:id="rId17"/>
    <p:sldId id="3592" r:id="rId18"/>
    <p:sldId id="3593" r:id="rId19"/>
    <p:sldId id="3594" r:id="rId20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1" id="{FE63CC29-4A87-4F65-97DC-555E9A344C81}">
          <p14:sldIdLst>
            <p14:sldId id="3605"/>
            <p14:sldId id="3606"/>
            <p14:sldId id="3607"/>
            <p14:sldId id="3608"/>
            <p14:sldId id="3609"/>
            <p14:sldId id="3610"/>
            <p14:sldId id="3611"/>
            <p14:sldId id="3597"/>
            <p14:sldId id="3584"/>
            <p14:sldId id="3585"/>
            <p14:sldId id="3586"/>
            <p14:sldId id="3587"/>
            <p14:sldId id="3588"/>
            <p14:sldId id="3589"/>
            <p14:sldId id="3590"/>
            <p14:sldId id="3591"/>
            <p14:sldId id="3592"/>
            <p14:sldId id="3593"/>
            <p14:sldId id="35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luce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6A9"/>
    <a:srgbClr val="70A800"/>
    <a:srgbClr val="004DA8"/>
    <a:srgbClr val="A87000"/>
    <a:srgbClr val="73B273"/>
    <a:srgbClr val="DE9E66"/>
    <a:srgbClr val="FFAA00"/>
    <a:srgbClr val="A3FF73"/>
    <a:srgbClr val="FFFF00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5" autoAdjust="0"/>
    <p:restoredTop sz="90282" autoAdjust="0"/>
  </p:normalViewPr>
  <p:slideViewPr>
    <p:cSldViewPr snapToGrid="0">
      <p:cViewPr varScale="1">
        <p:scale>
          <a:sx n="104" d="100"/>
          <a:sy n="104" d="100"/>
        </p:scale>
        <p:origin x="94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00.130.210\midias\1_NUGEFF_GEOSIG\MONITORAMENTO%20DESMATAMENTO\Outubro\atualiza&#231;&#227;o_desmatamento_at&#233;_04_nov_\desmCat_ATUALIZADO_0511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Downloads\Focos%20por%20municipio%20-%20de%202021-11-01%2000_00%20a%202021-11-14%2023_59.csv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tucunare\DEPARTAMENTOS\NUGGEF\2021\Monitoramento\EXCELL.FOCOS.MENSALXRMM.SUL.csv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AppData\Roaming\Microsoft\Excel\Focos%20por%20estado%20-%20de%202020-01-01%2000_00%20a%202020-10-31%2023_59%20(version%201).xlsb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tucunare\DEPARTAMENTOS\NUGGEF\Focos%20por%20municipio%20-%20de%202020-01-01%2000_00%20a%202020-12-31%2023_59%20(1)%20(Salvo%20automaticamente).CSV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tucunare\DEPARTAMENTOS\NUGGEF\Focos%20por%20municipio%20-%20de%202020-01-01%2000_00%20a%202020-12-31%2023_59%20(1)%20(Salvo%20automaticamente).CSV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Downloads\Focos%20por%20estado%20-%20de%202020-11-08%2000_00%20a%202020-11-14%2023_59.csv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Downloads\Focos%20por%20municipio%20-%20de%202021-11-08%2000_00%20a%202021-11-14%2023_59.csv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Downloads\Focos%20por%20municipio%20-%20de%202021-11-08%2000_00%20a%202021-11-14%2023_59%20(1).csv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tucunare\DEPARTAMENTOS\NUGGEF\2021\Monitoramento\11.Novembro\EXCELL.FOCOS_atualizado_nov.CSV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00.130.210\midias\1_NUGEFF_GEOSIG\MONITORAMENTO%20DESMATAMENTO\Outubro\atualiza&#231;&#227;o_desmatamento_at&#233;_04_nov_\desmCat_ATUALIZADO_0511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00.130.210\midias\1_NUGEFF_GEOSIG\MONITORAMENTO%20DESMATAMENTO\Outubro\atualiza&#231;&#227;o_desmatamento_at&#233;_04_nov_\desmCat_ATUALIZADO_0511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00.130.210\midias\1_NUGEFF_GEOSIG\MONITORAMENTO%20DESMATAMENTO\Outubro\atualiza&#231;&#227;o_desmatamento_at&#233;_04_nov_\desmCat_ATUALIZADO_0511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00.130.210\midias\1_NUGEFF_GEOSIG\MONITORAMENTO%20DESMATAMENTO\Outubro\atualiza&#231;&#227;o_desmatamento_at&#233;_04_nov_\desmCat_ATUALIZADO_0511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0.130.210\midias\1_NUGEFF_GEOSIG\MONITORAMENTO%20DESMATAMENTO\Outubro\atualiza&#231;&#227;o_desmatamento_at&#233;_04_nov_\desmCat_ATUALIZADO_05112021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AppData\Local\Temp\Focos%20por%20estado%20-%20de%202021-01-01%2000%2000%20a%202021-11-14%2023%2059.csv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tucunare\DEPARTAMENTOS\NUGGEF\2021\Monitoramento\11.Novembro\EXCELL.FOCOS_atualizado_nov.CSV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Downloads\Focos%20por%20municipio%20-%20de%202021-01-01%2000_00%20a%202021-11-14%2023_59.csv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68594442936013E-2"/>
          <c:y val="4.5314927573599909E-2"/>
          <c:w val="0.86696350401562294"/>
          <c:h val="0.755308796337361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AD-4213-A5A5-760DD8867B1D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EAD-4213-A5A5-760DD8867B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[desmCat_ATUALIZADO_05112021.xlsx]AMZ!$A$2:$B$10</c:f>
              <c:multiLvlStrCache>
                <c:ptCount val="9"/>
                <c:lvl>
                  <c:pt idx="0">
                    <c:v>PA</c:v>
                  </c:pt>
                  <c:pt idx="1">
                    <c:v>AM</c:v>
                  </c:pt>
                  <c:pt idx="2">
                    <c:v>MT</c:v>
                  </c:pt>
                  <c:pt idx="3">
                    <c:v>RO</c:v>
                  </c:pt>
                  <c:pt idx="4">
                    <c:v>AC</c:v>
                  </c:pt>
                  <c:pt idx="5">
                    <c:v>RR</c:v>
                  </c:pt>
                  <c:pt idx="6">
                    <c:v>MA</c:v>
                  </c:pt>
                  <c:pt idx="7">
                    <c:v>TO</c:v>
                  </c:pt>
                  <c:pt idx="8">
                    <c:v>AP</c:v>
                  </c:pt>
                </c:lvl>
                <c:lvl>
                  <c:pt idx="0">
                    <c:v>1º</c:v>
                  </c:pt>
                  <c:pt idx="1">
                    <c:v>2º</c:v>
                  </c:pt>
                  <c:pt idx="2">
                    <c:v>3º</c:v>
                  </c:pt>
                  <c:pt idx="3">
                    <c:v>4º</c:v>
                  </c:pt>
                  <c:pt idx="4">
                    <c:v>5º</c:v>
                  </c:pt>
                  <c:pt idx="5">
                    <c:v>6º</c:v>
                  </c:pt>
                  <c:pt idx="6">
                    <c:v>7º</c:v>
                  </c:pt>
                  <c:pt idx="7">
                    <c:v>8º</c:v>
                  </c:pt>
                  <c:pt idx="8">
                    <c:v>9º</c:v>
                  </c:pt>
                </c:lvl>
              </c:multiLvlStrCache>
            </c:multiLvlStrRef>
          </c:cat>
          <c:val>
            <c:numRef>
              <c:f>[desmCat_ATUALIZADO_05112021.xlsx]AMZ!$C$2:$C$10</c:f>
              <c:numCache>
                <c:formatCode>#,##0.00</c:formatCode>
                <c:ptCount val="9"/>
                <c:pt idx="0">
                  <c:v>3157.53</c:v>
                </c:pt>
                <c:pt idx="1">
                  <c:v>1818.29</c:v>
                </c:pt>
                <c:pt idx="2">
                  <c:v>1187.83</c:v>
                </c:pt>
                <c:pt idx="3">
                  <c:v>1145.3</c:v>
                </c:pt>
                <c:pt idx="4">
                  <c:v>435.83</c:v>
                </c:pt>
                <c:pt idx="5">
                  <c:v>107.7</c:v>
                </c:pt>
                <c:pt idx="6">
                  <c:v>73.849999999999994</c:v>
                </c:pt>
                <c:pt idx="7">
                  <c:v>4.66</c:v>
                </c:pt>
                <c:pt idx="8">
                  <c:v>3.79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AD-4213-A5A5-760DD8867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1201599"/>
        <c:axId val="1561209919"/>
      </c:barChart>
      <c:catAx>
        <c:axId val="1561201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61209919"/>
        <c:crosses val="autoZero"/>
        <c:auto val="1"/>
        <c:lblAlgn val="ctr"/>
        <c:lblOffset val="100"/>
        <c:noMultiLvlLbl val="0"/>
      </c:catAx>
      <c:valAx>
        <c:axId val="1561209919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61201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D8-483C-9DA5-34B2C36B260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4D8-483C-9DA5-34B2C36B26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'Focos por municipio - de 2021-1'!$A$2:$A$11</c:f>
              <c:strCache>
                <c:ptCount val="10"/>
                <c:pt idx="0">
                  <c:v>LÁBREA</c:v>
                </c:pt>
                <c:pt idx="1">
                  <c:v>APUÍ</c:v>
                </c:pt>
                <c:pt idx="2">
                  <c:v>BARREIRINHA </c:v>
                </c:pt>
                <c:pt idx="3">
                  <c:v>AUTAZES </c:v>
                </c:pt>
                <c:pt idx="4">
                  <c:v>CAREIRO DA VÁRZEA</c:v>
                </c:pt>
                <c:pt idx="5">
                  <c:v>ITACOATIARA </c:v>
                </c:pt>
                <c:pt idx="6">
                  <c:v>COARI </c:v>
                </c:pt>
                <c:pt idx="7">
                  <c:v>NOVA OLINDA DO NORTE </c:v>
                </c:pt>
                <c:pt idx="8">
                  <c:v>NOVO ARIPUANÃ</c:v>
                </c:pt>
                <c:pt idx="9">
                  <c:v>TEFÉ</c:v>
                </c:pt>
              </c:strCache>
            </c:strRef>
          </c:cat>
          <c:val>
            <c:numRef>
              <c:f>'Focos por municipio - de 2021-1'!$B$2:$B$11</c:f>
              <c:numCache>
                <c:formatCode>General</c:formatCode>
                <c:ptCount val="10"/>
                <c:pt idx="0">
                  <c:v>16</c:v>
                </c:pt>
                <c:pt idx="1">
                  <c:v>15</c:v>
                </c:pt>
                <c:pt idx="2">
                  <c:v>11</c:v>
                </c:pt>
                <c:pt idx="3">
                  <c:v>9</c:v>
                </c:pt>
                <c:pt idx="4">
                  <c:v>8</c:v>
                </c:pt>
                <c:pt idx="5">
                  <c:v>8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D8-483C-9DA5-34B2C36B2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8395215"/>
        <c:axId val="1768370671"/>
      </c:barChart>
      <c:catAx>
        <c:axId val="1768395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68370671"/>
        <c:crosses val="autoZero"/>
        <c:auto val="1"/>
        <c:lblAlgn val="ctr"/>
        <c:lblOffset val="100"/>
        <c:noMultiLvlLbl val="0"/>
      </c:catAx>
      <c:valAx>
        <c:axId val="176837067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68395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EXCELL.FOCOS.MENSALXRMM.SUL!$A$7</c:f>
              <c:strCache>
                <c:ptCount val="1"/>
                <c:pt idx="0">
                  <c:v>RMM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0"/>
              <c:tx>
                <c:rich>
                  <a:bodyPr/>
                  <a:lstStyle/>
                  <a:p>
                    <a:r>
                      <a:rPr lang="en-US" smtClean="0"/>
                      <a:t>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8F-4725-8913-5B64D97D2F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EXCELL.FOCOS.MENSALXRMM.SUL!$B$6:$L$6</c:f>
              <c:strCache>
                <c:ptCount val="11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NOV*</c:v>
                </c:pt>
              </c:strCache>
            </c:strRef>
          </c:cat>
          <c:val>
            <c:numRef>
              <c:f>EXCELL.FOCOS.MENSALXRMM.SUL!$B$7:$L$7</c:f>
              <c:numCache>
                <c:formatCode>General</c:formatCode>
                <c:ptCount val="11"/>
                <c:pt idx="0">
                  <c:v>7</c:v>
                </c:pt>
                <c:pt idx="1">
                  <c:v>5</c:v>
                </c:pt>
                <c:pt idx="2">
                  <c:v>2</c:v>
                </c:pt>
                <c:pt idx="3">
                  <c:v>6</c:v>
                </c:pt>
                <c:pt idx="4">
                  <c:v>17</c:v>
                </c:pt>
                <c:pt idx="5">
                  <c:v>18</c:v>
                </c:pt>
                <c:pt idx="6">
                  <c:v>75</c:v>
                </c:pt>
                <c:pt idx="7">
                  <c:v>23</c:v>
                </c:pt>
                <c:pt idx="8">
                  <c:v>212</c:v>
                </c:pt>
                <c:pt idx="9">
                  <c:v>379</c:v>
                </c:pt>
                <c:pt idx="1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4B-4A96-840A-FAB0026DCAB9}"/>
            </c:ext>
          </c:extLst>
        </c:ser>
        <c:ser>
          <c:idx val="1"/>
          <c:order val="1"/>
          <c:tx>
            <c:strRef>
              <c:f>EXCELL.FOCOS.MENSALXRMM.SUL!$A$8</c:f>
              <c:strCache>
                <c:ptCount val="1"/>
                <c:pt idx="0">
                  <c:v>SUL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10"/>
              <c:tx>
                <c:rich>
                  <a:bodyPr/>
                  <a:lstStyle/>
                  <a:p>
                    <a:r>
                      <a:rPr lang="en-US" smtClean="0"/>
                      <a:t>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8F-4725-8913-5B64D97D2F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EXCELL.FOCOS.MENSALXRMM.SUL!$B$6:$L$6</c:f>
              <c:strCache>
                <c:ptCount val="11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NOV*</c:v>
                </c:pt>
              </c:strCache>
            </c:strRef>
          </c:cat>
          <c:val>
            <c:numRef>
              <c:f>EXCELL.FOCOS.MENSALXRMM.SUL!$B$8:$L$8</c:f>
              <c:numCache>
                <c:formatCode>General</c:formatCode>
                <c:ptCount val="11"/>
                <c:pt idx="0">
                  <c:v>17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19</c:v>
                </c:pt>
                <c:pt idx="5">
                  <c:v>40</c:v>
                </c:pt>
                <c:pt idx="6">
                  <c:v>900</c:v>
                </c:pt>
                <c:pt idx="7" formatCode="#,##0">
                  <c:v>1579</c:v>
                </c:pt>
                <c:pt idx="8" formatCode="#,##0">
                  <c:v>1842</c:v>
                </c:pt>
                <c:pt idx="9">
                  <c:v>754</c:v>
                </c:pt>
                <c:pt idx="1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4B-4A96-840A-FAB0026DCA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gapDepth val="208"/>
        <c:shape val="box"/>
        <c:axId val="283875775"/>
        <c:axId val="283877439"/>
        <c:axId val="0"/>
      </c:bar3DChart>
      <c:catAx>
        <c:axId val="283875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3877439"/>
        <c:crosses val="autoZero"/>
        <c:auto val="1"/>
        <c:lblAlgn val="ctr"/>
        <c:lblOffset val="100"/>
        <c:noMultiLvlLbl val="0"/>
      </c:catAx>
      <c:valAx>
        <c:axId val="28387743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387577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0159855365049757"/>
          <c:y val="4.6262522986468955E-2"/>
          <c:w val="0.11667475079861962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44948913549554"/>
          <c:y val="0.29961333441567228"/>
          <c:w val="0.31091628166362251"/>
          <c:h val="0.4110826095191709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43-4B54-B7BB-486E270230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43-4B54-B7BB-486E270230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43-4B54-B7BB-486E270230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43-4B54-B7BB-486E270230D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743-4B54-B7BB-486E270230D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43-4B54-B7BB-486E270230D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743-4B54-B7BB-486E270230DE}"/>
              </c:ext>
            </c:extLst>
          </c:dPt>
          <c:dLbls>
            <c:dLbl>
              <c:idx val="0"/>
              <c:layout>
                <c:manualLayout>
                  <c:x val="0.11128414503742588"/>
                  <c:y val="-5.331006304624291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43-4B54-B7BB-486E270230DE}"/>
                </c:ext>
              </c:extLst>
            </c:dLbl>
            <c:dLbl>
              <c:idx val="1"/>
              <c:layout>
                <c:manualLayout>
                  <c:x val="0.17688723743601667"/>
                  <c:y val="-8.87101241052912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43-4B54-B7BB-486E270230DE}"/>
                </c:ext>
              </c:extLst>
            </c:dLbl>
            <c:dLbl>
              <c:idx val="2"/>
              <c:layout>
                <c:manualLayout>
                  <c:x val="0.23063924937041533"/>
                  <c:y val="0.1176658583678431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43-4B54-B7BB-486E270230DE}"/>
                </c:ext>
              </c:extLst>
            </c:dLbl>
            <c:dLbl>
              <c:idx val="3"/>
              <c:layout>
                <c:manualLayout>
                  <c:x val="-3.6488740575987652E-2"/>
                  <c:y val="0.2209635875465638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43-4B54-B7BB-486E270230DE}"/>
                </c:ext>
              </c:extLst>
            </c:dLbl>
            <c:dLbl>
              <c:idx val="4"/>
              <c:layout>
                <c:manualLayout>
                  <c:x val="-0.13420133390732034"/>
                  <c:y val="2.10808667217089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743-4B54-B7BB-486E270230DE}"/>
                </c:ext>
              </c:extLst>
            </c:dLbl>
            <c:dLbl>
              <c:idx val="5"/>
              <c:layout>
                <c:manualLayout>
                  <c:x val="-0.14216293394019486"/>
                  <c:y val="-0.2427624316575760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43-4B54-B7BB-486E270230DE}"/>
                </c:ext>
              </c:extLst>
            </c:dLbl>
            <c:dLbl>
              <c:idx val="6"/>
              <c:layout>
                <c:manualLayout>
                  <c:x val="8.8263342283605561E-3"/>
                  <c:y val="-0.1956107423563752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743-4B54-B7BB-486E270230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'Focos por estado - de 2020-01-0'!$Q$12:$Q$18</c:f>
              <c:strCache>
                <c:ptCount val="7"/>
                <c:pt idx="0">
                  <c:v>ASSENTAMENTO  FEDERAL</c:v>
                </c:pt>
                <c:pt idx="1">
                  <c:v>GLEBAS FEDERAIS</c:v>
                </c:pt>
                <c:pt idx="2">
                  <c:v>GLEBAS ESTADUAIS</c:v>
                </c:pt>
                <c:pt idx="3">
                  <c:v>TERRA INDIGENA</c:v>
                </c:pt>
                <c:pt idx="4">
                  <c:v>UNIDADE DE  CONSERVAÇÃO  FEDERAL</c:v>
                </c:pt>
                <c:pt idx="5">
                  <c:v>UNIDADE DE  CONSERVAÇÃO  ESTADUAL</c:v>
                </c:pt>
                <c:pt idx="6">
                  <c:v>OUTRAS</c:v>
                </c:pt>
              </c:strCache>
            </c:strRef>
          </c:cat>
          <c:val>
            <c:numRef>
              <c:f>'Focos por estado - de 2020-01-0'!$R$12:$R$18</c:f>
              <c:numCache>
                <c:formatCode>#,##0</c:formatCode>
                <c:ptCount val="7"/>
                <c:pt idx="0">
                  <c:v>3768</c:v>
                </c:pt>
                <c:pt idx="1">
                  <c:v>4707</c:v>
                </c:pt>
                <c:pt idx="2">
                  <c:v>1129</c:v>
                </c:pt>
                <c:pt idx="3" formatCode="General">
                  <c:v>509</c:v>
                </c:pt>
                <c:pt idx="4" formatCode="General">
                  <c:v>438</c:v>
                </c:pt>
                <c:pt idx="5" formatCode="General">
                  <c:v>250</c:v>
                </c:pt>
                <c:pt idx="6">
                  <c:v>4246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743-4B54-B7BB-486E270230D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959623797025371"/>
          <c:y val="0.17171296296296296"/>
          <c:w val="0.40095931758530179"/>
          <c:h val="0.7773611111111110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2B8317B-C158-45B3-BCAE-E8D56ED68889}" type="VALUE">
                      <a:rPr lang="en-US"/>
                      <a:pPr/>
                      <a:t>[VALOR]</a:t>
                    </a:fld>
                    <a:r>
                      <a:rPr lang="en-US"/>
                      <a:t> (0.9%)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974-494C-96AB-07353DDABCA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C88C970-5C7C-433A-96C8-A6D7158BE0A9}" type="VALUE">
                      <a:rPr lang="en-US"/>
                      <a:pPr/>
                      <a:t>[VALOR]</a:t>
                    </a:fld>
                    <a:r>
                      <a:rPr lang="en-US"/>
                      <a:t> (10.9%)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974-494C-96AB-07353DDABCA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246B224-0D61-4380-9527-AE6A7109FF71}" type="VALUE">
                      <a:rPr lang="en-US"/>
                      <a:pPr/>
                      <a:t>[VALOR]</a:t>
                    </a:fld>
                    <a:r>
                      <a:rPr lang="en-US"/>
                      <a:t> (23.3%)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974-494C-96AB-07353DDABCA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C679032-4EA0-40BF-B5F1-7342322816A2}" type="VALUE">
                      <a:rPr lang="en-US"/>
                      <a:pPr/>
                      <a:t>[VALOR]</a:t>
                    </a:fld>
                    <a:r>
                      <a:rPr lang="en-US"/>
                      <a:t> (64.9%)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974-494C-96AB-07353DDABC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Planilha2!$B$9:$B$12</c:f>
              <c:strCache>
                <c:ptCount val="4"/>
                <c:pt idx="0">
                  <c:v>OUTROS</c:v>
                </c:pt>
                <c:pt idx="1">
                  <c:v>VEGETAÇÃO PRIMARIA</c:v>
                </c:pt>
                <c:pt idx="2">
                  <c:v>DESMATAMENTO CONSOLIDADO</c:v>
                </c:pt>
                <c:pt idx="3">
                  <c:v>DESMATAMENTO RECENTE</c:v>
                </c:pt>
              </c:strCache>
            </c:strRef>
          </c:cat>
          <c:val>
            <c:numRef>
              <c:f>Planilha2!$C$9:$C$12</c:f>
              <c:numCache>
                <c:formatCode>#,##0</c:formatCode>
                <c:ptCount val="4"/>
                <c:pt idx="0" formatCode="General">
                  <c:v>127</c:v>
                </c:pt>
                <c:pt idx="1">
                  <c:v>1590</c:v>
                </c:pt>
                <c:pt idx="2">
                  <c:v>3388</c:v>
                </c:pt>
                <c:pt idx="3">
                  <c:v>9454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74-494C-96AB-07353DDABC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0581695"/>
        <c:axId val="380580447"/>
      </c:barChart>
      <c:catAx>
        <c:axId val="3805816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0580447"/>
        <c:crosses val="autoZero"/>
        <c:auto val="1"/>
        <c:lblAlgn val="ctr"/>
        <c:lblOffset val="100"/>
        <c:noMultiLvlLbl val="0"/>
      </c:catAx>
      <c:valAx>
        <c:axId val="3805804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0581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27580927384076"/>
          <c:y val="5.0925925925925923E-2"/>
          <c:w val="0.63227974628171479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1.276 (8.8%)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9B-4DC9-A39A-349969F100E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1.605</a:t>
                    </a:r>
                    <a:r>
                      <a:rPr lang="en-US" baseline="0"/>
                      <a:t> (11.0%)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9B-4DC9-A39A-349969F100E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1.712 (11.8%)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9B-4DC9-A39A-349969F100E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4.504 (30.9%)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9B-4DC9-A39A-349969F100E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5.463 (37.5%)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9B-4DC9-A39A-349969F100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Planilha2!$I$9:$I$13</c:f>
              <c:strCache>
                <c:ptCount val="5"/>
                <c:pt idx="0">
                  <c:v>GRANDE</c:v>
                </c:pt>
                <c:pt idx="1">
                  <c:v>MÉDIA</c:v>
                </c:pt>
                <c:pt idx="2">
                  <c:v>PEQUENA</c:v>
                </c:pt>
                <c:pt idx="3">
                  <c:v>MINIFUNDIO</c:v>
                </c:pt>
                <c:pt idx="4">
                  <c:v>SEM CAR</c:v>
                </c:pt>
              </c:strCache>
            </c:strRef>
          </c:cat>
          <c:val>
            <c:numRef>
              <c:f>Planilha2!$J$9:$J$13</c:f>
              <c:numCache>
                <c:formatCode>General</c:formatCode>
                <c:ptCount val="5"/>
                <c:pt idx="0">
                  <c:v>1276</c:v>
                </c:pt>
                <c:pt idx="1">
                  <c:v>1605</c:v>
                </c:pt>
                <c:pt idx="2">
                  <c:v>1712</c:v>
                </c:pt>
                <c:pt idx="3">
                  <c:v>4504</c:v>
                </c:pt>
                <c:pt idx="4">
                  <c:v>5463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9B-4DC9-A39A-349969F10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3872447"/>
        <c:axId val="283878687"/>
      </c:barChart>
      <c:catAx>
        <c:axId val="2838724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3878687"/>
        <c:crosses val="autoZero"/>
        <c:auto val="1"/>
        <c:lblAlgn val="ctr"/>
        <c:lblOffset val="100"/>
        <c:noMultiLvlLbl val="0"/>
      </c:catAx>
      <c:valAx>
        <c:axId val="28387868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3872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78-4E61-8BF1-3F733D2BEC6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78-4E61-8BF1-3F733D2BEC6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78-4E61-8BF1-3F733D2BEC68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78-4E61-8BF1-3F733D2BEC68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78-4E61-8BF1-3F733D2BEC68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978-4E61-8BF1-3F733D2BEC68}"/>
              </c:ext>
            </c:extLst>
          </c:dPt>
          <c:dPt>
            <c:idx val="7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978-4E61-8BF1-3F733D2BEC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'Focos por estado - de 2020-11-0'!$J$9:$J$16</c:f>
              <c:strCache>
                <c:ptCount val="8"/>
                <c:pt idx="0">
                  <c:v>AMAZONAS</c:v>
                </c:pt>
                <c:pt idx="1">
                  <c:v>TOCANTINS</c:v>
                </c:pt>
                <c:pt idx="2">
                  <c:v>AMAPÁ</c:v>
                </c:pt>
                <c:pt idx="3">
                  <c:v>RONDÔNIA</c:v>
                </c:pt>
                <c:pt idx="4">
                  <c:v>MATO GROSSO</c:v>
                </c:pt>
                <c:pt idx="5">
                  <c:v>RORAIMA</c:v>
                </c:pt>
                <c:pt idx="6">
                  <c:v>MARANHÃO</c:v>
                </c:pt>
                <c:pt idx="7">
                  <c:v>PARÁ</c:v>
                </c:pt>
              </c:strCache>
            </c:strRef>
          </c:cat>
          <c:val>
            <c:numRef>
              <c:f>'Focos por estado - de 2020-11-0'!$K$9:$K$16</c:f>
              <c:numCache>
                <c:formatCode>General</c:formatCode>
                <c:ptCount val="8"/>
                <c:pt idx="0">
                  <c:v>9</c:v>
                </c:pt>
                <c:pt idx="1">
                  <c:v>15</c:v>
                </c:pt>
                <c:pt idx="2">
                  <c:v>33</c:v>
                </c:pt>
                <c:pt idx="3">
                  <c:v>45</c:v>
                </c:pt>
                <c:pt idx="4">
                  <c:v>51</c:v>
                </c:pt>
                <c:pt idx="5">
                  <c:v>65</c:v>
                </c:pt>
                <c:pt idx="6">
                  <c:v>209</c:v>
                </c:pt>
                <c:pt idx="7">
                  <c:v>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78-4E61-8BF1-3F733D2BE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50569119"/>
        <c:axId val="1550567871"/>
      </c:barChart>
      <c:catAx>
        <c:axId val="15505691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50567871"/>
        <c:crosses val="autoZero"/>
        <c:auto val="1"/>
        <c:lblAlgn val="ctr"/>
        <c:lblOffset val="100"/>
        <c:noMultiLvlLbl val="0"/>
      </c:catAx>
      <c:valAx>
        <c:axId val="155056787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50569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'Focos por municipio - de 2021-1'!$A$2:$A$4</c:f>
              <c:strCache>
                <c:ptCount val="3"/>
                <c:pt idx="0">
                  <c:v>LÁBREA</c:v>
                </c:pt>
                <c:pt idx="1">
                  <c:v>APUÍ</c:v>
                </c:pt>
                <c:pt idx="2">
                  <c:v>HUMAITÁ</c:v>
                </c:pt>
              </c:strCache>
            </c:strRef>
          </c:cat>
          <c:val>
            <c:numRef>
              <c:f>'Focos por municipio - de 2021-1'!$B$2:$B$4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E0-4648-A0C5-0D2D7108D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1835160639"/>
        <c:axId val="1835161471"/>
      </c:barChart>
      <c:catAx>
        <c:axId val="18351606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35161471"/>
        <c:crosses val="autoZero"/>
        <c:auto val="1"/>
        <c:lblAlgn val="ctr"/>
        <c:lblOffset val="100"/>
        <c:noMultiLvlLbl val="0"/>
      </c:catAx>
      <c:valAx>
        <c:axId val="183516147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35160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'Focos por municipio - de 2021-1'!$A$2:$A$31</c:f>
              <c:strCache>
                <c:ptCount val="30"/>
                <c:pt idx="0">
                  <c:v>ANAPU (PARÁ)</c:v>
                </c:pt>
                <c:pt idx="1">
                  <c:v>CRATEÚS  (CEARÁ)</c:v>
                </c:pt>
                <c:pt idx="2">
                  <c:v>GRANJA (CEARÁ)</c:v>
                </c:pt>
                <c:pt idx="3">
                  <c:v>BARRAS (PIAUÍ)</c:v>
                </c:pt>
                <c:pt idx="4">
                  <c:v>BOA VIAGEM (CEARÁ)</c:v>
                </c:pt>
                <c:pt idx="5">
                  <c:v>MIRANDA (MATO GROSSO DO SUL)</c:v>
                </c:pt>
                <c:pt idx="6">
                  <c:v>PACARAIMA (RORAIMA)</c:v>
                </c:pt>
                <c:pt idx="7">
                  <c:v>TOMÉ AÇÚ  (PARÀ)</c:v>
                </c:pt>
                <c:pt idx="8">
                  <c:v>SANTA QUITÉRIA  (CEARÁ)</c:v>
                </c:pt>
                <c:pt idx="9">
                  <c:v>OEIRAS DO PARÀ  (PARÁ)</c:v>
                </c:pt>
                <c:pt idx="10">
                  <c:v>PARAGOMINAS (PARÁ)</c:v>
                </c:pt>
                <c:pt idx="11">
                  <c:v>VIÇOSA DO CEARÁ  (CEARÁ)</c:v>
                </c:pt>
                <c:pt idx="12">
                  <c:v>PORTO VELHO (RONDÔNIA)</c:v>
                </c:pt>
                <c:pt idx="13">
                  <c:v>OBIDOS (PARÁ)</c:v>
                </c:pt>
                <c:pt idx="14">
                  <c:v>PLACAS (PARÁ)</c:v>
                </c:pt>
                <c:pt idx="15">
                  <c:v>NORMANDIA (RORAIMA)</c:v>
                </c:pt>
                <c:pt idx="16">
                  <c:v>ALMEIRIM (PARÁ)</c:v>
                </c:pt>
                <c:pt idx="17">
                  <c:v>MOJU (PARÁ)</c:v>
                </c:pt>
                <c:pt idx="18">
                  <c:v>CAMETÁ  (PARÁ)</c:v>
                </c:pt>
                <c:pt idx="19">
                  <c:v>NOVO REPARTIMENTO (PARÁ)</c:v>
                </c:pt>
                <c:pt idx="20">
                  <c:v>URUCARÁ (PARÁ)</c:v>
                </c:pt>
                <c:pt idx="21">
                  <c:v>JURUTI (PARÁ)</c:v>
                </c:pt>
                <c:pt idx="22">
                  <c:v>PORTO DE MOZ (PARÁ)</c:v>
                </c:pt>
                <c:pt idx="23">
                  <c:v>MONTE ALEGRE (PARÀ)</c:v>
                </c:pt>
                <c:pt idx="24">
                  <c:v>CORUMBÁ  (MATO GROSSO DO SUL)</c:v>
                </c:pt>
                <c:pt idx="25">
                  <c:v>MEDICILÂNDIA  (PARÁ)</c:v>
                </c:pt>
                <c:pt idx="26">
                  <c:v>SANTARÉM (PARÁ)</c:v>
                </c:pt>
                <c:pt idx="27">
                  <c:v>PORTEL (PARÁ)</c:v>
                </c:pt>
                <c:pt idx="28">
                  <c:v>PACAJÁ  (PARÁ)</c:v>
                </c:pt>
                <c:pt idx="29">
                  <c:v>PRAINHA (PARÁ)</c:v>
                </c:pt>
              </c:strCache>
            </c:strRef>
          </c:cat>
          <c:val>
            <c:numRef>
              <c:f>'Focos por municipio - de 2021-1'!$B$2:$B$31</c:f>
              <c:numCache>
                <c:formatCode>General</c:formatCode>
                <c:ptCount val="30"/>
                <c:pt idx="0">
                  <c:v>13</c:v>
                </c:pt>
                <c:pt idx="1">
                  <c:v>13</c:v>
                </c:pt>
                <c:pt idx="2">
                  <c:v>13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  <c:pt idx="8">
                  <c:v>15</c:v>
                </c:pt>
                <c:pt idx="9">
                  <c:v>17</c:v>
                </c:pt>
                <c:pt idx="10">
                  <c:v>17</c:v>
                </c:pt>
                <c:pt idx="11">
                  <c:v>18</c:v>
                </c:pt>
                <c:pt idx="12">
                  <c:v>19</c:v>
                </c:pt>
                <c:pt idx="13">
                  <c:v>20</c:v>
                </c:pt>
                <c:pt idx="14">
                  <c:v>21</c:v>
                </c:pt>
                <c:pt idx="15">
                  <c:v>22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  <c:pt idx="19">
                  <c:v>28</c:v>
                </c:pt>
                <c:pt idx="20">
                  <c:v>29</c:v>
                </c:pt>
                <c:pt idx="21">
                  <c:v>32</c:v>
                </c:pt>
                <c:pt idx="22">
                  <c:v>32</c:v>
                </c:pt>
                <c:pt idx="23">
                  <c:v>34</c:v>
                </c:pt>
                <c:pt idx="24">
                  <c:v>35</c:v>
                </c:pt>
                <c:pt idx="25">
                  <c:v>39</c:v>
                </c:pt>
                <c:pt idx="26">
                  <c:v>47</c:v>
                </c:pt>
                <c:pt idx="27">
                  <c:v>48</c:v>
                </c:pt>
                <c:pt idx="28">
                  <c:v>61</c:v>
                </c:pt>
                <c:pt idx="29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94-417A-85DC-F0561DA077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06820447"/>
        <c:axId val="1606819615"/>
      </c:barChart>
      <c:catAx>
        <c:axId val="16068204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06819615"/>
        <c:crosses val="autoZero"/>
        <c:auto val="1"/>
        <c:lblAlgn val="ctr"/>
        <c:lblOffset val="100"/>
        <c:noMultiLvlLbl val="0"/>
      </c:catAx>
      <c:valAx>
        <c:axId val="160681961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06820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Planilha1!$B$9</c:f>
              <c:strCache>
                <c:ptCount val="1"/>
                <c:pt idx="0">
                  <c:v>nov/20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Planilha1!$C$8:$AG$8</c:f>
              <c:strCach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TOTAL</c:v>
                </c:pt>
              </c:strCache>
            </c:strRef>
          </c:cat>
          <c:val>
            <c:numRef>
              <c:f>Planilha1!$C$9:$AG$9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108</c:v>
                </c:pt>
                <c:pt idx="3">
                  <c:v>44</c:v>
                </c:pt>
                <c:pt idx="4">
                  <c:v>9</c:v>
                </c:pt>
                <c:pt idx="5">
                  <c:v>33</c:v>
                </c:pt>
                <c:pt idx="6">
                  <c:v>18</c:v>
                </c:pt>
                <c:pt idx="7">
                  <c:v>3</c:v>
                </c:pt>
                <c:pt idx="8">
                  <c:v>0</c:v>
                </c:pt>
                <c:pt idx="9">
                  <c:v>25</c:v>
                </c:pt>
                <c:pt idx="10">
                  <c:v>8</c:v>
                </c:pt>
                <c:pt idx="11">
                  <c:v>27</c:v>
                </c:pt>
                <c:pt idx="12">
                  <c:v>8</c:v>
                </c:pt>
                <c:pt idx="13">
                  <c:v>3</c:v>
                </c:pt>
                <c:pt idx="14">
                  <c:v>12</c:v>
                </c:pt>
                <c:pt idx="15">
                  <c:v>2</c:v>
                </c:pt>
                <c:pt idx="16">
                  <c:v>5</c:v>
                </c:pt>
                <c:pt idx="17">
                  <c:v>5</c:v>
                </c:pt>
                <c:pt idx="18">
                  <c:v>11</c:v>
                </c:pt>
                <c:pt idx="19">
                  <c:v>1</c:v>
                </c:pt>
                <c:pt idx="20">
                  <c:v>0</c:v>
                </c:pt>
                <c:pt idx="21">
                  <c:v>20</c:v>
                </c:pt>
                <c:pt idx="22">
                  <c:v>0</c:v>
                </c:pt>
                <c:pt idx="23">
                  <c:v>5</c:v>
                </c:pt>
                <c:pt idx="24">
                  <c:v>0</c:v>
                </c:pt>
                <c:pt idx="25">
                  <c:v>2</c:v>
                </c:pt>
                <c:pt idx="26">
                  <c:v>1</c:v>
                </c:pt>
                <c:pt idx="27">
                  <c:v>19</c:v>
                </c:pt>
                <c:pt idx="28">
                  <c:v>4</c:v>
                </c:pt>
                <c:pt idx="29">
                  <c:v>0</c:v>
                </c:pt>
                <c:pt idx="30">
                  <c:v>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0A-49F5-B268-2F3BD6FD6DE9}"/>
            </c:ext>
          </c:extLst>
        </c:ser>
        <c:ser>
          <c:idx val="1"/>
          <c:order val="1"/>
          <c:tx>
            <c:strRef>
              <c:f>Planilha1!$B$10</c:f>
              <c:strCache>
                <c:ptCount val="1"/>
                <c:pt idx="0">
                  <c:v>nov/21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Planilha1!$C$8:$AG$8</c:f>
              <c:strCach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TOTAL</c:v>
                </c:pt>
              </c:strCache>
            </c:strRef>
          </c:cat>
          <c:val>
            <c:numRef>
              <c:f>Planilha1!$C$10:$AG$10</c:f>
              <c:numCache>
                <c:formatCode>General</c:formatCode>
                <c:ptCount val="31"/>
                <c:pt idx="0">
                  <c:v>12</c:v>
                </c:pt>
                <c:pt idx="1">
                  <c:v>37</c:v>
                </c:pt>
                <c:pt idx="2">
                  <c:v>11</c:v>
                </c:pt>
                <c:pt idx="3">
                  <c:v>62</c:v>
                </c:pt>
                <c:pt idx="4">
                  <c:v>4</c:v>
                </c:pt>
                <c:pt idx="5">
                  <c:v>4</c:v>
                </c:pt>
                <c:pt idx="6">
                  <c:v>1</c:v>
                </c:pt>
                <c:pt idx="7">
                  <c:v>0</c:v>
                </c:pt>
                <c:pt idx="8">
                  <c:v>5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30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0A-49F5-B268-2F3BD6FD6D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80582943"/>
        <c:axId val="380577119"/>
      </c:barChart>
      <c:catAx>
        <c:axId val="3805829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0577119"/>
        <c:crosses val="autoZero"/>
        <c:auto val="1"/>
        <c:lblAlgn val="ctr"/>
        <c:lblOffset val="100"/>
        <c:noMultiLvlLbl val="0"/>
      </c:catAx>
      <c:valAx>
        <c:axId val="38057711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0582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32286609827992E-3"/>
          <c:y val="0"/>
          <c:w val="0.14023828071213673"/>
          <c:h val="6.95873712901271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39475978924341"/>
          <c:y val="5.3804098008189236E-2"/>
          <c:w val="0.87642131311879301"/>
          <c:h val="0.884999565754327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38-432A-B020-BA3951FAE6B3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38-432A-B020-BA3951FAE6B3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4E38-432A-B020-BA3951FAE6B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4E38-432A-B020-BA3951FAE6B3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4E38-432A-B020-BA3951FAE6B3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4E38-432A-B020-BA3951FAE6B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4E38-432A-B020-BA3951FAE6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[desmCat_ATUALIZADO_05112021.xlsx]AMZ!$B$30:$B$39</c:f>
              <c:strCache>
                <c:ptCount val="10"/>
                <c:pt idx="0">
                  <c:v>Caldeias do Jamari/RO</c:v>
                </c:pt>
                <c:pt idx="1">
                  <c:v>Colniza/MT</c:v>
                </c:pt>
                <c:pt idx="2">
                  <c:v>Portel /PA</c:v>
                </c:pt>
                <c:pt idx="3">
                  <c:v>Itaituba/PA</c:v>
                </c:pt>
                <c:pt idx="4">
                  <c:v>Apuí/ AM</c:v>
                </c:pt>
                <c:pt idx="5">
                  <c:v>Novo Progresso/PA</c:v>
                </c:pt>
                <c:pt idx="6">
                  <c:v>São Felix do Xingu/PA</c:v>
                </c:pt>
                <c:pt idx="7">
                  <c:v>Porto Velho/RO</c:v>
                </c:pt>
                <c:pt idx="8">
                  <c:v>Lábrea/AM</c:v>
                </c:pt>
                <c:pt idx="9">
                  <c:v>Altamira/PA</c:v>
                </c:pt>
              </c:strCache>
            </c:strRef>
          </c:cat>
          <c:val>
            <c:numRef>
              <c:f>[desmCat_ATUALIZADO_05112021.xlsx]AMZ!$C$30:$C$39</c:f>
              <c:numCache>
                <c:formatCode>0.00</c:formatCode>
                <c:ptCount val="10"/>
                <c:pt idx="0">
                  <c:v>175.06</c:v>
                </c:pt>
                <c:pt idx="1">
                  <c:v>213.44</c:v>
                </c:pt>
                <c:pt idx="2" formatCode="General">
                  <c:v>219.81</c:v>
                </c:pt>
                <c:pt idx="3">
                  <c:v>253.3</c:v>
                </c:pt>
                <c:pt idx="4">
                  <c:v>341.52</c:v>
                </c:pt>
                <c:pt idx="5">
                  <c:v>344.81</c:v>
                </c:pt>
                <c:pt idx="6" formatCode="General">
                  <c:v>359.78</c:v>
                </c:pt>
                <c:pt idx="7">
                  <c:v>431.32</c:v>
                </c:pt>
                <c:pt idx="8" formatCode="General">
                  <c:v>501.21</c:v>
                </c:pt>
                <c:pt idx="9">
                  <c:v>505.21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E38-432A-B020-BA3951FAE6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1474640"/>
        <c:axId val="2060039664"/>
      </c:barChart>
      <c:catAx>
        <c:axId val="2061474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ysClr val="window" lastClr="FFFFFF"/>
          </a:solidFill>
          <a:ln w="9525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0039664"/>
        <c:crosses val="autoZero"/>
        <c:auto val="1"/>
        <c:lblAlgn val="ctr"/>
        <c:lblOffset val="100"/>
        <c:noMultiLvlLbl val="0"/>
      </c:catAx>
      <c:valAx>
        <c:axId val="2060039664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accent3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1474640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08203301653467"/>
          <c:y val="4.6700098241909703E-2"/>
          <c:w val="0.87129396325459318"/>
          <c:h val="0.76929104532324522"/>
        </c:manualLayout>
      </c:layout>
      <c:barChart>
        <c:barDir val="col"/>
        <c:grouping val="clustered"/>
        <c:varyColors val="0"/>
        <c:ser>
          <c:idx val="0"/>
          <c:order val="0"/>
          <c:tx>
            <c:v>2020</c:v>
          </c:tx>
          <c:spPr>
            <a:solidFill>
              <a:srgbClr val="993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TOTAL</c:v>
              </c:pt>
            </c:strLit>
          </c:cat>
          <c:val>
            <c:numRef>
              <c:f>[desmCat_ATUALIZADO_05112021.xlsx]DETER_20_21!$B$29</c:f>
              <c:numCache>
                <c:formatCode>0.00</c:formatCode>
                <c:ptCount val="1"/>
                <c:pt idx="0">
                  <c:v>1269.5999999999999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E4-44F3-BB5D-8CC6E6CB15AA}"/>
            </c:ext>
          </c:extLst>
        </c:ser>
        <c:ser>
          <c:idx val="1"/>
          <c:order val="1"/>
          <c:tx>
            <c:v>2021</c:v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TOTAL</c:v>
              </c:pt>
            </c:strLit>
          </c:cat>
          <c:val>
            <c:numRef>
              <c:f>[desmCat_ATUALIZADO_05112021.xlsx]DETER_20_21!$C$29</c:f>
              <c:numCache>
                <c:formatCode>0.00</c:formatCode>
                <c:ptCount val="1"/>
                <c:pt idx="0">
                  <c:v>1816.3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E4-44F3-BB5D-8CC6E6CB1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6350248"/>
        <c:axId val="626353200"/>
      </c:barChart>
      <c:catAx>
        <c:axId val="626350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6353200"/>
        <c:crosses val="autoZero"/>
        <c:auto val="1"/>
        <c:lblAlgn val="ctr"/>
        <c:lblOffset val="100"/>
        <c:noMultiLvlLbl val="0"/>
      </c:catAx>
      <c:valAx>
        <c:axId val="62635320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6350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915954441131842"/>
          <c:y val="0.89380430798105548"/>
          <c:w val="0.26072373754126305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8730274319861"/>
          <c:y val="3.3797794323592027E-2"/>
          <c:w val="0.70983916542875192"/>
          <c:h val="0.9230674647272842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673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F8-4824-A21F-8C39102DF5F0}"/>
              </c:ext>
            </c:extLst>
          </c:dPt>
          <c:dPt>
            <c:idx val="1"/>
            <c:invertIfNegative val="0"/>
            <c:bubble3D val="0"/>
            <c:spPr>
              <a:solidFill>
                <a:srgbClr val="00A9E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F8-4824-A21F-8C39102DF5F0}"/>
              </c:ext>
            </c:extLst>
          </c:dPt>
          <c:dPt>
            <c:idx val="2"/>
            <c:invertIfNegative val="0"/>
            <c:bubble3D val="0"/>
            <c:spPr>
              <a:solidFill>
                <a:srgbClr val="004DA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FF8-4824-A21F-8C39102DF5F0}"/>
              </c:ext>
            </c:extLst>
          </c:dPt>
          <c:dPt>
            <c:idx val="3"/>
            <c:invertIfNegative val="0"/>
            <c:bubble3D val="0"/>
            <c:spPr>
              <a:solidFill>
                <a:srgbClr val="00E6A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FF8-4824-A21F-8C39102DF5F0}"/>
              </c:ext>
            </c:extLst>
          </c:dPt>
          <c:dPt>
            <c:idx val="4"/>
            <c:invertIfNegative val="0"/>
            <c:bubble3D val="0"/>
            <c:spPr>
              <a:solidFill>
                <a:srgbClr val="70A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FF8-4824-A21F-8C39102DF5F0}"/>
              </c:ext>
            </c:extLst>
          </c:dPt>
          <c:dPt>
            <c:idx val="5"/>
            <c:invertIfNegative val="0"/>
            <c:bubble3D val="0"/>
            <c:spPr>
              <a:solidFill>
                <a:srgbClr val="E69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FF8-4824-A21F-8C39102DF5F0}"/>
              </c:ext>
            </c:extLst>
          </c:dPt>
          <c:dPt>
            <c:idx val="6"/>
            <c:invertIfNegative val="0"/>
            <c:bubble3D val="0"/>
            <c:spPr>
              <a:solidFill>
                <a:srgbClr val="A87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FF8-4824-A21F-8C39102DF5F0}"/>
              </c:ext>
            </c:extLst>
          </c:dPt>
          <c:dPt>
            <c:idx val="7"/>
            <c:invertIfNegative val="0"/>
            <c:bubble3D val="0"/>
            <c:spPr>
              <a:solidFill>
                <a:srgbClr val="E6E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FF8-4824-A21F-8C39102DF5F0}"/>
              </c:ext>
            </c:extLst>
          </c:dPt>
          <c:dPt>
            <c:idx val="8"/>
            <c:invertIfNegative val="0"/>
            <c:bubble3D val="0"/>
            <c:spPr>
              <a:solidFill>
                <a:srgbClr val="A8A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FF8-4824-A21F-8C39102DF5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[desmCat_ATUALIZADO_05112021.xlsx]MAPA!$B$2:$B$10</c:f>
              <c:strCache>
                <c:ptCount val="9"/>
                <c:pt idx="0">
                  <c:v>Tapauá</c:v>
                </c:pt>
                <c:pt idx="1">
                  <c:v>Maués</c:v>
                </c:pt>
                <c:pt idx="2">
                  <c:v>Canutama</c:v>
                </c:pt>
                <c:pt idx="3">
                  <c:v>Manicoré</c:v>
                </c:pt>
                <c:pt idx="4">
                  <c:v>Boca do Acre</c:v>
                </c:pt>
                <c:pt idx="5">
                  <c:v>Novo Aripuanã</c:v>
                </c:pt>
                <c:pt idx="6">
                  <c:v>Humaitá</c:v>
                </c:pt>
                <c:pt idx="7">
                  <c:v>Apuí</c:v>
                </c:pt>
                <c:pt idx="8">
                  <c:v>Lábrea</c:v>
                </c:pt>
              </c:strCache>
            </c:strRef>
          </c:cat>
          <c:val>
            <c:numRef>
              <c:f>[desmCat_ATUALIZADO_05112021.xlsx]MAPA!$C$2:$C$10</c:f>
              <c:numCache>
                <c:formatCode>0.00</c:formatCode>
                <c:ptCount val="9"/>
                <c:pt idx="0">
                  <c:v>46.82</c:v>
                </c:pt>
                <c:pt idx="1">
                  <c:v>58.12</c:v>
                </c:pt>
                <c:pt idx="2" formatCode="General">
                  <c:v>102.01</c:v>
                </c:pt>
                <c:pt idx="3">
                  <c:v>121.45</c:v>
                </c:pt>
                <c:pt idx="4" formatCode="General">
                  <c:v>137.22</c:v>
                </c:pt>
                <c:pt idx="5">
                  <c:v>162.31</c:v>
                </c:pt>
                <c:pt idx="6">
                  <c:v>170.41</c:v>
                </c:pt>
                <c:pt idx="7">
                  <c:v>341.52</c:v>
                </c:pt>
                <c:pt idx="8">
                  <c:v>501.95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FF8-4824-A21F-8C39102DF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6373848"/>
        <c:axId val="636371224"/>
      </c:barChart>
      <c:catAx>
        <c:axId val="636373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36371224"/>
        <c:crosses val="autoZero"/>
        <c:auto val="1"/>
        <c:lblAlgn val="ctr"/>
        <c:lblOffset val="100"/>
        <c:noMultiLvlLbl val="0"/>
      </c:catAx>
      <c:valAx>
        <c:axId val="636371224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636373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86377725547938E-2"/>
          <c:y val="0.29626106718783735"/>
          <c:w val="0.92941296587453226"/>
          <c:h val="0.6422824982332918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[desmCat_ATUALIZADO_05112021.xlsx]Planilha1!$B$2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E1-40F6-8A83-95338C75DBE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7E1-40F6-8A83-95338C75DBE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7E1-40F6-8A83-95338C75DB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desmCat_ATUALIZADO_05112021.xlsx]Planilha1!$B$1,[desmCat_ATUALIZADO_05112021.xlsx]Planilha1!$E$1,[desmCat_ATUALIZADO_05112021.xlsx]Planilha1!$H$1,[desmCat_ATUALIZADO_05112021.xlsx]Planilha1!$K$1,[desmCat_ATUALIZADO_05112021.xlsx]Planilha1!$N$1,[desmCat_ATUALIZADO_05112021.xlsx]Planilha1!$Q$1,[desmCat_ATUALIZADO_05112021.xlsx]Planilha1!$T$1,[desmCat_ATUALIZADO_05112021.xlsx]Planilha1!$W$1,[desmCat_ATUALIZADO_05112021.xlsx]Planilha1!$Z$1,[desmCat_ATUALIZADO_05112021.xlsx]Planilha1!$AC$1,[desmCat_ATUALIZADO_05112021.xlsx]Planilha1!$AF$1</c:f>
              <c:strCache>
                <c:ptCount val="11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</c:strCache>
            </c:strRef>
          </c:cat>
          <c:val>
            <c:numRef>
              <c:f>[desmCat_ATUALIZADO_05112021.xlsx]Planilha1!$B$10,[desmCat_ATUALIZADO_05112021.xlsx]Planilha1!$E$10,[desmCat_ATUALIZADO_05112021.xlsx]Planilha1!$H$10,[desmCat_ATUALIZADO_05112021.xlsx]Planilha1!$K$10,[desmCat_ATUALIZADO_05112021.xlsx]Planilha1!$N$10,[desmCat_ATUALIZADO_05112021.xlsx]Planilha1!$Q$10,[desmCat_ATUALIZADO_05112021.xlsx]Planilha1!$T$10,[desmCat_ATUALIZADO_05112021.xlsx]Planilha1!$W$10,[desmCat_ATUALIZADO_05112021.xlsx]Planilha1!$Z$10,[desmCat_ATUALIZADO_05112021.xlsx]Planilha1!$AC$10,[desmCat_ATUALIZADO_05112021.xlsx]Planilha1!$AF$10</c:f>
              <c:numCache>
                <c:formatCode>0.00</c:formatCode>
                <c:ptCount val="11"/>
                <c:pt idx="0">
                  <c:v>13.44</c:v>
                </c:pt>
                <c:pt idx="1">
                  <c:v>20.73</c:v>
                </c:pt>
                <c:pt idx="2" formatCode="General">
                  <c:v>72.709999999999994</c:v>
                </c:pt>
                <c:pt idx="3">
                  <c:v>77.459999999999994</c:v>
                </c:pt>
                <c:pt idx="4" formatCode="General">
                  <c:v>183.45</c:v>
                </c:pt>
                <c:pt idx="5" formatCode="General">
                  <c:v>173.47</c:v>
                </c:pt>
                <c:pt idx="6" formatCode="General">
                  <c:v>286.41000000000003</c:v>
                </c:pt>
                <c:pt idx="7" formatCode="General">
                  <c:v>221.05</c:v>
                </c:pt>
                <c:pt idx="8" formatCode="General">
                  <c:v>117.78</c:v>
                </c:pt>
                <c:pt idx="9" formatCode="General">
                  <c:v>88.79</c:v>
                </c:pt>
                <c:pt idx="10" formatCode="General">
                  <c:v>14.31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E1-40F6-8A83-95338C75DBED}"/>
            </c:ext>
          </c:extLst>
        </c:ser>
        <c:ser>
          <c:idx val="0"/>
          <c:order val="1"/>
          <c:tx>
            <c:v>2021</c:v>
          </c:tx>
          <c:spPr>
            <a:solidFill>
              <a:srgbClr val="FFC000"/>
            </a:solidFill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desmCat_ATUALIZADO_05112021.xlsx]Planilha1!$B$1,[desmCat_ATUALIZADO_05112021.xlsx]Planilha1!$E$1,[desmCat_ATUALIZADO_05112021.xlsx]Planilha1!$H$1,[desmCat_ATUALIZADO_05112021.xlsx]Planilha1!$K$1,[desmCat_ATUALIZADO_05112021.xlsx]Planilha1!$N$1,[desmCat_ATUALIZADO_05112021.xlsx]Planilha1!$Q$1,[desmCat_ATUALIZADO_05112021.xlsx]Planilha1!$T$1,[desmCat_ATUALIZADO_05112021.xlsx]Planilha1!$W$1,[desmCat_ATUALIZADO_05112021.xlsx]Planilha1!$Z$1,[desmCat_ATUALIZADO_05112021.xlsx]Planilha1!$AC$1,[desmCat_ATUALIZADO_05112021.xlsx]Planilha1!$AF$1</c:f>
              <c:strCache>
                <c:ptCount val="11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</c:strCache>
            </c:strRef>
          </c:cat>
          <c:val>
            <c:numRef>
              <c:f>[desmCat_ATUALIZADO_05112021.xlsx]Planilha1!$C$10,[desmCat_ATUALIZADO_05112021.xlsx]Planilha1!$F$10,[desmCat_ATUALIZADO_05112021.xlsx]Planilha1!$I$10,[desmCat_ATUALIZADO_05112021.xlsx]Planilha1!$L$10,[desmCat_ATUALIZADO_05112021.xlsx]Planilha1!$O$10,[desmCat_ATUALIZADO_05112021.xlsx]Planilha1!$R$10,[desmCat_ATUALIZADO_05112021.xlsx]Planilha1!$U$10,[desmCat_ATUALIZADO_05112021.xlsx]Planilha1!$X$10,[desmCat_ATUALIZADO_05112021.xlsx]Planilha1!$AA$10,[desmCat_ATUALIZADO_05112021.xlsx]Planilha1!$AD$10,[desmCat_ATUALIZADO_05112021.xlsx]Planilha1!$AG$10</c:f>
              <c:numCache>
                <c:formatCode>0.00</c:formatCode>
                <c:ptCount val="11"/>
                <c:pt idx="0">
                  <c:v>5.86</c:v>
                </c:pt>
                <c:pt idx="1">
                  <c:v>25.81</c:v>
                </c:pt>
                <c:pt idx="2">
                  <c:v>61.41</c:v>
                </c:pt>
                <c:pt idx="3" formatCode="General">
                  <c:v>174.53</c:v>
                </c:pt>
                <c:pt idx="4">
                  <c:v>348.34</c:v>
                </c:pt>
                <c:pt idx="5">
                  <c:v>219.77</c:v>
                </c:pt>
                <c:pt idx="6">
                  <c:v>432.52</c:v>
                </c:pt>
                <c:pt idx="7">
                  <c:v>202.46</c:v>
                </c:pt>
                <c:pt idx="8" formatCode="General">
                  <c:v>229.33</c:v>
                </c:pt>
                <c:pt idx="9" formatCode="General">
                  <c:v>116.27</c:v>
                </c:pt>
                <c:pt idx="10" formatCode="General">
                  <c:v>2.93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7E1-40F6-8A83-95338C75DB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86073984"/>
        <c:axId val="286075904"/>
      </c:barChart>
      <c:catAx>
        <c:axId val="286073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6075904"/>
        <c:crosses val="autoZero"/>
        <c:auto val="1"/>
        <c:lblAlgn val="ctr"/>
        <c:lblOffset val="100"/>
        <c:noMultiLvlLbl val="0"/>
      </c:catAx>
      <c:valAx>
        <c:axId val="286075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DESM/KM²</a:t>
                </a:r>
              </a:p>
            </c:rich>
          </c:tx>
          <c:layout>
            <c:manualLayout>
              <c:xMode val="edge"/>
              <c:yMode val="edge"/>
              <c:x val="3.9642537053207342E-3"/>
              <c:y val="0.479770640744053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none"/>
        <c:minorTickMark val="none"/>
        <c:tickLblPos val="nextTo"/>
        <c:spPr>
          <a:solidFill>
            <a:sysClr val="window" lastClr="FFFFFF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607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6063943002222718"/>
          <c:y val="3.3214216524947988E-3"/>
          <c:w val="0.13216133610022593"/>
          <c:h val="0.109429480716886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01-F6DF-4193-9A6F-49A7BC526CBC}"/>
              </c:ext>
            </c:extLst>
          </c:dPt>
          <c:dPt>
            <c:idx val="1"/>
            <c:bubble3D val="0"/>
            <c:spPr>
              <a:solidFill>
                <a:srgbClr val="E69800"/>
              </a:solidFill>
            </c:spPr>
            <c:extLst>
              <c:ext xmlns:c16="http://schemas.microsoft.com/office/drawing/2014/chart" uri="{C3380CC4-5D6E-409C-BE32-E72D297353CC}">
                <c16:uniqueId val="{00000003-F6DF-4193-9A6F-49A7BC526CBC}"/>
              </c:ext>
            </c:extLst>
          </c:dPt>
          <c:dPt>
            <c:idx val="2"/>
            <c:bubble3D val="0"/>
            <c:spPr>
              <a:solidFill>
                <a:srgbClr val="339966"/>
              </a:solidFill>
            </c:spPr>
            <c:extLst>
              <c:ext xmlns:c16="http://schemas.microsoft.com/office/drawing/2014/chart" uri="{C3380CC4-5D6E-409C-BE32-E72D297353CC}">
                <c16:uniqueId val="{00000005-F6DF-4193-9A6F-49A7BC526CBC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F6DF-4193-9A6F-49A7BC526CBC}"/>
              </c:ext>
            </c:extLst>
          </c:dPt>
          <c:dPt>
            <c:idx val="4"/>
            <c:bubble3D val="0"/>
            <c:spPr>
              <a:solidFill>
                <a:srgbClr val="66FF66"/>
              </a:solidFill>
            </c:spPr>
            <c:extLst>
              <c:ext xmlns:c16="http://schemas.microsoft.com/office/drawing/2014/chart" uri="{C3380CC4-5D6E-409C-BE32-E72D297353CC}">
                <c16:uniqueId val="{00000009-F6DF-4193-9A6F-49A7BC526CBC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F6DF-4193-9A6F-49A7BC526CBC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F6DF-4193-9A6F-49A7BC526CBC}"/>
              </c:ext>
            </c:extLst>
          </c:dPt>
          <c:dLbls>
            <c:dLbl>
              <c:idx val="0"/>
              <c:layout>
                <c:manualLayout>
                  <c:x val="9.03954802259887E-2"/>
                  <c:y val="-0.104735825528257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DF-4193-9A6F-49A7BC526CBC}"/>
                </c:ext>
              </c:extLst>
            </c:dLbl>
            <c:dLbl>
              <c:idx val="2"/>
              <c:layout>
                <c:manualLayout>
                  <c:x val="0.127118644067796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DF-4193-9A6F-49A7BC526CBC}"/>
                </c:ext>
              </c:extLst>
            </c:dLbl>
            <c:dLbl>
              <c:idx val="3"/>
              <c:layout>
                <c:manualLayout>
                  <c:x val="8.7570621468926552E-2"/>
                  <c:y val="0.139647767371010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6DF-4193-9A6F-49A7BC526CB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[desmCat_ATUALIZADO_05112021.xlsx]Planilha1!$A$3:$A$9</c:f>
              <c:strCache>
                <c:ptCount val="7"/>
                <c:pt idx="0">
                  <c:v>TERRA INDIGENA</c:v>
                </c:pt>
                <c:pt idx="1">
                  <c:v>ASSENTAMENTO FEDERAL</c:v>
                </c:pt>
                <c:pt idx="2">
                  <c:v>UNIDADE DE CONSERVAÇÃO ESTADUAL</c:v>
                </c:pt>
                <c:pt idx="3">
                  <c:v>UNIDADE DE CONSERVAÇÃO FEDERAL</c:v>
                </c:pt>
                <c:pt idx="4">
                  <c:v>GLEBAS ESTADUAIS</c:v>
                </c:pt>
                <c:pt idx="5">
                  <c:v>GLEBAS FEDERAIS</c:v>
                </c:pt>
                <c:pt idx="6">
                  <c:v>OUTRAS </c:v>
                </c:pt>
              </c:strCache>
            </c:strRef>
          </c:cat>
          <c:val>
            <c:numRef>
              <c:f>[desmCat_ATUALIZADO_05112021.xlsx]Planilha1!$AM$3:$AM$9</c:f>
              <c:numCache>
                <c:formatCode>0.00</c:formatCode>
                <c:ptCount val="7"/>
                <c:pt idx="0">
                  <c:v>16.829999999999998</c:v>
                </c:pt>
                <c:pt idx="1">
                  <c:v>550.69000000000005</c:v>
                </c:pt>
                <c:pt idx="2">
                  <c:v>13.119999999999997</c:v>
                </c:pt>
                <c:pt idx="3">
                  <c:v>22.89</c:v>
                </c:pt>
                <c:pt idx="4">
                  <c:v>80.83</c:v>
                </c:pt>
                <c:pt idx="5">
                  <c:v>723.45</c:v>
                </c:pt>
                <c:pt idx="6">
                  <c:v>411.42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6DF-4193-9A6F-49A7BC526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38-4194-86CB-D453ED34AE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'Focos por estado - de 2021-01-0'!$H$9:$H$17</c:f>
              <c:strCache>
                <c:ptCount val="9"/>
                <c:pt idx="0">
                  <c:v>AMAPÁ</c:v>
                </c:pt>
                <c:pt idx="1">
                  <c:v>RORAIMA</c:v>
                </c:pt>
                <c:pt idx="2">
                  <c:v>ACRE</c:v>
                </c:pt>
                <c:pt idx="3">
                  <c:v>MARANHÃO</c:v>
                </c:pt>
                <c:pt idx="4">
                  <c:v>TOCANTINS</c:v>
                </c:pt>
                <c:pt idx="5">
                  <c:v>RONDÔNIA</c:v>
                </c:pt>
                <c:pt idx="6">
                  <c:v>AMAZONAS</c:v>
                </c:pt>
                <c:pt idx="7">
                  <c:v>PARÁ</c:v>
                </c:pt>
                <c:pt idx="8">
                  <c:v>MATO GROSSO</c:v>
                </c:pt>
              </c:strCache>
            </c:strRef>
          </c:cat>
          <c:val>
            <c:numRef>
              <c:f>'Focos por estado - de 2021-01-0'!$I$9:$I$17</c:f>
              <c:numCache>
                <c:formatCode>General</c:formatCode>
                <c:ptCount val="9"/>
                <c:pt idx="0">
                  <c:v>636</c:v>
                </c:pt>
                <c:pt idx="1">
                  <c:v>839</c:v>
                </c:pt>
                <c:pt idx="2" formatCode="#,##0">
                  <c:v>8820</c:v>
                </c:pt>
                <c:pt idx="3" formatCode="#,##0">
                  <c:v>9469</c:v>
                </c:pt>
                <c:pt idx="4" formatCode="#,##0">
                  <c:v>9859</c:v>
                </c:pt>
                <c:pt idx="5" formatCode="#,##0">
                  <c:v>9958</c:v>
                </c:pt>
                <c:pt idx="6" formatCode="#,##0">
                  <c:v>14697</c:v>
                </c:pt>
                <c:pt idx="7" formatCode="#,##0">
                  <c:v>20604</c:v>
                </c:pt>
                <c:pt idx="8" formatCode="#,##0">
                  <c:v>22030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38-4194-86CB-D453ED34AE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56347983"/>
        <c:axId val="1656361295"/>
      </c:barChart>
      <c:catAx>
        <c:axId val="16563479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56361295"/>
        <c:crosses val="autoZero"/>
        <c:auto val="1"/>
        <c:lblAlgn val="ctr"/>
        <c:lblOffset val="100"/>
        <c:noMultiLvlLbl val="0"/>
      </c:catAx>
      <c:valAx>
        <c:axId val="165636129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5634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EXCELL.FOCOS_atualizado_nov!$A$2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EXCELL.FOCOS_atualizado_nov!$B$1:$L$1</c:f>
              <c:strCache>
                <c:ptCount val="11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NOV*</c:v>
                </c:pt>
              </c:strCache>
            </c:strRef>
          </c:cat>
          <c:val>
            <c:numRef>
              <c:f>EXCELL.FOCOS_atualizado_nov!$B$2:$L$2</c:f>
              <c:numCache>
                <c:formatCode>General</c:formatCode>
                <c:ptCount val="11"/>
                <c:pt idx="0">
                  <c:v>197</c:v>
                </c:pt>
                <c:pt idx="1">
                  <c:v>79</c:v>
                </c:pt>
                <c:pt idx="2">
                  <c:v>77</c:v>
                </c:pt>
                <c:pt idx="3">
                  <c:v>12</c:v>
                </c:pt>
                <c:pt idx="4">
                  <c:v>15</c:v>
                </c:pt>
                <c:pt idx="5">
                  <c:v>122</c:v>
                </c:pt>
                <c:pt idx="6" formatCode="#,##0">
                  <c:v>2119</c:v>
                </c:pt>
                <c:pt idx="7" formatCode="#,##0">
                  <c:v>2635</c:v>
                </c:pt>
                <c:pt idx="8" formatCode="#,##0">
                  <c:v>4270</c:v>
                </c:pt>
                <c:pt idx="9" formatCode="#,##0">
                  <c:v>1265</c:v>
                </c:pt>
                <c:pt idx="10" formatCode="0">
                  <c:v>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52-450D-AF08-785B6379E117}"/>
            </c:ext>
          </c:extLst>
        </c:ser>
        <c:ser>
          <c:idx val="1"/>
          <c:order val="1"/>
          <c:tx>
            <c:strRef>
              <c:f>EXCELL.FOCOS_atualizado_nov!$A$3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EXCELL.FOCOS_atualizado_nov!$B$1:$L$1</c:f>
              <c:strCache>
                <c:ptCount val="11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NOV*</c:v>
                </c:pt>
              </c:strCache>
            </c:strRef>
          </c:cat>
          <c:val>
            <c:numRef>
              <c:f>EXCELL.FOCOS_atualizado_nov!$B$3:$L$3</c:f>
              <c:numCache>
                <c:formatCode>General</c:formatCode>
                <c:ptCount val="11"/>
                <c:pt idx="0">
                  <c:v>37</c:v>
                </c:pt>
                <c:pt idx="1">
                  <c:v>33</c:v>
                </c:pt>
                <c:pt idx="2">
                  <c:v>17</c:v>
                </c:pt>
                <c:pt idx="3">
                  <c:v>18</c:v>
                </c:pt>
                <c:pt idx="4">
                  <c:v>45</c:v>
                </c:pt>
                <c:pt idx="5">
                  <c:v>77</c:v>
                </c:pt>
                <c:pt idx="6" formatCode="#,##0">
                  <c:v>1173</c:v>
                </c:pt>
                <c:pt idx="7" formatCode="#,##0">
                  <c:v>1823</c:v>
                </c:pt>
                <c:pt idx="8" formatCode="#,##0">
                  <c:v>2729</c:v>
                </c:pt>
                <c:pt idx="9" formatCode="#,##0">
                  <c:v>1773</c:v>
                </c:pt>
                <c:pt idx="10" formatCode="#,##0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52-450D-AF08-785B6379E1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66358527"/>
        <c:axId val="366352703"/>
      </c:barChart>
      <c:catAx>
        <c:axId val="3663585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6352703"/>
        <c:crosses val="autoZero"/>
        <c:auto val="1"/>
        <c:lblAlgn val="ctr"/>
        <c:lblOffset val="100"/>
        <c:noMultiLvlLbl val="0"/>
      </c:catAx>
      <c:valAx>
        <c:axId val="3663527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6358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4550566208510524E-2"/>
          <c:y val="9.202453987730062E-3"/>
          <c:w val="9.2431144981284588E-2"/>
          <c:h val="6.2894304622965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'Focos por municipio - de 2021-0'!$A$31:$A$63</c:f>
              <c:strCache>
                <c:ptCount val="33"/>
                <c:pt idx="0">
                  <c:v>SÃO GABRIEL DA CACHOEIRA </c:v>
                </c:pt>
                <c:pt idx="1">
                  <c:v>BERURI </c:v>
                </c:pt>
                <c:pt idx="2">
                  <c:v>PRESIDENTE FIGUEIREDO</c:v>
                </c:pt>
                <c:pt idx="3">
                  <c:v>MANAQUIRI</c:v>
                </c:pt>
                <c:pt idx="4">
                  <c:v>NHAMUNDÁ</c:v>
                </c:pt>
                <c:pt idx="5">
                  <c:v>NOVA OLINDA DO NORTE </c:v>
                </c:pt>
                <c:pt idx="6">
                  <c:v>PARINTINS </c:v>
                </c:pt>
                <c:pt idx="7">
                  <c:v>MANACAPURU </c:v>
                </c:pt>
                <c:pt idx="8">
                  <c:v>CARAUARI</c:v>
                </c:pt>
                <c:pt idx="9">
                  <c:v>BARREIRINHA </c:v>
                </c:pt>
                <c:pt idx="10">
                  <c:v>IPIXUNA </c:v>
                </c:pt>
                <c:pt idx="11">
                  <c:v>UARINI </c:v>
                </c:pt>
                <c:pt idx="12">
                  <c:v>BORBA</c:v>
                </c:pt>
                <c:pt idx="13">
                  <c:v>CAREIRO DA VÁRZEA</c:v>
                </c:pt>
                <c:pt idx="14">
                  <c:v>CAREIRO </c:v>
                </c:pt>
                <c:pt idx="15">
                  <c:v>COARI </c:v>
                </c:pt>
                <c:pt idx="16">
                  <c:v>EIRUNEPÉ</c:v>
                </c:pt>
                <c:pt idx="17">
                  <c:v>ALVARÃES</c:v>
                </c:pt>
                <c:pt idx="18">
                  <c:v>ITACOATIARA </c:v>
                </c:pt>
                <c:pt idx="19">
                  <c:v>ENVIRA</c:v>
                </c:pt>
                <c:pt idx="20">
                  <c:v>TEFÉ</c:v>
                </c:pt>
                <c:pt idx="21">
                  <c:v>PAUINI</c:v>
                </c:pt>
                <c:pt idx="22">
                  <c:v>TAPAUÁ</c:v>
                </c:pt>
                <c:pt idx="23">
                  <c:v>AUTAZES </c:v>
                </c:pt>
                <c:pt idx="24">
                  <c:v>GUAJARÁ</c:v>
                </c:pt>
                <c:pt idx="25">
                  <c:v>MAUÉS</c:v>
                </c:pt>
                <c:pt idx="26">
                  <c:v>CANUTAMA</c:v>
                </c:pt>
                <c:pt idx="27">
                  <c:v>HUMAITÁ</c:v>
                </c:pt>
                <c:pt idx="28">
                  <c:v>MANICORÉ</c:v>
                </c:pt>
                <c:pt idx="29">
                  <c:v>NOVO ARIPUANÃ</c:v>
                </c:pt>
                <c:pt idx="30">
                  <c:v>BOCA DO ACRE </c:v>
                </c:pt>
                <c:pt idx="31">
                  <c:v>APUÍ</c:v>
                </c:pt>
                <c:pt idx="32">
                  <c:v>LÁBREA</c:v>
                </c:pt>
              </c:strCache>
            </c:strRef>
          </c:cat>
          <c:val>
            <c:numRef>
              <c:f>'Focos por municipio - de 2021-0'!$B$31:$B$63</c:f>
              <c:numCache>
                <c:formatCode>General</c:formatCode>
                <c:ptCount val="33"/>
                <c:pt idx="0">
                  <c:v>47</c:v>
                </c:pt>
                <c:pt idx="1">
                  <c:v>49</c:v>
                </c:pt>
                <c:pt idx="2">
                  <c:v>54</c:v>
                </c:pt>
                <c:pt idx="3">
                  <c:v>62</c:v>
                </c:pt>
                <c:pt idx="4">
                  <c:v>73</c:v>
                </c:pt>
                <c:pt idx="5">
                  <c:v>73</c:v>
                </c:pt>
                <c:pt idx="6">
                  <c:v>80</c:v>
                </c:pt>
                <c:pt idx="7">
                  <c:v>84</c:v>
                </c:pt>
                <c:pt idx="8">
                  <c:v>86</c:v>
                </c:pt>
                <c:pt idx="9">
                  <c:v>95</c:v>
                </c:pt>
                <c:pt idx="10">
                  <c:v>103</c:v>
                </c:pt>
                <c:pt idx="11">
                  <c:v>105</c:v>
                </c:pt>
                <c:pt idx="12">
                  <c:v>110</c:v>
                </c:pt>
                <c:pt idx="13">
                  <c:v>116</c:v>
                </c:pt>
                <c:pt idx="14">
                  <c:v>126</c:v>
                </c:pt>
                <c:pt idx="15">
                  <c:v>140</c:v>
                </c:pt>
                <c:pt idx="16">
                  <c:v>149</c:v>
                </c:pt>
                <c:pt idx="17">
                  <c:v>159</c:v>
                </c:pt>
                <c:pt idx="18">
                  <c:v>165</c:v>
                </c:pt>
                <c:pt idx="19">
                  <c:v>190</c:v>
                </c:pt>
                <c:pt idx="20">
                  <c:v>192</c:v>
                </c:pt>
                <c:pt idx="21">
                  <c:v>222</c:v>
                </c:pt>
                <c:pt idx="22">
                  <c:v>271</c:v>
                </c:pt>
                <c:pt idx="23">
                  <c:v>294</c:v>
                </c:pt>
                <c:pt idx="24">
                  <c:v>323</c:v>
                </c:pt>
                <c:pt idx="25">
                  <c:v>370</c:v>
                </c:pt>
                <c:pt idx="26">
                  <c:v>682</c:v>
                </c:pt>
                <c:pt idx="27">
                  <c:v>834</c:v>
                </c:pt>
                <c:pt idx="28" formatCode="#,##0">
                  <c:v>1049</c:v>
                </c:pt>
                <c:pt idx="29" formatCode="#,##0">
                  <c:v>1135</c:v>
                </c:pt>
                <c:pt idx="30" formatCode="#,##0">
                  <c:v>1355</c:v>
                </c:pt>
                <c:pt idx="31" formatCode="#,##0">
                  <c:v>1971</c:v>
                </c:pt>
                <c:pt idx="32" formatCode="#,##0">
                  <c:v>3416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4E-480C-A46C-1FE5C599B2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8377743"/>
        <c:axId val="1768380655"/>
      </c:barChart>
      <c:catAx>
        <c:axId val="17683777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68380655"/>
        <c:crosses val="autoZero"/>
        <c:auto val="1"/>
        <c:lblAlgn val="ctr"/>
        <c:lblOffset val="100"/>
        <c:noMultiLvlLbl val="0"/>
      </c:catAx>
      <c:valAx>
        <c:axId val="17683806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68377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74E0E-BA77-4AC1-9055-6C816867D28F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909" y="4777196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608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A8B38-D8E8-4EE0-B0C6-88DFC7FFDC9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7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4c453d09f8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1300" y="796925"/>
            <a:ext cx="7096125" cy="3992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4c453d09f8_0_105:notes"/>
          <p:cNvSpPr txBox="1">
            <a:spLocks noGrp="1"/>
          </p:cNvSpPr>
          <p:nvPr>
            <p:ph type="body" idx="1"/>
          </p:nvPr>
        </p:nvSpPr>
        <p:spPr>
          <a:xfrm>
            <a:off x="661572" y="5056702"/>
            <a:ext cx="5292563" cy="47905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182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8B38-D8E8-4EE0-B0C6-88DFC7FFDC9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11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8B38-D8E8-4EE0-B0C6-88DFC7FFDC9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50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8B38-D8E8-4EE0-B0C6-88DFC7FFDC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91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8B38-D8E8-4EE0-B0C6-88DFC7FFDC9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24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8A8B38-D8E8-4EE0-B0C6-88DFC7FFDC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349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8A8B38-D8E8-4EE0-B0C6-88DFC7FFDC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644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8A8B38-D8E8-4EE0-B0C6-88DFC7FFDC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472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8A8B38-D8E8-4EE0-B0C6-88DFC7FFDC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17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8B38-D8E8-4EE0-B0C6-88DFC7FFDC9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78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8B38-D8E8-4EE0-B0C6-88DFC7FFDC9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51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D7335C1-2E9B-44D7-9451-6684BCBB1683}"/>
              </a:ext>
            </a:extLst>
          </p:cNvPr>
          <p:cNvSpPr/>
          <p:nvPr userDrawn="1"/>
        </p:nvSpPr>
        <p:spPr>
          <a:xfrm>
            <a:off x="0" y="6489194"/>
            <a:ext cx="4724400" cy="183093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748CE8C8-86BF-42BB-A402-2A67A2C95F7E}"/>
              </a:ext>
            </a:extLst>
          </p:cNvPr>
          <p:cNvGrpSpPr/>
          <p:nvPr userDrawn="1"/>
        </p:nvGrpSpPr>
        <p:grpSpPr>
          <a:xfrm>
            <a:off x="7035689" y="248310"/>
            <a:ext cx="5156311" cy="195264"/>
            <a:chOff x="7035689" y="461960"/>
            <a:chExt cx="5156311" cy="195264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4C2C5F2-DE73-4902-86AB-CEA568386445}"/>
                </a:ext>
              </a:extLst>
            </p:cNvPr>
            <p:cNvSpPr/>
            <p:nvPr/>
          </p:nvSpPr>
          <p:spPr>
            <a:xfrm>
              <a:off x="8302515" y="461962"/>
              <a:ext cx="3889485" cy="195262"/>
            </a:xfrm>
            <a:prstGeom prst="rect">
              <a:avLst/>
            </a:prstGeom>
            <a:solidFill>
              <a:srgbClr val="009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4533863C-4AEA-4464-B1C6-942D10FAC4DD}"/>
                </a:ext>
              </a:extLst>
            </p:cNvPr>
            <p:cNvSpPr/>
            <p:nvPr/>
          </p:nvSpPr>
          <p:spPr>
            <a:xfrm>
              <a:off x="7559564" y="461961"/>
              <a:ext cx="450056" cy="195263"/>
            </a:xfrm>
            <a:prstGeom prst="rect">
              <a:avLst/>
            </a:prstGeom>
            <a:solidFill>
              <a:srgbClr val="009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271E88CA-C81A-43F3-A5CB-D698DD9CF1D6}"/>
                </a:ext>
              </a:extLst>
            </p:cNvPr>
            <p:cNvSpPr/>
            <p:nvPr/>
          </p:nvSpPr>
          <p:spPr>
            <a:xfrm>
              <a:off x="7035689" y="461960"/>
              <a:ext cx="230980" cy="195263"/>
            </a:xfrm>
            <a:prstGeom prst="rect">
              <a:avLst/>
            </a:prstGeom>
            <a:solidFill>
              <a:srgbClr val="009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94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5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00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F47ED-7A50-418F-ADEB-A5C73E8DFCF4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05/01/2022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046B2-C200-4235-91CC-8C556A29928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24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91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164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9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76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BA115D-6B37-45C3-BDCF-98907918C075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05/01/2022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544C64-A1BA-48FA-BF1B-D4C81BA6EE0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548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1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43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85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67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queimadas.dgi.inpe.br/queimadas/bdqueimada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queimadas.dgi.inpe.br/queimadas/bdqueimadas/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chart" Target="../charts/chart10.xml"/><Relationship Id="rId4" Type="http://schemas.openxmlformats.org/officeDocument/2006/relationships/image" Target="../media/image8.png"/><Relationship Id="rId9" Type="http://schemas.openxmlformats.org/officeDocument/2006/relationships/hyperlink" Target="http://queimadas.dgi.inpe.br/queimadas/bdqueimada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queimadas.dgi.inpe.br/queimadas/bdqueimada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hyperlink" Target="http://queimadas.dgi.inpe.br/queimadas/bdqueimada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hyperlink" Target="http://terrabrasilis.dpi.inpe.br/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queimadas.dgi.inpe.br/queimadas/bdqueimada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hyperlink" Target="http://queimadas.dgi.inpe.br/queimadas/bdqueimadas/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hyperlink" Target="http://queimadas.dgi.inpe.br/queimadas/bdqueimada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errabrasilis.dpi.inpe.b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terrabrasilis.dpi.inpe.b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terrabrasilis.dpi.inpe.b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errabrasilis.dpi.inpe.b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hyperlink" Target="http://queimadas.dgi.inpe.br/queimadas/bdqueimada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B8AF93A-326C-47D2-9D6F-CEEC924BCBE8}"/>
              </a:ext>
            </a:extLst>
          </p:cNvPr>
          <p:cNvSpPr/>
          <p:nvPr/>
        </p:nvSpPr>
        <p:spPr>
          <a:xfrm>
            <a:off x="-12000" y="279134"/>
            <a:ext cx="5040000" cy="242844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4688977-85C7-432D-A494-D542730D3FE9}"/>
              </a:ext>
            </a:extLst>
          </p:cNvPr>
          <p:cNvSpPr/>
          <p:nvPr/>
        </p:nvSpPr>
        <p:spPr>
          <a:xfrm>
            <a:off x="7152000" y="279134"/>
            <a:ext cx="5040000" cy="242844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9886CEF-D101-4D2A-B575-8BEC0993A01F}"/>
              </a:ext>
            </a:extLst>
          </p:cNvPr>
          <p:cNvSpPr/>
          <p:nvPr/>
        </p:nvSpPr>
        <p:spPr>
          <a:xfrm>
            <a:off x="3365795" y="6615156"/>
            <a:ext cx="5040000" cy="242844"/>
          </a:xfrm>
          <a:prstGeom prst="rect">
            <a:avLst/>
          </a:prstGeom>
          <a:solidFill>
            <a:srgbClr val="04A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F89366D4-0AF8-4FFB-8CBB-92397F16ED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526" y="5378450"/>
            <a:ext cx="5200538" cy="1091341"/>
          </a:xfrm>
          <a:prstGeom prst="rect">
            <a:avLst/>
          </a:prstGeom>
        </p:spPr>
      </p:pic>
      <p:sp>
        <p:nvSpPr>
          <p:cNvPr id="11" name="TITLE">
            <a:extLst>
              <a:ext uri="{FF2B5EF4-FFF2-40B4-BE49-F238E27FC236}">
                <a16:creationId xmlns:a16="http://schemas.microsoft.com/office/drawing/2014/main" id="{8C909754-49CC-4B03-BA8A-9FE047832A3F}"/>
              </a:ext>
            </a:extLst>
          </p:cNvPr>
          <p:cNvSpPr/>
          <p:nvPr/>
        </p:nvSpPr>
        <p:spPr>
          <a:xfrm>
            <a:off x="997683" y="1600286"/>
            <a:ext cx="1046797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rgbClr val="202F58"/>
                </a:solidFill>
                <a:latin typeface="Geomanist" panose="02000503000000020004" pitchFamily="50" charset="0"/>
              </a:rPr>
              <a:t>PANORAMA DO DESMATAMENTO NO AMAZONAS</a:t>
            </a:r>
          </a:p>
          <a:p>
            <a:pPr algn="ctr"/>
            <a:endParaRPr lang="pt-BR" sz="4400" b="1" dirty="0">
              <a:solidFill>
                <a:srgbClr val="202F58"/>
              </a:solidFill>
              <a:latin typeface="Geomanist" panose="02000503000000020004" pitchFamily="50" charset="0"/>
            </a:endParaRPr>
          </a:p>
          <a:p>
            <a:pPr algn="ctr"/>
            <a:r>
              <a:rPr lang="pt-BR" sz="4400" dirty="0">
                <a:solidFill>
                  <a:srgbClr val="202F58"/>
                </a:solidFill>
                <a:latin typeface="Geomanist" panose="02000503000000020004" pitchFamily="50" charset="0"/>
              </a:rPr>
              <a:t>01 de janeiro a </a:t>
            </a:r>
            <a:r>
              <a:rPr lang="pt-BR" sz="4400" dirty="0" smtClean="0">
                <a:solidFill>
                  <a:srgbClr val="202F58"/>
                </a:solidFill>
                <a:latin typeface="Geomanist" panose="02000503000000020004" pitchFamily="50" charset="0"/>
              </a:rPr>
              <a:t>05 </a:t>
            </a:r>
            <a:r>
              <a:rPr lang="pt-BR" sz="4400" dirty="0">
                <a:solidFill>
                  <a:srgbClr val="202F58"/>
                </a:solidFill>
                <a:latin typeface="Geomanist" panose="02000503000000020004" pitchFamily="50" charset="0"/>
              </a:rPr>
              <a:t>de </a:t>
            </a:r>
            <a:r>
              <a:rPr lang="pt-BR" sz="4400" dirty="0" smtClean="0">
                <a:solidFill>
                  <a:srgbClr val="202F58"/>
                </a:solidFill>
                <a:latin typeface="Geomanist" panose="02000503000000020004" pitchFamily="50" charset="0"/>
              </a:rPr>
              <a:t>novembro </a:t>
            </a:r>
            <a:r>
              <a:rPr lang="pt-BR" sz="4400" dirty="0">
                <a:solidFill>
                  <a:srgbClr val="202F58"/>
                </a:solidFill>
                <a:latin typeface="Geomanist" panose="02000503000000020004" pitchFamily="50" charset="0"/>
              </a:rPr>
              <a:t>de 2021</a:t>
            </a:r>
          </a:p>
        </p:txBody>
      </p:sp>
    </p:spTree>
    <p:extLst>
      <p:ext uri="{BB962C8B-B14F-4D97-AF65-F5344CB8AC3E}">
        <p14:creationId xmlns:p14="http://schemas.microsoft.com/office/powerpoint/2010/main" val="305392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2752" y="248411"/>
            <a:ext cx="3889375" cy="195580"/>
          </a:xfrm>
          <a:custGeom>
            <a:avLst/>
            <a:gdLst/>
            <a:ahLst/>
            <a:cxnLst/>
            <a:rect l="l" t="t" r="r" b="b"/>
            <a:pathLst>
              <a:path w="3889375" h="195579">
                <a:moveTo>
                  <a:pt x="3889248" y="0"/>
                </a:moveTo>
                <a:lnTo>
                  <a:pt x="0" y="0"/>
                </a:lnTo>
                <a:lnTo>
                  <a:pt x="0" y="195071"/>
                </a:lnTo>
                <a:lnTo>
                  <a:pt x="3889248" y="195071"/>
                </a:lnTo>
                <a:lnTo>
                  <a:pt x="38892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9040" y="248411"/>
            <a:ext cx="451484" cy="195580"/>
          </a:xfrm>
          <a:custGeom>
            <a:avLst/>
            <a:gdLst/>
            <a:ahLst/>
            <a:cxnLst/>
            <a:rect l="l" t="t" r="r" b="b"/>
            <a:pathLst>
              <a:path w="451484" h="195579">
                <a:moveTo>
                  <a:pt x="451103" y="0"/>
                </a:moveTo>
                <a:lnTo>
                  <a:pt x="0" y="0"/>
                </a:lnTo>
                <a:lnTo>
                  <a:pt x="0" y="195071"/>
                </a:lnTo>
                <a:lnTo>
                  <a:pt x="451103" y="195071"/>
                </a:lnTo>
                <a:lnTo>
                  <a:pt x="451103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36307" y="248411"/>
            <a:ext cx="230504" cy="195580"/>
          </a:xfrm>
          <a:custGeom>
            <a:avLst/>
            <a:gdLst/>
            <a:ahLst/>
            <a:cxnLst/>
            <a:rect l="l" t="t" r="r" b="b"/>
            <a:pathLst>
              <a:path w="230504" h="195579">
                <a:moveTo>
                  <a:pt x="230124" y="0"/>
                </a:moveTo>
                <a:lnTo>
                  <a:pt x="0" y="0"/>
                </a:lnTo>
                <a:lnTo>
                  <a:pt x="0" y="195071"/>
                </a:lnTo>
                <a:lnTo>
                  <a:pt x="230124" y="195071"/>
                </a:lnTo>
                <a:lnTo>
                  <a:pt x="230124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269" y="474090"/>
            <a:ext cx="406590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Alertas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mensal</a:t>
            </a:r>
            <a:r>
              <a:rPr sz="2000" b="1" spc="-3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de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focos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de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queimadas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59" y="1000698"/>
            <a:ext cx="911738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Jan</a:t>
            </a:r>
            <a:r>
              <a:rPr lang="pt-BR" sz="14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eiro</a:t>
            </a:r>
            <a:r>
              <a:rPr sz="14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: </a:t>
            </a:r>
            <a:r>
              <a:rPr sz="1400" b="1" spc="-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4385"/>
                </a:solidFill>
                <a:latin typeface="Calibri"/>
                <a:cs typeface="Calibri"/>
              </a:rPr>
              <a:t>redução</a:t>
            </a:r>
            <a:r>
              <a:rPr sz="1400" b="1" spc="-6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1400" b="1" spc="-34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81%</a:t>
            </a:r>
            <a:endParaRPr sz="14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2753" y="3120141"/>
            <a:ext cx="275766" cy="594360"/>
          </a:xfrm>
          <a:custGeom>
            <a:avLst/>
            <a:gdLst/>
            <a:ahLst/>
            <a:cxnLst/>
            <a:rect l="l" t="t" r="r" b="b"/>
            <a:pathLst>
              <a:path w="356869" h="594360">
                <a:moveTo>
                  <a:pt x="267462" y="0"/>
                </a:moveTo>
                <a:lnTo>
                  <a:pt x="89153" y="0"/>
                </a:lnTo>
                <a:lnTo>
                  <a:pt x="89153" y="416052"/>
                </a:lnTo>
                <a:lnTo>
                  <a:pt x="0" y="416052"/>
                </a:lnTo>
                <a:lnTo>
                  <a:pt x="178307" y="594360"/>
                </a:lnTo>
                <a:lnTo>
                  <a:pt x="356616" y="416052"/>
                </a:lnTo>
                <a:lnTo>
                  <a:pt x="267462" y="416052"/>
                </a:lnTo>
                <a:lnTo>
                  <a:pt x="267462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65209" y="3052308"/>
            <a:ext cx="254146" cy="623570"/>
          </a:xfrm>
          <a:custGeom>
            <a:avLst/>
            <a:gdLst/>
            <a:ahLst/>
            <a:cxnLst/>
            <a:rect l="l" t="t" r="r" b="b"/>
            <a:pathLst>
              <a:path w="372110" h="623570">
                <a:moveTo>
                  <a:pt x="278891" y="0"/>
                </a:moveTo>
                <a:lnTo>
                  <a:pt x="92963" y="0"/>
                </a:lnTo>
                <a:lnTo>
                  <a:pt x="92963" y="437388"/>
                </a:lnTo>
                <a:lnTo>
                  <a:pt x="0" y="437388"/>
                </a:lnTo>
                <a:lnTo>
                  <a:pt x="185927" y="623316"/>
                </a:lnTo>
                <a:lnTo>
                  <a:pt x="371855" y="437388"/>
                </a:lnTo>
                <a:lnTo>
                  <a:pt x="278891" y="437388"/>
                </a:lnTo>
                <a:lnTo>
                  <a:pt x="278891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46234" y="3001881"/>
            <a:ext cx="280470" cy="632460"/>
          </a:xfrm>
          <a:custGeom>
            <a:avLst/>
            <a:gdLst/>
            <a:ahLst/>
            <a:cxnLst/>
            <a:rect l="l" t="t" r="r" b="b"/>
            <a:pathLst>
              <a:path w="403859" h="632460">
                <a:moveTo>
                  <a:pt x="302895" y="0"/>
                </a:moveTo>
                <a:lnTo>
                  <a:pt x="100965" y="0"/>
                </a:lnTo>
                <a:lnTo>
                  <a:pt x="100965" y="430530"/>
                </a:lnTo>
                <a:lnTo>
                  <a:pt x="0" y="430530"/>
                </a:lnTo>
                <a:lnTo>
                  <a:pt x="201929" y="632460"/>
                </a:lnTo>
                <a:lnTo>
                  <a:pt x="403860" y="430530"/>
                </a:lnTo>
                <a:lnTo>
                  <a:pt x="302895" y="430530"/>
                </a:lnTo>
                <a:lnTo>
                  <a:pt x="302895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05286" y="2999815"/>
            <a:ext cx="285602" cy="636592"/>
          </a:xfrm>
          <a:custGeom>
            <a:avLst/>
            <a:gdLst/>
            <a:ahLst/>
            <a:cxnLst/>
            <a:rect l="l" t="t" r="r" b="b"/>
            <a:pathLst>
              <a:path w="368934" h="622300">
                <a:moveTo>
                  <a:pt x="276605" y="0"/>
                </a:moveTo>
                <a:lnTo>
                  <a:pt x="92201" y="0"/>
                </a:lnTo>
                <a:lnTo>
                  <a:pt x="92201" y="437388"/>
                </a:lnTo>
                <a:lnTo>
                  <a:pt x="0" y="437388"/>
                </a:lnTo>
                <a:lnTo>
                  <a:pt x="184403" y="621792"/>
                </a:lnTo>
                <a:lnTo>
                  <a:pt x="368807" y="437388"/>
                </a:lnTo>
                <a:lnTo>
                  <a:pt x="276605" y="437388"/>
                </a:lnTo>
                <a:lnTo>
                  <a:pt x="276605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070795" y="998642"/>
            <a:ext cx="1085107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15" dirty="0">
                <a:solidFill>
                  <a:srgbClr val="004385"/>
                </a:solidFill>
                <a:latin typeface="Calibri"/>
                <a:cs typeface="Calibri"/>
              </a:rPr>
              <a:t>Fevereiro: </a:t>
            </a:r>
            <a:r>
              <a:rPr sz="1400" b="1" spc="-10" dirty="0">
                <a:solidFill>
                  <a:srgbClr val="004385"/>
                </a:solidFill>
                <a:latin typeface="Calibri"/>
                <a:cs typeface="Calibri"/>
              </a:rPr>
              <a:t> redução</a:t>
            </a:r>
            <a:r>
              <a:rPr sz="1400" b="1" spc="-6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1400" b="1" spc="-34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B050"/>
                </a:solidFill>
                <a:latin typeface="Calibri"/>
                <a:cs typeface="Calibri"/>
              </a:rPr>
              <a:t>55%</a:t>
            </a:r>
            <a:endParaRPr sz="14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82384" y="968257"/>
            <a:ext cx="1021935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570" marR="5080" indent="-230504">
              <a:lnSpc>
                <a:spcPct val="100000"/>
              </a:lnSpc>
              <a:spcBef>
                <a:spcPts val="95"/>
              </a:spcBef>
              <a:buClr>
                <a:srgbClr val="004385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	</a:t>
            </a:r>
            <a:r>
              <a:rPr sz="1400" b="1" spc="-10" dirty="0">
                <a:solidFill>
                  <a:srgbClr val="004385"/>
                </a:solidFill>
                <a:latin typeface="Calibri"/>
                <a:cs typeface="Calibri"/>
              </a:rPr>
              <a:t>Março: </a:t>
            </a: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4385"/>
                </a:solidFill>
                <a:latin typeface="Calibri"/>
                <a:cs typeface="Calibri"/>
              </a:rPr>
              <a:t>redução de </a:t>
            </a:r>
            <a:r>
              <a:rPr sz="1400" b="1" spc="-350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78%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43528" y="6299533"/>
            <a:ext cx="2100689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*Período</a:t>
            </a:r>
            <a:r>
              <a:rPr sz="1050" spc="-4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analisado</a:t>
            </a:r>
            <a:r>
              <a:rPr sz="1050" spc="-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em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lang="pt-BR" sz="1050" spc="-30" dirty="0" smtClean="0">
                <a:latin typeface="Calibri"/>
                <a:cs typeface="Calibri"/>
              </a:rPr>
              <a:t>novembro*</a:t>
            </a:r>
            <a:r>
              <a:rPr sz="1050" spc="-5" dirty="0" smtClean="0">
                <a:latin typeface="Calibri"/>
                <a:cs typeface="Calibri"/>
              </a:rPr>
              <a:t>:</a:t>
            </a:r>
            <a:endParaRPr sz="1050" dirty="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050" b="1" dirty="0" smtClean="0">
                <a:latin typeface="Calibri"/>
                <a:cs typeface="Calibri"/>
              </a:rPr>
              <a:t>0</a:t>
            </a:r>
            <a:r>
              <a:rPr lang="pt-BR" sz="1050" b="1" dirty="0" smtClean="0">
                <a:latin typeface="Calibri"/>
                <a:cs typeface="Calibri"/>
              </a:rPr>
              <a:t>1 a 14</a:t>
            </a:r>
            <a:r>
              <a:rPr sz="1050" b="1" dirty="0" smtClean="0">
                <a:latin typeface="Calibri"/>
                <a:cs typeface="Calibri"/>
              </a:rPr>
              <a:t>/</a:t>
            </a:r>
            <a:r>
              <a:rPr lang="pt-BR" sz="1050" b="1" dirty="0" smtClean="0">
                <a:latin typeface="Calibri"/>
                <a:cs typeface="Calibri"/>
              </a:rPr>
              <a:t>11</a:t>
            </a:r>
            <a:r>
              <a:rPr lang="pt-BR" sz="1050" b="1" spc="175" dirty="0" smtClean="0">
                <a:latin typeface="Calibri"/>
                <a:cs typeface="Calibri"/>
              </a:rPr>
              <a:t> </a:t>
            </a:r>
            <a:r>
              <a:rPr sz="1050" b="1" dirty="0" smtClean="0">
                <a:latin typeface="Calibri"/>
                <a:cs typeface="Calibri"/>
              </a:rPr>
              <a:t>de</a:t>
            </a:r>
            <a:r>
              <a:rPr sz="1050" b="1" spc="-20" dirty="0" smtClean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2021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93675" y="-17460"/>
            <a:ext cx="5343322" cy="46166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 de Queimadas - Amazonas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803394" y="6451803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http://queimadas.dgi.inpe.br/queimadas/bdqueimadas/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56038" y="1025612"/>
            <a:ext cx="1098128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570" marR="5080" indent="-230504">
              <a:lnSpc>
                <a:spcPct val="100000"/>
              </a:lnSpc>
              <a:spcBef>
                <a:spcPts val="95"/>
              </a:spcBef>
              <a:buClr>
                <a:srgbClr val="004385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/>
              <a:t>	</a:t>
            </a:r>
            <a:r>
              <a:rPr sz="1400" b="1" spc="-10" dirty="0">
                <a:solidFill>
                  <a:srgbClr val="004385"/>
                </a:solidFill>
                <a:latin typeface="Calibri"/>
                <a:cs typeface="Calibri"/>
              </a:rPr>
              <a:t>Abril: </a:t>
            </a: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4385"/>
                </a:solidFill>
                <a:latin typeface="Calibri"/>
                <a:cs typeface="Calibri"/>
              </a:rPr>
              <a:t>aumento </a:t>
            </a: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1400" b="1" spc="-350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50%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13187" y="991454"/>
            <a:ext cx="1083754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10" dirty="0">
                <a:solidFill>
                  <a:srgbClr val="004385"/>
                </a:solidFill>
                <a:latin typeface="Calibri"/>
                <a:cs typeface="Calibri"/>
              </a:rPr>
              <a:t>Junho: </a:t>
            </a: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4385"/>
                </a:solidFill>
                <a:latin typeface="Calibri"/>
                <a:cs typeface="Calibri"/>
              </a:rPr>
              <a:t>redução</a:t>
            </a:r>
            <a:r>
              <a:rPr sz="1400" b="1" spc="-6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1400" b="1" spc="-34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37%</a:t>
            </a:r>
            <a:endParaRPr sz="14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92465" y="978349"/>
            <a:ext cx="111633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570" marR="5080" indent="-230504">
              <a:lnSpc>
                <a:spcPct val="100000"/>
              </a:lnSpc>
              <a:spcBef>
                <a:spcPts val="95"/>
              </a:spcBef>
              <a:buClr>
                <a:srgbClr val="004385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	</a:t>
            </a: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Maio: </a:t>
            </a:r>
            <a:r>
              <a:rPr sz="1400" b="1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4385"/>
                </a:solidFill>
                <a:latin typeface="Calibri"/>
                <a:cs typeface="Calibri"/>
              </a:rPr>
              <a:t>aumento </a:t>
            </a: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1400" b="1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200%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34407" y="960135"/>
            <a:ext cx="1083256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Julho: </a:t>
            </a:r>
            <a:r>
              <a:rPr sz="1400" b="1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4385"/>
                </a:solidFill>
                <a:latin typeface="Calibri"/>
                <a:cs typeface="Calibri"/>
              </a:rPr>
              <a:t>redução</a:t>
            </a:r>
            <a:r>
              <a:rPr sz="1400" b="1" spc="-6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1400" b="1" spc="-34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B050"/>
                </a:solidFill>
                <a:latin typeface="Calibri"/>
                <a:cs typeface="Calibri"/>
              </a:rPr>
              <a:t>44%</a:t>
            </a:r>
            <a:endParaRPr sz="14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322553" y="932865"/>
            <a:ext cx="1163002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Agosto: </a:t>
            </a:r>
            <a:r>
              <a:rPr sz="1400" b="1" spc="-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4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aumento</a:t>
            </a:r>
            <a:r>
              <a:rPr sz="1400" b="1" spc="-6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5" dirty="0" smtClean="0">
                <a:solidFill>
                  <a:srgbClr val="004385"/>
                </a:solidFill>
                <a:latin typeface="Calibri"/>
                <a:cs typeface="Calibri"/>
              </a:rPr>
              <a:t>de</a:t>
            </a:r>
            <a:r>
              <a:rPr lang="pt-BR" sz="1400" b="1" spc="-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400" b="1" spc="-10" dirty="0">
                <a:solidFill>
                  <a:srgbClr val="C00000"/>
                </a:solidFill>
                <a:latin typeface="Calibri"/>
                <a:cs typeface="Calibri"/>
              </a:rPr>
              <a:t>7</a:t>
            </a:r>
            <a:r>
              <a:rPr sz="1400" b="1" spc="-10" dirty="0" smtClean="0">
                <a:solidFill>
                  <a:srgbClr val="C00000"/>
                </a:solidFill>
                <a:latin typeface="Calibri"/>
                <a:cs typeface="Calibri"/>
              </a:rPr>
              <a:t>%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2" name="object 18"/>
          <p:cNvSpPr/>
          <p:nvPr/>
        </p:nvSpPr>
        <p:spPr>
          <a:xfrm rot="10800000">
            <a:off x="5064428" y="2993651"/>
            <a:ext cx="284186" cy="622300"/>
          </a:xfrm>
          <a:custGeom>
            <a:avLst/>
            <a:gdLst/>
            <a:ahLst/>
            <a:cxnLst/>
            <a:rect l="l" t="t" r="r" b="b"/>
            <a:pathLst>
              <a:path w="368934" h="622300">
                <a:moveTo>
                  <a:pt x="276605" y="0"/>
                </a:moveTo>
                <a:lnTo>
                  <a:pt x="92201" y="0"/>
                </a:lnTo>
                <a:lnTo>
                  <a:pt x="92201" y="437388"/>
                </a:lnTo>
                <a:lnTo>
                  <a:pt x="0" y="437388"/>
                </a:lnTo>
                <a:lnTo>
                  <a:pt x="184403" y="621792"/>
                </a:lnTo>
                <a:lnTo>
                  <a:pt x="368807" y="437388"/>
                </a:lnTo>
                <a:lnTo>
                  <a:pt x="276605" y="437388"/>
                </a:lnTo>
                <a:lnTo>
                  <a:pt x="2766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3"/>
          <p:cNvSpPr/>
          <p:nvPr/>
        </p:nvSpPr>
        <p:spPr>
          <a:xfrm>
            <a:off x="1621095" y="3101760"/>
            <a:ext cx="268721" cy="623570"/>
          </a:xfrm>
          <a:custGeom>
            <a:avLst/>
            <a:gdLst/>
            <a:ahLst/>
            <a:cxnLst/>
            <a:rect l="l" t="t" r="r" b="b"/>
            <a:pathLst>
              <a:path w="372110" h="623570">
                <a:moveTo>
                  <a:pt x="278891" y="0"/>
                </a:moveTo>
                <a:lnTo>
                  <a:pt x="92963" y="0"/>
                </a:lnTo>
                <a:lnTo>
                  <a:pt x="92963" y="437388"/>
                </a:lnTo>
                <a:lnTo>
                  <a:pt x="0" y="437388"/>
                </a:lnTo>
                <a:lnTo>
                  <a:pt x="185927" y="623316"/>
                </a:lnTo>
                <a:lnTo>
                  <a:pt x="371855" y="437388"/>
                </a:lnTo>
                <a:lnTo>
                  <a:pt x="278891" y="437388"/>
                </a:lnTo>
                <a:lnTo>
                  <a:pt x="278891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57"/>
          <p:cNvSpPr txBox="1"/>
          <p:nvPr/>
        </p:nvSpPr>
        <p:spPr>
          <a:xfrm>
            <a:off x="8405809" y="911136"/>
            <a:ext cx="1081517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pt-BR" sz="14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Setembro</a:t>
            </a:r>
            <a:r>
              <a:rPr sz="14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: </a:t>
            </a:r>
            <a:r>
              <a:rPr sz="1400" b="1" spc="-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4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redução</a:t>
            </a:r>
            <a:r>
              <a:rPr sz="1400" b="1" spc="-6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5" dirty="0" smtClean="0">
                <a:solidFill>
                  <a:srgbClr val="004385"/>
                </a:solidFill>
                <a:latin typeface="Calibri"/>
                <a:cs typeface="Calibri"/>
              </a:rPr>
              <a:t>de</a:t>
            </a:r>
            <a:r>
              <a:rPr lang="pt-BR" sz="1400" b="1" spc="-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400" b="1" spc="-10" dirty="0" smtClean="0">
                <a:solidFill>
                  <a:srgbClr val="00B050"/>
                </a:solidFill>
                <a:latin typeface="Calibri"/>
                <a:cs typeface="Calibri"/>
              </a:rPr>
              <a:t>36</a:t>
            </a:r>
            <a:r>
              <a:rPr sz="1400" b="1" spc="-10" dirty="0" smtClean="0">
                <a:solidFill>
                  <a:srgbClr val="00B050"/>
                </a:solidFill>
                <a:latin typeface="Calibri"/>
                <a:cs typeface="Calibri"/>
              </a:rPr>
              <a:t>%</a:t>
            </a:r>
            <a:endParaRPr sz="14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35" name="object 18"/>
          <p:cNvSpPr/>
          <p:nvPr/>
        </p:nvSpPr>
        <p:spPr>
          <a:xfrm rot="10800000">
            <a:off x="3804975" y="3006961"/>
            <a:ext cx="270868" cy="622300"/>
          </a:xfrm>
          <a:custGeom>
            <a:avLst/>
            <a:gdLst/>
            <a:ahLst/>
            <a:cxnLst/>
            <a:rect l="l" t="t" r="r" b="b"/>
            <a:pathLst>
              <a:path w="368934" h="622300">
                <a:moveTo>
                  <a:pt x="276605" y="0"/>
                </a:moveTo>
                <a:lnTo>
                  <a:pt x="92201" y="0"/>
                </a:lnTo>
                <a:lnTo>
                  <a:pt x="92201" y="437388"/>
                </a:lnTo>
                <a:lnTo>
                  <a:pt x="0" y="437388"/>
                </a:lnTo>
                <a:lnTo>
                  <a:pt x="184403" y="621792"/>
                </a:lnTo>
                <a:lnTo>
                  <a:pt x="368807" y="437388"/>
                </a:lnTo>
                <a:lnTo>
                  <a:pt x="276605" y="437388"/>
                </a:lnTo>
                <a:lnTo>
                  <a:pt x="2766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8"/>
          <p:cNvSpPr/>
          <p:nvPr/>
        </p:nvSpPr>
        <p:spPr>
          <a:xfrm rot="10800000">
            <a:off x="8439472" y="2839309"/>
            <a:ext cx="297044" cy="622300"/>
          </a:xfrm>
          <a:custGeom>
            <a:avLst/>
            <a:gdLst/>
            <a:ahLst/>
            <a:cxnLst/>
            <a:rect l="l" t="t" r="r" b="b"/>
            <a:pathLst>
              <a:path w="368934" h="622300">
                <a:moveTo>
                  <a:pt x="276605" y="0"/>
                </a:moveTo>
                <a:lnTo>
                  <a:pt x="92201" y="0"/>
                </a:lnTo>
                <a:lnTo>
                  <a:pt x="92201" y="437388"/>
                </a:lnTo>
                <a:lnTo>
                  <a:pt x="0" y="437388"/>
                </a:lnTo>
                <a:lnTo>
                  <a:pt x="184403" y="621792"/>
                </a:lnTo>
                <a:lnTo>
                  <a:pt x="368807" y="437388"/>
                </a:lnTo>
                <a:lnTo>
                  <a:pt x="276605" y="437388"/>
                </a:lnTo>
                <a:lnTo>
                  <a:pt x="2766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8"/>
          <p:cNvSpPr/>
          <p:nvPr/>
        </p:nvSpPr>
        <p:spPr>
          <a:xfrm flipH="1">
            <a:off x="9587713" y="2459613"/>
            <a:ext cx="297753" cy="614154"/>
          </a:xfrm>
          <a:custGeom>
            <a:avLst/>
            <a:gdLst/>
            <a:ahLst/>
            <a:cxnLst/>
            <a:rect l="l" t="t" r="r" b="b"/>
            <a:pathLst>
              <a:path w="368934" h="622300">
                <a:moveTo>
                  <a:pt x="276605" y="0"/>
                </a:moveTo>
                <a:lnTo>
                  <a:pt x="92201" y="0"/>
                </a:lnTo>
                <a:lnTo>
                  <a:pt x="92201" y="437388"/>
                </a:lnTo>
                <a:lnTo>
                  <a:pt x="0" y="437388"/>
                </a:lnTo>
                <a:lnTo>
                  <a:pt x="184403" y="621792"/>
                </a:lnTo>
                <a:lnTo>
                  <a:pt x="368807" y="437388"/>
                </a:lnTo>
                <a:lnTo>
                  <a:pt x="276605" y="437388"/>
                </a:lnTo>
                <a:lnTo>
                  <a:pt x="276605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57"/>
          <p:cNvSpPr txBox="1"/>
          <p:nvPr/>
        </p:nvSpPr>
        <p:spPr>
          <a:xfrm>
            <a:off x="9696701" y="917548"/>
            <a:ext cx="1091574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pt-BR" sz="14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Outubro</a:t>
            </a:r>
            <a:r>
              <a:rPr sz="14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: </a:t>
            </a:r>
            <a:r>
              <a:rPr sz="1400" b="1" spc="-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4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aumento</a:t>
            </a:r>
            <a:r>
              <a:rPr sz="1400" b="1" spc="-6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5" dirty="0" smtClean="0">
                <a:solidFill>
                  <a:srgbClr val="004385"/>
                </a:solidFill>
                <a:latin typeface="Calibri"/>
                <a:cs typeface="Calibri"/>
              </a:rPr>
              <a:t>de</a:t>
            </a:r>
            <a:r>
              <a:rPr lang="pt-BR" sz="1400" b="1" spc="-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50</a:t>
            </a:r>
            <a:r>
              <a:rPr sz="1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%</a:t>
            </a:r>
            <a:endParaRPr sz="1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8" name="object 18"/>
          <p:cNvSpPr/>
          <p:nvPr/>
        </p:nvSpPr>
        <p:spPr>
          <a:xfrm rot="10800000">
            <a:off x="10481746" y="2846603"/>
            <a:ext cx="264693" cy="622300"/>
          </a:xfrm>
          <a:custGeom>
            <a:avLst/>
            <a:gdLst/>
            <a:ahLst/>
            <a:cxnLst/>
            <a:rect l="l" t="t" r="r" b="b"/>
            <a:pathLst>
              <a:path w="368934" h="622300">
                <a:moveTo>
                  <a:pt x="276605" y="0"/>
                </a:moveTo>
                <a:lnTo>
                  <a:pt x="92201" y="0"/>
                </a:lnTo>
                <a:lnTo>
                  <a:pt x="92201" y="437388"/>
                </a:lnTo>
                <a:lnTo>
                  <a:pt x="0" y="437388"/>
                </a:lnTo>
                <a:lnTo>
                  <a:pt x="184403" y="621792"/>
                </a:lnTo>
                <a:lnTo>
                  <a:pt x="368807" y="437388"/>
                </a:lnTo>
                <a:lnTo>
                  <a:pt x="276605" y="437388"/>
                </a:lnTo>
                <a:lnTo>
                  <a:pt x="2766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57"/>
          <p:cNvSpPr txBox="1"/>
          <p:nvPr/>
        </p:nvSpPr>
        <p:spPr>
          <a:xfrm>
            <a:off x="10788275" y="904724"/>
            <a:ext cx="1260338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pt-BR" sz="14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Novembro*</a:t>
            </a:r>
            <a:r>
              <a:rPr sz="14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: </a:t>
            </a:r>
            <a:r>
              <a:rPr sz="1400" b="1" spc="-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4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redução</a:t>
            </a:r>
            <a:r>
              <a:rPr sz="1400" b="1" spc="-6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endParaRPr lang="pt-BR" sz="1400" b="1" spc="-65" dirty="0" smtClean="0">
              <a:solidFill>
                <a:srgbClr val="004385"/>
              </a:solidFill>
              <a:latin typeface="Calibri"/>
              <a:cs typeface="Calibri"/>
            </a:endParaRPr>
          </a:p>
          <a:p>
            <a:pPr marL="12065" marR="5080">
              <a:lnSpc>
                <a:spcPct val="100000"/>
              </a:lnSpc>
              <a:spcBef>
                <a:spcPts val="95"/>
              </a:spcBef>
              <a:tabLst>
                <a:tab pos="299085" algn="l"/>
                <a:tab pos="299720" algn="l"/>
              </a:tabLst>
            </a:pPr>
            <a:r>
              <a:rPr lang="pt-BR" sz="1400" b="1" spc="-5" dirty="0" smtClean="0">
                <a:solidFill>
                  <a:srgbClr val="004385"/>
                </a:solidFill>
                <a:latin typeface="Calibri"/>
                <a:cs typeface="Calibri"/>
              </a:rPr>
              <a:t>        </a:t>
            </a:r>
            <a:r>
              <a:rPr sz="1400" b="1" spc="-5" dirty="0" smtClean="0">
                <a:solidFill>
                  <a:srgbClr val="004385"/>
                </a:solidFill>
                <a:latin typeface="Calibri"/>
                <a:cs typeface="Calibri"/>
              </a:rPr>
              <a:t>de</a:t>
            </a:r>
            <a:r>
              <a:rPr lang="pt-BR" sz="1400" b="1" spc="-5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400" b="1" spc="-10" dirty="0" smtClean="0">
                <a:solidFill>
                  <a:srgbClr val="00B050"/>
                </a:solidFill>
                <a:latin typeface="Calibri"/>
                <a:cs typeface="Calibri"/>
              </a:rPr>
              <a:t>50</a:t>
            </a:r>
            <a:r>
              <a:rPr sz="1400" b="1" spc="-10" dirty="0" smtClean="0">
                <a:solidFill>
                  <a:srgbClr val="00B050"/>
                </a:solidFill>
                <a:latin typeface="Calibri"/>
                <a:cs typeface="Calibri"/>
              </a:rPr>
              <a:t>%</a:t>
            </a:r>
            <a:endParaRPr sz="1400" b="1" spc="-1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42" name="object 18"/>
          <p:cNvSpPr/>
          <p:nvPr/>
        </p:nvSpPr>
        <p:spPr>
          <a:xfrm flipH="1">
            <a:off x="11418317" y="2972148"/>
            <a:ext cx="297626" cy="630471"/>
          </a:xfrm>
          <a:custGeom>
            <a:avLst/>
            <a:gdLst/>
            <a:ahLst/>
            <a:cxnLst/>
            <a:rect l="l" t="t" r="r" b="b"/>
            <a:pathLst>
              <a:path w="368934" h="622300">
                <a:moveTo>
                  <a:pt x="276605" y="0"/>
                </a:moveTo>
                <a:lnTo>
                  <a:pt x="92201" y="0"/>
                </a:lnTo>
                <a:lnTo>
                  <a:pt x="92201" y="437388"/>
                </a:lnTo>
                <a:lnTo>
                  <a:pt x="0" y="437388"/>
                </a:lnTo>
                <a:lnTo>
                  <a:pt x="184403" y="621792"/>
                </a:lnTo>
                <a:lnTo>
                  <a:pt x="368807" y="437388"/>
                </a:lnTo>
                <a:lnTo>
                  <a:pt x="276605" y="437388"/>
                </a:lnTo>
                <a:lnTo>
                  <a:pt x="276605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0" name="Gráfico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0000556"/>
              </p:ext>
            </p:extLst>
          </p:nvPr>
        </p:nvGraphicFramePr>
        <p:xfrm>
          <a:off x="0" y="1891732"/>
          <a:ext cx="12367617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44412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32364" y="248411"/>
            <a:ext cx="1659889" cy="195580"/>
          </a:xfrm>
          <a:custGeom>
            <a:avLst/>
            <a:gdLst/>
            <a:ahLst/>
            <a:cxnLst/>
            <a:rect l="l" t="t" r="r" b="b"/>
            <a:pathLst>
              <a:path w="1659890" h="195579">
                <a:moveTo>
                  <a:pt x="1659635" y="0"/>
                </a:moveTo>
                <a:lnTo>
                  <a:pt x="0" y="0"/>
                </a:lnTo>
                <a:lnTo>
                  <a:pt x="0" y="195071"/>
                </a:lnTo>
                <a:lnTo>
                  <a:pt x="1659635" y="195071"/>
                </a:lnTo>
                <a:lnTo>
                  <a:pt x="1659635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90176" y="248411"/>
            <a:ext cx="449580" cy="195580"/>
          </a:xfrm>
          <a:custGeom>
            <a:avLst/>
            <a:gdLst/>
            <a:ahLst/>
            <a:cxnLst/>
            <a:rect l="l" t="t" r="r" b="b"/>
            <a:pathLst>
              <a:path w="449579" h="195579">
                <a:moveTo>
                  <a:pt x="449579" y="0"/>
                </a:moveTo>
                <a:lnTo>
                  <a:pt x="0" y="0"/>
                </a:lnTo>
                <a:lnTo>
                  <a:pt x="0" y="195071"/>
                </a:lnTo>
                <a:lnTo>
                  <a:pt x="449579" y="195071"/>
                </a:lnTo>
                <a:lnTo>
                  <a:pt x="44957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5919" y="248411"/>
            <a:ext cx="231775" cy="195580"/>
          </a:xfrm>
          <a:custGeom>
            <a:avLst/>
            <a:gdLst/>
            <a:ahLst/>
            <a:cxnLst/>
            <a:rect l="l" t="t" r="r" b="b"/>
            <a:pathLst>
              <a:path w="231775" h="195579">
                <a:moveTo>
                  <a:pt x="231648" y="0"/>
                </a:moveTo>
                <a:lnTo>
                  <a:pt x="0" y="0"/>
                </a:lnTo>
                <a:lnTo>
                  <a:pt x="0" y="195071"/>
                </a:lnTo>
                <a:lnTo>
                  <a:pt x="231648" y="195071"/>
                </a:lnTo>
                <a:lnTo>
                  <a:pt x="2316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5115" y="103812"/>
            <a:ext cx="7359900" cy="46166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Distribuição Geográfica das Queimadas - Amazonas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29688" y="6575233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http://queimadas.dgi.inpe.br/queimadas/bdqueimadas/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91370" y="20827"/>
            <a:ext cx="29229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Período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analisado: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01/01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lang="pt-BR" sz="1400" b="1" spc="-5" dirty="0" smtClean="0">
                <a:latin typeface="Calibri"/>
                <a:cs typeface="Calibri"/>
              </a:rPr>
              <a:t>14</a:t>
            </a:r>
            <a:r>
              <a:rPr sz="1400" b="1" spc="-5" dirty="0" smtClean="0">
                <a:latin typeface="Calibri"/>
                <a:cs typeface="Calibri"/>
              </a:rPr>
              <a:t>/</a:t>
            </a:r>
            <a:r>
              <a:rPr lang="pt-BR" sz="1400" b="1" spc="-5" dirty="0" smtClean="0">
                <a:latin typeface="Calibri"/>
                <a:cs typeface="Calibri"/>
              </a:rPr>
              <a:t>11</a:t>
            </a:r>
            <a:r>
              <a:rPr sz="1400" b="1" spc="-5" dirty="0" smtClean="0">
                <a:latin typeface="Calibri"/>
                <a:cs typeface="Calibri"/>
              </a:rPr>
              <a:t>/2021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32" y="1143000"/>
            <a:ext cx="6651320" cy="4454210"/>
          </a:xfrm>
          <a:prstGeom prst="rect">
            <a:avLst/>
          </a:prstGeom>
        </p:spPr>
      </p:pic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874392"/>
              </p:ext>
            </p:extLst>
          </p:nvPr>
        </p:nvGraphicFramePr>
        <p:xfrm>
          <a:off x="6881122" y="390708"/>
          <a:ext cx="5233143" cy="6291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60478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2752" y="248411"/>
            <a:ext cx="3889375" cy="195580"/>
          </a:xfrm>
          <a:custGeom>
            <a:avLst/>
            <a:gdLst/>
            <a:ahLst/>
            <a:cxnLst/>
            <a:rect l="l" t="t" r="r" b="b"/>
            <a:pathLst>
              <a:path w="3889375" h="195579">
                <a:moveTo>
                  <a:pt x="3889248" y="0"/>
                </a:moveTo>
                <a:lnTo>
                  <a:pt x="0" y="0"/>
                </a:lnTo>
                <a:lnTo>
                  <a:pt x="0" y="195071"/>
                </a:lnTo>
                <a:lnTo>
                  <a:pt x="3889248" y="195071"/>
                </a:lnTo>
                <a:lnTo>
                  <a:pt x="38892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9040" y="248411"/>
            <a:ext cx="451484" cy="195580"/>
          </a:xfrm>
          <a:custGeom>
            <a:avLst/>
            <a:gdLst/>
            <a:ahLst/>
            <a:cxnLst/>
            <a:rect l="l" t="t" r="r" b="b"/>
            <a:pathLst>
              <a:path w="451484" h="195579">
                <a:moveTo>
                  <a:pt x="451103" y="0"/>
                </a:moveTo>
                <a:lnTo>
                  <a:pt x="0" y="0"/>
                </a:lnTo>
                <a:lnTo>
                  <a:pt x="0" y="195071"/>
                </a:lnTo>
                <a:lnTo>
                  <a:pt x="451103" y="195071"/>
                </a:lnTo>
                <a:lnTo>
                  <a:pt x="451103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36307" y="248411"/>
            <a:ext cx="230504" cy="195580"/>
          </a:xfrm>
          <a:custGeom>
            <a:avLst/>
            <a:gdLst/>
            <a:ahLst/>
            <a:cxnLst/>
            <a:rect l="l" t="t" r="r" b="b"/>
            <a:pathLst>
              <a:path w="230504" h="195579">
                <a:moveTo>
                  <a:pt x="230124" y="0"/>
                </a:moveTo>
                <a:lnTo>
                  <a:pt x="0" y="0"/>
                </a:lnTo>
                <a:lnTo>
                  <a:pt x="0" y="195071"/>
                </a:lnTo>
                <a:lnTo>
                  <a:pt x="230124" y="195071"/>
                </a:lnTo>
                <a:lnTo>
                  <a:pt x="230124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5800" y="1286255"/>
            <a:ext cx="3352800" cy="214731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6948" y="1199388"/>
            <a:ext cx="3351276" cy="214731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362702" y="1555750"/>
            <a:ext cx="18389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Maior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número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queimadas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84626" y="2368042"/>
            <a:ext cx="341960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8645" marR="5080" indent="-576580">
              <a:lnSpc>
                <a:spcPct val="100000"/>
              </a:lnSpc>
              <a:spcBef>
                <a:spcPts val="95"/>
              </a:spcBef>
            </a:pPr>
            <a:r>
              <a:rPr lang="pt-BR" sz="2800" b="1" spc="-10" dirty="0" smtClean="0">
                <a:solidFill>
                  <a:srgbClr val="C00000"/>
                </a:solidFill>
                <a:latin typeface="Calibri"/>
                <a:cs typeface="Calibri"/>
              </a:rPr>
              <a:t>Agosto</a:t>
            </a:r>
            <a:r>
              <a:rPr sz="2800" b="1" spc="-4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pt-BR" sz="2800" b="1" spc="-15" dirty="0" smtClean="0">
                <a:solidFill>
                  <a:srgbClr val="C00000"/>
                </a:solidFill>
                <a:latin typeface="Calibri"/>
                <a:cs typeface="Calibri"/>
              </a:rPr>
              <a:t>8.588</a:t>
            </a:r>
            <a:r>
              <a:rPr sz="2800" b="1" spc="-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62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focos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056579" y="801306"/>
            <a:ext cx="3408679" cy="2544445"/>
            <a:chOff x="8056579" y="801306"/>
            <a:chExt cx="3408679" cy="254444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51875" y="1211580"/>
              <a:ext cx="3313176" cy="21336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56579" y="801306"/>
              <a:ext cx="878727" cy="78352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937766" y="1547317"/>
            <a:ext cx="10731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Incidência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Anual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14764" y="2456179"/>
            <a:ext cx="202276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800" b="1" spc="-10" dirty="0" smtClean="0">
                <a:solidFill>
                  <a:srgbClr val="C00000"/>
                </a:solidFill>
                <a:latin typeface="Calibri"/>
                <a:cs typeface="Calibri"/>
              </a:rPr>
              <a:t>14.967 </a:t>
            </a:r>
            <a:r>
              <a:rPr lang="pt-BR" sz="2800" b="1" spc="-10" dirty="0">
                <a:solidFill>
                  <a:srgbClr val="C00000"/>
                </a:solidFill>
                <a:latin typeface="Calibri"/>
                <a:cs typeface="Calibri"/>
              </a:rPr>
              <a:t>focos</a:t>
            </a:r>
            <a:endParaRPr sz="2800" b="1" spc="-1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8000" y="3575593"/>
            <a:ext cx="3657600" cy="2746265"/>
          </a:xfrm>
          <a:prstGeom prst="rect">
            <a:avLst/>
          </a:prstGeom>
          <a:solidFill>
            <a:srgbClr val="CFCFCF">
              <a:alpha val="30195"/>
            </a:srgbClr>
          </a:solidFill>
        </p:spPr>
        <p:txBody>
          <a:bodyPr vert="horz" wrap="square" lIns="0" tIns="243205" rIns="0" bIns="0" rtlCol="0">
            <a:spAutoFit/>
          </a:bodyPr>
          <a:lstStyle/>
          <a:p>
            <a:pPr marL="40005" algn="ctr">
              <a:lnSpc>
                <a:spcPct val="100000"/>
              </a:lnSpc>
              <a:spcBef>
                <a:spcPts val="1915"/>
              </a:spcBef>
            </a:pPr>
            <a:r>
              <a:rPr sz="2400" dirty="0" smtClean="0">
                <a:latin typeface="Calibri"/>
                <a:cs typeface="Calibri"/>
              </a:rPr>
              <a:t>0</a:t>
            </a:r>
            <a:r>
              <a:rPr lang="pt-BR" sz="2400" dirty="0" smtClean="0">
                <a:latin typeface="Calibri"/>
                <a:cs typeface="Calibri"/>
              </a:rPr>
              <a:t>1 a 14</a:t>
            </a:r>
            <a:r>
              <a:rPr sz="2400" spc="-30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lang="pt-BR" sz="2400" spc="-25" dirty="0" smtClean="0">
                <a:latin typeface="Calibri"/>
                <a:cs typeface="Calibri"/>
              </a:rPr>
              <a:t>novembro</a:t>
            </a:r>
            <a:r>
              <a:rPr lang="pt-BR" sz="2400" spc="-5" dirty="0" smtClean="0">
                <a:latin typeface="Calibri"/>
                <a:cs typeface="Calibri"/>
              </a:rPr>
              <a:t>*</a:t>
            </a:r>
          </a:p>
          <a:p>
            <a:pPr marL="40005" algn="ctr">
              <a:lnSpc>
                <a:spcPct val="100000"/>
              </a:lnSpc>
              <a:spcBef>
                <a:spcPts val="1915"/>
              </a:spcBef>
            </a:pPr>
            <a:r>
              <a:rPr lang="pt-BR" sz="2400" b="1" spc="-15" dirty="0" smtClean="0">
                <a:solidFill>
                  <a:srgbClr val="C00000"/>
                </a:solidFill>
                <a:cs typeface="Calibri"/>
              </a:rPr>
              <a:t>140</a:t>
            </a:r>
            <a:r>
              <a:rPr lang="pt-BR" sz="2400" b="1" spc="-5" dirty="0" smtClean="0">
                <a:solidFill>
                  <a:srgbClr val="C00000"/>
                </a:solidFill>
                <a:cs typeface="Calibri"/>
              </a:rPr>
              <a:t> </a:t>
            </a:r>
            <a:r>
              <a:rPr lang="pt-BR" sz="2400" b="1" spc="-620" dirty="0" smtClean="0">
                <a:solidFill>
                  <a:srgbClr val="C00000"/>
                </a:solidFill>
                <a:cs typeface="Calibri"/>
              </a:rPr>
              <a:t> </a:t>
            </a:r>
            <a:r>
              <a:rPr lang="pt-BR" sz="2400" b="1" spc="-15" dirty="0">
                <a:solidFill>
                  <a:srgbClr val="C00000"/>
                </a:solidFill>
                <a:cs typeface="Calibri"/>
              </a:rPr>
              <a:t>focos</a:t>
            </a:r>
            <a:endParaRPr sz="2400" dirty="0">
              <a:latin typeface="Calibri"/>
              <a:cs typeface="Calibri"/>
            </a:endParaRPr>
          </a:p>
          <a:p>
            <a:pPr marR="12065" algn="ctr">
              <a:lnSpc>
                <a:spcPts val="2615"/>
              </a:lnSpc>
              <a:spcBef>
                <a:spcPts val="2110"/>
              </a:spcBef>
            </a:pPr>
            <a:r>
              <a:rPr sz="2200" spc="-35" dirty="0" smtClean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focos</a:t>
            </a:r>
            <a:endParaRPr sz="2200" dirty="0">
              <a:latin typeface="Calibri"/>
              <a:cs typeface="Calibri"/>
            </a:endParaRPr>
          </a:p>
          <a:p>
            <a:pPr marR="9525" algn="ctr">
              <a:lnSpc>
                <a:spcPts val="3335"/>
              </a:lnSpc>
            </a:pPr>
            <a:r>
              <a:rPr lang="pt-BR" sz="2800" b="1" spc="-10" dirty="0" smtClean="0">
                <a:solidFill>
                  <a:srgbClr val="00AF50"/>
                </a:solidFill>
                <a:latin typeface="Calibri"/>
                <a:cs typeface="Calibri"/>
              </a:rPr>
              <a:t>85</a:t>
            </a:r>
            <a:r>
              <a:rPr sz="2800" b="1" spc="-10" dirty="0" smtClean="0">
                <a:solidFill>
                  <a:srgbClr val="00AF50"/>
                </a:solidFill>
                <a:latin typeface="Calibri"/>
                <a:cs typeface="Calibri"/>
              </a:rPr>
              <a:t>%</a:t>
            </a:r>
            <a:r>
              <a:rPr sz="2800" b="1" spc="-5" dirty="0" smtClean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spc="-5" dirty="0" smtClean="0">
                <a:latin typeface="Calibri"/>
                <a:cs typeface="Calibri"/>
              </a:rPr>
              <a:t>concentrado</a:t>
            </a:r>
            <a:r>
              <a:rPr sz="2200" dirty="0" smtClean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em</a:t>
            </a:r>
            <a:endParaRPr sz="2200" dirty="0">
              <a:latin typeface="Calibri"/>
              <a:cs typeface="Calibri"/>
            </a:endParaRPr>
          </a:p>
          <a:p>
            <a:pPr marR="8890" algn="ctr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apenas</a:t>
            </a:r>
            <a:r>
              <a:rPr sz="2200" spc="110" dirty="0">
                <a:latin typeface="Calibri"/>
                <a:cs typeface="Calibri"/>
              </a:rPr>
              <a:t> </a:t>
            </a:r>
            <a:r>
              <a:rPr lang="pt-BR" sz="2800" b="1" spc="-5" dirty="0">
                <a:solidFill>
                  <a:srgbClr val="00AF50"/>
                </a:solidFill>
                <a:latin typeface="Calibri"/>
                <a:cs typeface="Calibri"/>
              </a:rPr>
              <a:t>2</a:t>
            </a:r>
            <a:r>
              <a:rPr sz="2800" b="1" spc="-135" dirty="0" smtClean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município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4605" y="796734"/>
            <a:ext cx="878737" cy="78352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51735" y="786066"/>
            <a:ext cx="878727" cy="783526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74333" y="6990"/>
            <a:ext cx="5473165" cy="830997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 das Queimadas - Amazonas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Cenário atual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019793" y="1520444"/>
            <a:ext cx="191960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700" marR="5080" indent="-3810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Menor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número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queimadas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713469" y="2368042"/>
            <a:ext cx="2533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Março</a:t>
            </a: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17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 focos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75807" y="6529641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9"/>
              </a:rPr>
              <a:t>http://queimadas.dgi.inpe.br/queimadas/bdqueimadas/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892145" y="6407742"/>
            <a:ext cx="2078771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*Período</a:t>
            </a:r>
            <a:r>
              <a:rPr sz="1050" spc="-4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analisado</a:t>
            </a:r>
            <a:r>
              <a:rPr sz="1050" spc="-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em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lang="pt-BR" sz="1050" spc="-30" dirty="0" smtClean="0">
                <a:latin typeface="Calibri"/>
                <a:cs typeface="Calibri"/>
              </a:rPr>
              <a:t>novembro*</a:t>
            </a:r>
            <a:r>
              <a:rPr sz="1050" spc="-5" dirty="0" smtClean="0">
                <a:latin typeface="Calibri"/>
                <a:cs typeface="Calibri"/>
              </a:rPr>
              <a:t>:</a:t>
            </a:r>
            <a:endParaRPr sz="1050" dirty="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</a:pPr>
            <a:r>
              <a:rPr sz="1050" b="1" dirty="0" smtClean="0">
                <a:latin typeface="Calibri"/>
                <a:cs typeface="Calibri"/>
              </a:rPr>
              <a:t>01</a:t>
            </a:r>
            <a:r>
              <a:rPr lang="pt-BR" sz="1050" b="1" dirty="0" smtClean="0">
                <a:latin typeface="Calibri"/>
                <a:cs typeface="Calibri"/>
              </a:rPr>
              <a:t> a 14/11</a:t>
            </a:r>
            <a:r>
              <a:rPr sz="1050" b="1" dirty="0" smtClean="0">
                <a:latin typeface="Calibri"/>
                <a:cs typeface="Calibri"/>
              </a:rPr>
              <a:t>/2021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862020" y="3869438"/>
            <a:ext cx="30301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1200" b="1" dirty="0"/>
              <a:t>OS 10 MUNICÍPIOS PRIMEIROS NO RANKING</a:t>
            </a:r>
            <a:endParaRPr lang="pt-BR" sz="1200" dirty="0"/>
          </a:p>
        </p:txBody>
      </p:sp>
      <p:graphicFrame>
        <p:nvGraphicFramePr>
          <p:cNvPr id="29" name="Gráfico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347701"/>
              </p:ext>
            </p:extLst>
          </p:nvPr>
        </p:nvGraphicFramePr>
        <p:xfrm>
          <a:off x="4115272" y="3488107"/>
          <a:ext cx="779050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505669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2752" y="248411"/>
            <a:ext cx="3889375" cy="195580"/>
          </a:xfrm>
          <a:custGeom>
            <a:avLst/>
            <a:gdLst/>
            <a:ahLst/>
            <a:cxnLst/>
            <a:rect l="l" t="t" r="r" b="b"/>
            <a:pathLst>
              <a:path w="3889375" h="195579">
                <a:moveTo>
                  <a:pt x="3889248" y="0"/>
                </a:moveTo>
                <a:lnTo>
                  <a:pt x="0" y="0"/>
                </a:lnTo>
                <a:lnTo>
                  <a:pt x="0" y="195071"/>
                </a:lnTo>
                <a:lnTo>
                  <a:pt x="3889248" y="195071"/>
                </a:lnTo>
                <a:lnTo>
                  <a:pt x="38892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9040" y="248411"/>
            <a:ext cx="451484" cy="195580"/>
          </a:xfrm>
          <a:custGeom>
            <a:avLst/>
            <a:gdLst/>
            <a:ahLst/>
            <a:cxnLst/>
            <a:rect l="l" t="t" r="r" b="b"/>
            <a:pathLst>
              <a:path w="451484" h="195579">
                <a:moveTo>
                  <a:pt x="451103" y="0"/>
                </a:moveTo>
                <a:lnTo>
                  <a:pt x="0" y="0"/>
                </a:lnTo>
                <a:lnTo>
                  <a:pt x="0" y="195071"/>
                </a:lnTo>
                <a:lnTo>
                  <a:pt x="451103" y="195071"/>
                </a:lnTo>
                <a:lnTo>
                  <a:pt x="451103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36307" y="248411"/>
            <a:ext cx="230504" cy="195580"/>
          </a:xfrm>
          <a:custGeom>
            <a:avLst/>
            <a:gdLst/>
            <a:ahLst/>
            <a:cxnLst/>
            <a:rect l="l" t="t" r="r" b="b"/>
            <a:pathLst>
              <a:path w="230504" h="195579">
                <a:moveTo>
                  <a:pt x="230124" y="0"/>
                </a:moveTo>
                <a:lnTo>
                  <a:pt x="0" y="0"/>
                </a:lnTo>
                <a:lnTo>
                  <a:pt x="0" y="195071"/>
                </a:lnTo>
                <a:lnTo>
                  <a:pt x="230124" y="195071"/>
                </a:lnTo>
                <a:lnTo>
                  <a:pt x="230124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6418" y="28881"/>
            <a:ext cx="5343322" cy="46166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 de Queimadas - Amazonas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3506" y="361927"/>
            <a:ext cx="8029246" cy="1165063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Focos</a:t>
            </a:r>
            <a:r>
              <a:rPr sz="2000" b="1" spc="-3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de queimadas</a:t>
            </a:r>
            <a:r>
              <a:rPr sz="2000" b="1" spc="-2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nas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áreas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009B3C"/>
                </a:solidFill>
                <a:latin typeface="Calibri"/>
                <a:cs typeface="Calibri"/>
              </a:rPr>
              <a:t>de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intensa</a:t>
            </a:r>
            <a:r>
              <a:rPr sz="2000" b="1" spc="-3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pressão</a:t>
            </a:r>
            <a:endParaRPr sz="2000" dirty="0">
              <a:latin typeface="Calibri"/>
              <a:cs typeface="Calibri"/>
            </a:endParaRPr>
          </a:p>
          <a:p>
            <a:pPr marL="4469130" indent="-343535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4469130" algn="l"/>
                <a:tab pos="4469765" algn="l"/>
              </a:tabLst>
            </a:pPr>
            <a:r>
              <a:rPr sz="2000" b="1" spc="-5" dirty="0">
                <a:solidFill>
                  <a:srgbClr val="004385"/>
                </a:solidFill>
                <a:latin typeface="Calibri"/>
                <a:cs typeface="Calibri"/>
              </a:rPr>
              <a:t>RMM:</a:t>
            </a:r>
            <a:r>
              <a:rPr sz="2000" b="1" spc="430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2000" b="1" dirty="0" smtClean="0">
                <a:solidFill>
                  <a:srgbClr val="C00000"/>
                </a:solidFill>
                <a:latin typeface="Calibri"/>
                <a:cs typeface="Calibri"/>
              </a:rPr>
              <a:t>784</a:t>
            </a:r>
            <a:r>
              <a:rPr sz="2000" b="1" spc="-3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focos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 smtClean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pt-BR" sz="2000" b="1" dirty="0" smtClean="0">
                <a:solidFill>
                  <a:srgbClr val="C00000"/>
                </a:solidFill>
                <a:latin typeface="Calibri"/>
                <a:cs typeface="Calibri"/>
              </a:rPr>
              <a:t>8</a:t>
            </a:r>
            <a:r>
              <a:rPr sz="2000" b="1" dirty="0" smtClean="0">
                <a:solidFill>
                  <a:srgbClr val="C00000"/>
                </a:solidFill>
                <a:latin typeface="Calibri"/>
                <a:cs typeface="Calibri"/>
              </a:rPr>
              <a:t>%)</a:t>
            </a:r>
            <a:endParaRPr sz="2000" dirty="0">
              <a:latin typeface="Calibri"/>
              <a:cs typeface="Calibri"/>
            </a:endParaRPr>
          </a:p>
          <a:p>
            <a:pPr marL="4469130" indent="-343535">
              <a:lnSpc>
                <a:spcPct val="100000"/>
              </a:lnSpc>
              <a:buFont typeface="Arial"/>
              <a:buChar char="•"/>
              <a:tabLst>
                <a:tab pos="4469130" algn="l"/>
                <a:tab pos="4469765" algn="l"/>
              </a:tabLst>
            </a:pPr>
            <a:r>
              <a:rPr sz="20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R</a:t>
            </a:r>
            <a:r>
              <a:rPr lang="pt-BR" sz="20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EGIÃO</a:t>
            </a:r>
            <a:r>
              <a:rPr sz="2000" b="1" spc="-20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2000" b="1" dirty="0" smtClean="0">
                <a:solidFill>
                  <a:srgbClr val="004385"/>
                </a:solidFill>
                <a:latin typeface="Calibri"/>
                <a:cs typeface="Calibri"/>
              </a:rPr>
              <a:t>S</a:t>
            </a:r>
            <a:r>
              <a:rPr lang="pt-BR" sz="2000" b="1" dirty="0" smtClean="0">
                <a:solidFill>
                  <a:srgbClr val="004385"/>
                </a:solidFill>
                <a:latin typeface="Calibri"/>
                <a:cs typeface="Calibri"/>
              </a:rPr>
              <a:t>UL</a:t>
            </a:r>
            <a:r>
              <a:rPr sz="2000" b="1" dirty="0" smtClean="0">
                <a:solidFill>
                  <a:srgbClr val="004385"/>
                </a:solidFill>
                <a:latin typeface="Calibri"/>
                <a:cs typeface="Calibri"/>
              </a:rPr>
              <a:t>:</a:t>
            </a:r>
            <a:r>
              <a:rPr sz="2000" b="1" spc="440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2000" b="1" dirty="0" smtClean="0">
                <a:solidFill>
                  <a:srgbClr val="C00000"/>
                </a:solidFill>
                <a:latin typeface="Calibri"/>
                <a:cs typeface="Calibri"/>
              </a:rPr>
              <a:t>5.200</a:t>
            </a:r>
            <a:r>
              <a:rPr sz="2000" b="1" spc="-3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focos</a:t>
            </a:r>
            <a:r>
              <a:rPr sz="2000" b="1" spc="43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 smtClean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pt-BR" sz="2000" b="1" dirty="0" smtClean="0">
                <a:solidFill>
                  <a:srgbClr val="C00000"/>
                </a:solidFill>
                <a:latin typeface="Calibri"/>
                <a:cs typeface="Calibri"/>
              </a:rPr>
              <a:t>92</a:t>
            </a:r>
            <a:r>
              <a:rPr sz="2000" b="1" spc="-3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%)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03394" y="6451803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http://queimadas.dgi.inpe.br/queimadas/bdqueimadas/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32756" y="6412315"/>
            <a:ext cx="2172208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*Período</a:t>
            </a:r>
            <a:r>
              <a:rPr sz="1050" spc="-4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analisado</a:t>
            </a:r>
            <a:r>
              <a:rPr sz="1050" spc="-40" dirty="0">
                <a:latin typeface="Calibri"/>
                <a:cs typeface="Calibri"/>
              </a:rPr>
              <a:t> </a:t>
            </a:r>
            <a:r>
              <a:rPr lang="pt-BR" sz="1050" spc="-40" dirty="0" smtClean="0">
                <a:latin typeface="Calibri"/>
                <a:cs typeface="Calibri"/>
              </a:rPr>
              <a:t> </a:t>
            </a:r>
            <a:r>
              <a:rPr sz="1050" dirty="0" smtClean="0">
                <a:latin typeface="Calibri"/>
                <a:cs typeface="Calibri"/>
              </a:rPr>
              <a:t>em</a:t>
            </a:r>
            <a:r>
              <a:rPr sz="1050" spc="-30" dirty="0" smtClean="0">
                <a:latin typeface="Calibri"/>
                <a:cs typeface="Calibri"/>
              </a:rPr>
              <a:t> </a:t>
            </a:r>
            <a:r>
              <a:rPr lang="pt-BR" sz="1050" spc="-30" dirty="0" smtClean="0">
                <a:latin typeface="Calibri"/>
                <a:cs typeface="Calibri"/>
              </a:rPr>
              <a:t>novembro*</a:t>
            </a:r>
            <a:r>
              <a:rPr sz="1050" spc="-5" dirty="0" smtClean="0">
                <a:latin typeface="Calibri"/>
                <a:cs typeface="Calibri"/>
              </a:rPr>
              <a:t>:</a:t>
            </a:r>
            <a:endParaRPr sz="1050" dirty="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050" b="1" dirty="0" smtClean="0">
                <a:latin typeface="Calibri"/>
                <a:cs typeface="Calibri"/>
              </a:rPr>
              <a:t>01</a:t>
            </a:r>
            <a:r>
              <a:rPr sz="1050" b="1" spc="190" dirty="0" smtClean="0">
                <a:latin typeface="Calibri"/>
                <a:cs typeface="Calibri"/>
              </a:rPr>
              <a:t> </a:t>
            </a:r>
            <a:r>
              <a:rPr sz="1050" b="1" dirty="0" smtClean="0">
                <a:latin typeface="Calibri"/>
                <a:cs typeface="Calibri"/>
              </a:rPr>
              <a:t>a</a:t>
            </a:r>
            <a:r>
              <a:rPr lang="pt-BR" sz="1050" b="1" spc="204" dirty="0">
                <a:latin typeface="Calibri"/>
                <a:cs typeface="Calibri"/>
              </a:rPr>
              <a:t> </a:t>
            </a:r>
            <a:r>
              <a:rPr lang="pt-BR" sz="1050" b="1" spc="204" dirty="0" smtClean="0">
                <a:latin typeface="Calibri"/>
                <a:cs typeface="Calibri"/>
              </a:rPr>
              <a:t>14/11</a:t>
            </a:r>
            <a:r>
              <a:rPr lang="pt-BR" sz="1050" b="1" dirty="0" smtClean="0">
                <a:latin typeface="Calibri"/>
                <a:cs typeface="Calibri"/>
              </a:rPr>
              <a:t> de 2021</a:t>
            </a:r>
            <a:endParaRPr sz="1050" dirty="0">
              <a:latin typeface="Calibri"/>
              <a:cs typeface="Calibri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549182"/>
              </p:ext>
            </p:extLst>
          </p:nvPr>
        </p:nvGraphicFramePr>
        <p:xfrm>
          <a:off x="-443346" y="2057400"/>
          <a:ext cx="12801885" cy="3826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70409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32364" y="248411"/>
            <a:ext cx="1659889" cy="195580"/>
          </a:xfrm>
          <a:custGeom>
            <a:avLst/>
            <a:gdLst/>
            <a:ahLst/>
            <a:cxnLst/>
            <a:rect l="l" t="t" r="r" b="b"/>
            <a:pathLst>
              <a:path w="1659890" h="195579">
                <a:moveTo>
                  <a:pt x="1659635" y="0"/>
                </a:moveTo>
                <a:lnTo>
                  <a:pt x="0" y="0"/>
                </a:lnTo>
                <a:lnTo>
                  <a:pt x="0" y="195071"/>
                </a:lnTo>
                <a:lnTo>
                  <a:pt x="1659635" y="195071"/>
                </a:lnTo>
                <a:lnTo>
                  <a:pt x="1659635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90176" y="248411"/>
            <a:ext cx="449580" cy="195580"/>
          </a:xfrm>
          <a:custGeom>
            <a:avLst/>
            <a:gdLst/>
            <a:ahLst/>
            <a:cxnLst/>
            <a:rect l="l" t="t" r="r" b="b"/>
            <a:pathLst>
              <a:path w="449579" h="195579">
                <a:moveTo>
                  <a:pt x="449579" y="0"/>
                </a:moveTo>
                <a:lnTo>
                  <a:pt x="0" y="0"/>
                </a:lnTo>
                <a:lnTo>
                  <a:pt x="0" y="195071"/>
                </a:lnTo>
                <a:lnTo>
                  <a:pt x="449579" y="195071"/>
                </a:lnTo>
                <a:lnTo>
                  <a:pt x="44957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5919" y="248411"/>
            <a:ext cx="231775" cy="195580"/>
          </a:xfrm>
          <a:custGeom>
            <a:avLst/>
            <a:gdLst/>
            <a:ahLst/>
            <a:cxnLst/>
            <a:rect l="l" t="t" r="r" b="b"/>
            <a:pathLst>
              <a:path w="231775" h="195579">
                <a:moveTo>
                  <a:pt x="231648" y="0"/>
                </a:moveTo>
                <a:lnTo>
                  <a:pt x="0" y="0"/>
                </a:lnTo>
                <a:lnTo>
                  <a:pt x="0" y="195071"/>
                </a:lnTo>
                <a:lnTo>
                  <a:pt x="231648" y="195071"/>
                </a:lnTo>
                <a:lnTo>
                  <a:pt x="2316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612492"/>
              </p:ext>
            </p:extLst>
          </p:nvPr>
        </p:nvGraphicFramePr>
        <p:xfrm>
          <a:off x="5454502" y="1043709"/>
          <a:ext cx="6659773" cy="5127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4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2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2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23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7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72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9660">
                  <a:extLst>
                    <a:ext uri="{9D8B030D-6E8A-4147-A177-3AD203B41FA5}">
                      <a16:colId xmlns:a16="http://schemas.microsoft.com/office/drawing/2014/main" val="1337086930"/>
                    </a:ext>
                  </a:extLst>
                </a:gridCol>
                <a:gridCol w="512429">
                  <a:extLst>
                    <a:ext uri="{9D8B030D-6E8A-4147-A177-3AD203B41FA5}">
                      <a16:colId xmlns:a16="http://schemas.microsoft.com/office/drawing/2014/main" val="985282626"/>
                    </a:ext>
                  </a:extLst>
                </a:gridCol>
                <a:gridCol w="5370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7004">
                  <a:extLst>
                    <a:ext uri="{9D8B030D-6E8A-4147-A177-3AD203B41FA5}">
                      <a16:colId xmlns:a16="http://schemas.microsoft.com/office/drawing/2014/main" val="941883048"/>
                    </a:ext>
                  </a:extLst>
                </a:gridCol>
              </a:tblGrid>
              <a:tr h="5254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pt-BR" sz="12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CATEGORIA</a:t>
                      </a:r>
                      <a:endParaRPr lang="pt-BR"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JAN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FEV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MAR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ABR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MAI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JUN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AGO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spc="-5" dirty="0" smtClean="0">
                        <a:solidFill>
                          <a:srgbClr val="FFFFFF"/>
                        </a:solidFill>
                        <a:latin typeface="+mn-lt"/>
                        <a:cs typeface="Calibri"/>
                      </a:endParaRPr>
                    </a:p>
                    <a:p>
                      <a:pPr marL="254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spc="-5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SET</a:t>
                      </a:r>
                      <a:endParaRPr lang="pt-BR" sz="1200" dirty="0" smtClean="0">
                        <a:latin typeface="+mn-lt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spc="-5" dirty="0" smtClean="0">
                        <a:solidFill>
                          <a:srgbClr val="FFFFFF"/>
                        </a:solidFill>
                        <a:latin typeface="+mn-lt"/>
                        <a:cs typeface="Calibri"/>
                      </a:endParaRPr>
                    </a:p>
                    <a:p>
                      <a:pPr marL="254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spc="-5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OUT</a:t>
                      </a:r>
                      <a:endParaRPr lang="pt-BR" sz="1200" dirty="0" smtClean="0">
                        <a:latin typeface="+mn-lt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lang="pt-BR" sz="1200" b="1" spc="-4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NOV*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2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434">
                <a:tc>
                  <a:txBody>
                    <a:bodyPr/>
                    <a:lstStyle/>
                    <a:p>
                      <a:pPr marL="373380" marR="84455" indent="-2806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-1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AME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FEDERAL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0" marR="0" marT="139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139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139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0" marR="0" marT="139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0" marR="0" marT="139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7</a:t>
                      </a:r>
                    </a:p>
                  </a:txBody>
                  <a:tcPr marL="0" marR="0" marT="139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387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2.467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533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328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GLEBAS</a:t>
                      </a:r>
                      <a:r>
                        <a:rPr sz="12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FEDERAIS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9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353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3.017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822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467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18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GLEBAS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ESTADUAIS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92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573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239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190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4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TERRA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INDIGENA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9</a:t>
                      </a: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63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231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118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130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067">
                <a:tc>
                  <a:txBody>
                    <a:bodyPr/>
                    <a:lstStyle/>
                    <a:p>
                      <a:pPr marL="144780" marR="13462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UNIDADE DE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Ç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Ã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FEDERAL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54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223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101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61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3004">
                <a:tc>
                  <a:txBody>
                    <a:bodyPr/>
                    <a:lstStyle/>
                    <a:p>
                      <a:pPr marL="144780" marR="134620" indent="-63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UNIDADE DE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Ç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Ã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 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ESTADUAL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114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53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52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92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OUTRAS</a:t>
                      </a: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211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1.963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933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pt-BR" sz="1200" dirty="0" smtClean="0">
                          <a:latin typeface="Calibri"/>
                          <a:cs typeface="Calibri"/>
                        </a:rPr>
                        <a:t>545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0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200" b="1" spc="-45" dirty="0">
                          <a:latin typeface="Calibri"/>
                          <a:cs typeface="Calibri"/>
                        </a:rPr>
                        <a:t>TOTAL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5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37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33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45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77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1.173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lang="pt-BR" sz="1200" b="1" dirty="0" smtClean="0">
                          <a:latin typeface="Calibri"/>
                          <a:cs typeface="Calibri"/>
                        </a:rPr>
                        <a:t>8.588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lang="pt-BR" sz="1200" b="1" dirty="0" smtClean="0">
                          <a:latin typeface="Calibri"/>
                          <a:cs typeface="Calibri"/>
                        </a:rPr>
                        <a:t>2.799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lang="pt-BR" sz="1200" b="1" dirty="0" smtClean="0">
                          <a:latin typeface="Calibri"/>
                          <a:cs typeface="Calibri"/>
                        </a:rPr>
                        <a:t>1.773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lang="pt-BR" sz="1200" b="1" dirty="0" smtClean="0">
                          <a:latin typeface="Calibri"/>
                          <a:cs typeface="Calibri"/>
                        </a:rPr>
                        <a:t>140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lang="pt-BR" sz="1200" b="1" dirty="0" smtClean="0">
                          <a:latin typeface="Calibri"/>
                          <a:cs typeface="Calibri"/>
                        </a:rPr>
                        <a:t>14.967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4807527" y="6580631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http://queimadas.dgi.inpe.br/queimadas/bdqueimadas/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884" y="-16347"/>
            <a:ext cx="6491605" cy="465512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</a:t>
            </a:r>
            <a:r>
              <a:rPr sz="2400" spc="-25" dirty="0"/>
              <a:t> </a:t>
            </a: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de Queimadas </a:t>
            </a:r>
            <a:r>
              <a:rPr lang="pt-BR"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–</a:t>
            </a: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 Amazonas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3884" y="546998"/>
            <a:ext cx="574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pc="-5" dirty="0">
                <a:solidFill>
                  <a:srgbClr val="009B3C"/>
                </a:solidFill>
              </a:rPr>
              <a:t>Distribuição</a:t>
            </a:r>
            <a:r>
              <a:rPr lang="pt-BR" spc="-30" dirty="0">
                <a:solidFill>
                  <a:srgbClr val="009B3C"/>
                </a:solidFill>
              </a:rPr>
              <a:t> </a:t>
            </a:r>
            <a:r>
              <a:rPr lang="pt-BR" dirty="0">
                <a:solidFill>
                  <a:srgbClr val="009B3C"/>
                </a:solidFill>
              </a:rPr>
              <a:t>de</a:t>
            </a:r>
            <a:r>
              <a:rPr lang="pt-BR" spc="-5" dirty="0">
                <a:solidFill>
                  <a:srgbClr val="009B3C"/>
                </a:solidFill>
              </a:rPr>
              <a:t> </a:t>
            </a:r>
            <a:r>
              <a:rPr lang="pt-BR" spc="-10" dirty="0">
                <a:solidFill>
                  <a:srgbClr val="009B3C"/>
                </a:solidFill>
              </a:rPr>
              <a:t>alertas</a:t>
            </a:r>
            <a:r>
              <a:rPr lang="pt-BR" dirty="0">
                <a:solidFill>
                  <a:srgbClr val="009B3C"/>
                </a:solidFill>
              </a:rPr>
              <a:t> </a:t>
            </a:r>
            <a:r>
              <a:rPr lang="pt-BR" spc="5" dirty="0">
                <a:solidFill>
                  <a:srgbClr val="009B3C"/>
                </a:solidFill>
              </a:rPr>
              <a:t>de</a:t>
            </a:r>
            <a:r>
              <a:rPr lang="pt-BR" dirty="0">
                <a:solidFill>
                  <a:srgbClr val="009B3C"/>
                </a:solidFill>
              </a:rPr>
              <a:t> </a:t>
            </a:r>
            <a:r>
              <a:rPr lang="pt-BR" spc="-10" dirty="0">
                <a:solidFill>
                  <a:srgbClr val="009B3C"/>
                </a:solidFill>
              </a:rPr>
              <a:t>focos</a:t>
            </a:r>
            <a:r>
              <a:rPr lang="pt-BR" dirty="0">
                <a:solidFill>
                  <a:srgbClr val="009B3C"/>
                </a:solidFill>
              </a:rPr>
              <a:t> de</a:t>
            </a:r>
            <a:r>
              <a:rPr lang="pt-BR" spc="-10" dirty="0">
                <a:solidFill>
                  <a:srgbClr val="009B3C"/>
                </a:solidFill>
              </a:rPr>
              <a:t> </a:t>
            </a:r>
            <a:r>
              <a:rPr lang="pt-BR" dirty="0">
                <a:solidFill>
                  <a:srgbClr val="009B3C"/>
                </a:solidFill>
              </a:rPr>
              <a:t>queimadas</a:t>
            </a:r>
            <a:r>
              <a:rPr lang="pt-BR" spc="-20" dirty="0">
                <a:solidFill>
                  <a:srgbClr val="009B3C"/>
                </a:solidFill>
              </a:rPr>
              <a:t> </a:t>
            </a:r>
            <a:r>
              <a:rPr lang="pt-BR" dirty="0">
                <a:solidFill>
                  <a:srgbClr val="009B3C"/>
                </a:solidFill>
              </a:rPr>
              <a:t>por</a:t>
            </a:r>
            <a:r>
              <a:rPr lang="pt-BR" spc="-5" dirty="0">
                <a:solidFill>
                  <a:srgbClr val="009B3C"/>
                </a:solidFill>
              </a:rPr>
              <a:t> </a:t>
            </a:r>
            <a:r>
              <a:rPr lang="pt-BR" spc="-10" dirty="0">
                <a:solidFill>
                  <a:srgbClr val="009B3C"/>
                </a:solidFill>
              </a:rPr>
              <a:t>categoria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5181600" y="6322294"/>
            <a:ext cx="693267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lang="pt-BR" sz="1050" dirty="0">
                <a:latin typeface="Calibri"/>
                <a:cs typeface="Calibri"/>
              </a:rPr>
              <a:t>*Período analisado em </a:t>
            </a:r>
            <a:r>
              <a:rPr lang="pt-BR" sz="1050" dirty="0" smtClean="0">
                <a:latin typeface="Calibri"/>
                <a:cs typeface="Calibri"/>
              </a:rPr>
              <a:t>novembro*:</a:t>
            </a:r>
            <a:endParaRPr lang="pt-BR" sz="1050" dirty="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</a:pPr>
            <a:r>
              <a:rPr lang="pt-BR" sz="1050" dirty="0">
                <a:latin typeface="Calibri"/>
                <a:cs typeface="Calibri"/>
              </a:rPr>
              <a:t>01 a </a:t>
            </a:r>
            <a:r>
              <a:rPr lang="pt-BR" sz="1050" dirty="0" smtClean="0">
                <a:latin typeface="Calibri"/>
                <a:cs typeface="Calibri"/>
              </a:rPr>
              <a:t>14/11/2021</a:t>
            </a:r>
            <a:endParaRPr lang="pt-BR" sz="1050" dirty="0">
              <a:latin typeface="Calibri"/>
              <a:cs typeface="Calibri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6086705"/>
              </p:ext>
            </p:extLst>
          </p:nvPr>
        </p:nvGraphicFramePr>
        <p:xfrm>
          <a:off x="277091" y="1844074"/>
          <a:ext cx="5061671" cy="384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9779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2752" y="248411"/>
            <a:ext cx="3889375" cy="195580"/>
          </a:xfrm>
          <a:custGeom>
            <a:avLst/>
            <a:gdLst/>
            <a:ahLst/>
            <a:cxnLst/>
            <a:rect l="l" t="t" r="r" b="b"/>
            <a:pathLst>
              <a:path w="3889375" h="195579">
                <a:moveTo>
                  <a:pt x="3889248" y="0"/>
                </a:moveTo>
                <a:lnTo>
                  <a:pt x="0" y="0"/>
                </a:lnTo>
                <a:lnTo>
                  <a:pt x="0" y="195071"/>
                </a:lnTo>
                <a:lnTo>
                  <a:pt x="3889248" y="195071"/>
                </a:lnTo>
                <a:lnTo>
                  <a:pt x="38892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9040" y="248411"/>
            <a:ext cx="451484" cy="195580"/>
          </a:xfrm>
          <a:custGeom>
            <a:avLst/>
            <a:gdLst/>
            <a:ahLst/>
            <a:cxnLst/>
            <a:rect l="l" t="t" r="r" b="b"/>
            <a:pathLst>
              <a:path w="451484" h="195579">
                <a:moveTo>
                  <a:pt x="451103" y="0"/>
                </a:moveTo>
                <a:lnTo>
                  <a:pt x="0" y="0"/>
                </a:lnTo>
                <a:lnTo>
                  <a:pt x="0" y="195071"/>
                </a:lnTo>
                <a:lnTo>
                  <a:pt x="451103" y="195071"/>
                </a:lnTo>
                <a:lnTo>
                  <a:pt x="451103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36307" y="248411"/>
            <a:ext cx="230504" cy="195580"/>
          </a:xfrm>
          <a:custGeom>
            <a:avLst/>
            <a:gdLst/>
            <a:ahLst/>
            <a:cxnLst/>
            <a:rect l="l" t="t" r="r" b="b"/>
            <a:pathLst>
              <a:path w="230504" h="195579">
                <a:moveTo>
                  <a:pt x="230124" y="0"/>
                </a:moveTo>
                <a:lnTo>
                  <a:pt x="0" y="0"/>
                </a:lnTo>
                <a:lnTo>
                  <a:pt x="0" y="195071"/>
                </a:lnTo>
                <a:lnTo>
                  <a:pt x="230124" y="195071"/>
                </a:lnTo>
                <a:lnTo>
                  <a:pt x="230124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4464" y="589657"/>
            <a:ext cx="9832975" cy="1177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Análise 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entre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o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número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de</a:t>
            </a:r>
            <a:r>
              <a:rPr sz="2000" b="1" spc="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focos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de</a:t>
            </a:r>
            <a:r>
              <a:rPr sz="2000" b="1" spc="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calor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em 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relação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ao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CAR</a:t>
            </a:r>
            <a:r>
              <a:rPr sz="2000" b="1" spc="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a 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vegetação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938530">
              <a:lnSpc>
                <a:spcPct val="100000"/>
              </a:lnSpc>
              <a:spcBef>
                <a:spcPts val="1340"/>
              </a:spcBef>
              <a:tabLst>
                <a:tab pos="7590155" algn="l"/>
              </a:tabLst>
            </a:pPr>
            <a:r>
              <a:rPr lang="pt-BR" sz="2400" b="1" spc="-5" dirty="0" smtClean="0">
                <a:latin typeface="Calibri"/>
                <a:cs typeface="Calibri"/>
              </a:rPr>
              <a:t>     </a:t>
            </a:r>
            <a:r>
              <a:rPr sz="2400" b="1" spc="-5" dirty="0" smtClean="0">
                <a:latin typeface="Calibri"/>
                <a:cs typeface="Calibri"/>
              </a:rPr>
              <a:t>Queimadas</a:t>
            </a:r>
            <a:r>
              <a:rPr sz="2400" b="1" spc="5" dirty="0" smtClean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x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 smtClean="0">
                <a:latin typeface="Calibri"/>
                <a:cs typeface="Calibri"/>
              </a:rPr>
              <a:t>Desmatamentos</a:t>
            </a:r>
            <a:r>
              <a:rPr lang="pt-BR" sz="2400" b="1" spc="-10" dirty="0" smtClean="0">
                <a:latin typeface="Calibri"/>
                <a:cs typeface="Calibri"/>
              </a:rPr>
              <a:t>                                     </a:t>
            </a:r>
            <a:r>
              <a:rPr sz="2400" b="1" spc="-5" dirty="0" smtClean="0">
                <a:latin typeface="Calibri"/>
                <a:cs typeface="Calibri"/>
              </a:rPr>
              <a:t>Queimadas</a:t>
            </a:r>
            <a:r>
              <a:rPr sz="2400" b="1" spc="-45" dirty="0" smtClean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x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CAR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91370" y="35433"/>
            <a:ext cx="29229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Período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analisado: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01/01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 smtClean="0">
                <a:latin typeface="Calibri"/>
                <a:cs typeface="Calibri"/>
              </a:rPr>
              <a:t>3</a:t>
            </a:r>
            <a:r>
              <a:rPr lang="pt-BR" sz="1400" b="1" spc="-5" dirty="0">
                <a:latin typeface="Calibri"/>
                <a:cs typeface="Calibri"/>
              </a:rPr>
              <a:t>1</a:t>
            </a:r>
            <a:r>
              <a:rPr sz="1400" b="1" spc="-5" dirty="0" smtClean="0">
                <a:latin typeface="Calibri"/>
                <a:cs typeface="Calibri"/>
              </a:rPr>
              <a:t>/</a:t>
            </a:r>
            <a:r>
              <a:rPr lang="pt-BR" sz="1400" b="1" spc="-5" dirty="0" smtClean="0">
                <a:latin typeface="Calibri"/>
                <a:cs typeface="Calibri"/>
              </a:rPr>
              <a:t>10</a:t>
            </a:r>
            <a:r>
              <a:rPr sz="1400" b="1" spc="-5" dirty="0" smtClean="0">
                <a:latin typeface="Calibri"/>
                <a:cs typeface="Calibri"/>
              </a:rPr>
              <a:t>/2021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03394" y="6451803"/>
            <a:ext cx="21894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http://terrabrasilis.dpi.inpe.br/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80100" y="5640691"/>
            <a:ext cx="732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N.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focos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3" name="object 9"/>
          <p:cNvSpPr txBox="1">
            <a:spLocks/>
          </p:cNvSpPr>
          <p:nvPr/>
        </p:nvSpPr>
        <p:spPr>
          <a:xfrm>
            <a:off x="157099" y="0"/>
            <a:ext cx="6491605" cy="465512"/>
          </a:xfrm>
          <a:prstGeom prst="rect">
            <a:avLst/>
          </a:prstGeom>
        </p:spPr>
        <p:txBody>
          <a:bodyPr vert="horz" wrap="square" lIns="0" tIns="9525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lang="pt-BR" sz="2400" b="1" dirty="0" smtClean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</a:t>
            </a:r>
            <a:r>
              <a:rPr lang="pt-BR" sz="2400" spc="-25" dirty="0" smtClean="0"/>
              <a:t> </a:t>
            </a:r>
            <a:r>
              <a:rPr lang="pt-BR" sz="2400" b="1" dirty="0" smtClean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de Queimadas – Amazonas</a:t>
            </a: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379002"/>
              </p:ext>
            </p:extLst>
          </p:nvPr>
        </p:nvGraphicFramePr>
        <p:xfrm>
          <a:off x="1048326" y="2068363"/>
          <a:ext cx="5063929" cy="339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270649"/>
              </p:ext>
            </p:extLst>
          </p:nvPr>
        </p:nvGraphicFramePr>
        <p:xfrm>
          <a:off x="6570551" y="2582736"/>
          <a:ext cx="524163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57724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87417" y="1531792"/>
            <a:ext cx="948574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50645" marR="5080" indent="-133858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2A3C74"/>
                </a:solidFill>
                <a:latin typeface="Calibri"/>
                <a:cs typeface="Calibri"/>
              </a:rPr>
              <a:t>BOLETIM</a:t>
            </a:r>
            <a:r>
              <a:rPr sz="4400" b="1" spc="-40" dirty="0">
                <a:solidFill>
                  <a:srgbClr val="2A3C74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2A3C74"/>
                </a:solidFill>
                <a:latin typeface="Calibri"/>
                <a:cs typeface="Calibri"/>
              </a:rPr>
              <a:t>SEMANAL</a:t>
            </a:r>
            <a:r>
              <a:rPr sz="4400" b="1" spc="-40" dirty="0">
                <a:solidFill>
                  <a:srgbClr val="2A3C74"/>
                </a:solidFill>
                <a:latin typeface="Calibri"/>
                <a:cs typeface="Calibri"/>
              </a:rPr>
              <a:t> DAS </a:t>
            </a:r>
            <a:r>
              <a:rPr sz="4400" b="1" spc="-980" dirty="0">
                <a:solidFill>
                  <a:srgbClr val="2A3C74"/>
                </a:solidFill>
                <a:latin typeface="Calibri"/>
                <a:cs typeface="Calibri"/>
              </a:rPr>
              <a:t> </a:t>
            </a:r>
            <a:r>
              <a:rPr sz="4400" b="1" spc="-15" dirty="0">
                <a:solidFill>
                  <a:srgbClr val="2A3C74"/>
                </a:solidFill>
                <a:latin typeface="Calibri"/>
                <a:cs typeface="Calibri"/>
              </a:rPr>
              <a:t>QUEIMADAS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85526" y="3678062"/>
            <a:ext cx="9928232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4000" dirty="0" smtClean="0">
                <a:solidFill>
                  <a:srgbClr val="2A3C74"/>
                </a:solidFill>
                <a:latin typeface="Calibri"/>
                <a:cs typeface="Calibri"/>
              </a:rPr>
              <a:t>08 </a:t>
            </a:r>
            <a:r>
              <a:rPr sz="4000" dirty="0" smtClean="0">
                <a:solidFill>
                  <a:srgbClr val="2A3C74"/>
                </a:solidFill>
                <a:latin typeface="Calibri"/>
                <a:cs typeface="Calibri"/>
              </a:rPr>
              <a:t>a </a:t>
            </a:r>
            <a:r>
              <a:rPr lang="pt-BR" sz="4000" dirty="0" smtClean="0">
                <a:solidFill>
                  <a:srgbClr val="2A3C74"/>
                </a:solidFill>
                <a:latin typeface="Calibri"/>
                <a:cs typeface="Calibri"/>
              </a:rPr>
              <a:t>14</a:t>
            </a:r>
            <a:r>
              <a:rPr sz="4000" dirty="0" smtClean="0">
                <a:solidFill>
                  <a:srgbClr val="2A3C74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2A3C74"/>
                </a:solidFill>
                <a:latin typeface="Calibri"/>
                <a:cs typeface="Calibri"/>
              </a:rPr>
              <a:t>de</a:t>
            </a:r>
            <a:r>
              <a:rPr sz="4000" spc="-10" dirty="0">
                <a:solidFill>
                  <a:srgbClr val="2A3C74"/>
                </a:solidFill>
                <a:latin typeface="Calibri"/>
                <a:cs typeface="Calibri"/>
              </a:rPr>
              <a:t> </a:t>
            </a:r>
            <a:r>
              <a:rPr lang="pt-BR" sz="4000" spc="-10" dirty="0" smtClean="0">
                <a:solidFill>
                  <a:srgbClr val="2A3C74"/>
                </a:solidFill>
                <a:latin typeface="Calibri"/>
                <a:cs typeface="Calibri"/>
              </a:rPr>
              <a:t>novembro </a:t>
            </a:r>
            <a:r>
              <a:rPr sz="4000" spc="-5" dirty="0" smtClean="0">
                <a:solidFill>
                  <a:srgbClr val="2A3C74"/>
                </a:solidFill>
                <a:latin typeface="Calibri"/>
                <a:cs typeface="Calibri"/>
              </a:rPr>
              <a:t>de</a:t>
            </a:r>
            <a:r>
              <a:rPr sz="4000" spc="-10" dirty="0" smtClean="0">
                <a:solidFill>
                  <a:srgbClr val="2A3C74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2A3C74"/>
                </a:solidFill>
                <a:latin typeface="Calibri"/>
                <a:cs typeface="Calibri"/>
              </a:rPr>
              <a:t>2021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B8AF93A-326C-47D2-9D6F-CEEC924BCBE8}"/>
              </a:ext>
            </a:extLst>
          </p:cNvPr>
          <p:cNvSpPr/>
          <p:nvPr/>
        </p:nvSpPr>
        <p:spPr>
          <a:xfrm>
            <a:off x="-12000" y="279134"/>
            <a:ext cx="5040000" cy="242844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4688977-85C7-432D-A494-D542730D3FE9}"/>
              </a:ext>
            </a:extLst>
          </p:cNvPr>
          <p:cNvSpPr/>
          <p:nvPr/>
        </p:nvSpPr>
        <p:spPr>
          <a:xfrm>
            <a:off x="7152000" y="279134"/>
            <a:ext cx="5040000" cy="242844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9886CEF-D101-4D2A-B575-8BEC0993A01F}"/>
              </a:ext>
            </a:extLst>
          </p:cNvPr>
          <p:cNvSpPr/>
          <p:nvPr/>
        </p:nvSpPr>
        <p:spPr>
          <a:xfrm>
            <a:off x="3365795" y="6615156"/>
            <a:ext cx="5040000" cy="242844"/>
          </a:xfrm>
          <a:prstGeom prst="rect">
            <a:avLst/>
          </a:prstGeom>
          <a:solidFill>
            <a:srgbClr val="04A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F89366D4-0AF8-4FFB-8CBB-92397F16E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526" y="5378450"/>
            <a:ext cx="5200538" cy="109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69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0340" y="248411"/>
            <a:ext cx="5661660" cy="195580"/>
          </a:xfrm>
          <a:custGeom>
            <a:avLst/>
            <a:gdLst/>
            <a:ahLst/>
            <a:cxnLst/>
            <a:rect l="l" t="t" r="r" b="b"/>
            <a:pathLst>
              <a:path w="5661659" h="195579">
                <a:moveTo>
                  <a:pt x="5661659" y="0"/>
                </a:moveTo>
                <a:lnTo>
                  <a:pt x="0" y="0"/>
                </a:lnTo>
                <a:lnTo>
                  <a:pt x="0" y="195071"/>
                </a:lnTo>
                <a:lnTo>
                  <a:pt x="5661659" y="195071"/>
                </a:lnTo>
                <a:lnTo>
                  <a:pt x="566165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88152" y="248411"/>
            <a:ext cx="449580" cy="195580"/>
          </a:xfrm>
          <a:custGeom>
            <a:avLst/>
            <a:gdLst/>
            <a:ahLst/>
            <a:cxnLst/>
            <a:rect l="l" t="t" r="r" b="b"/>
            <a:pathLst>
              <a:path w="449579" h="195579">
                <a:moveTo>
                  <a:pt x="449579" y="0"/>
                </a:moveTo>
                <a:lnTo>
                  <a:pt x="0" y="0"/>
                </a:lnTo>
                <a:lnTo>
                  <a:pt x="0" y="195071"/>
                </a:lnTo>
                <a:lnTo>
                  <a:pt x="449579" y="195071"/>
                </a:lnTo>
                <a:lnTo>
                  <a:pt x="44957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63896" y="248411"/>
            <a:ext cx="231775" cy="195580"/>
          </a:xfrm>
          <a:custGeom>
            <a:avLst/>
            <a:gdLst/>
            <a:ahLst/>
            <a:cxnLst/>
            <a:rect l="l" t="t" r="r" b="b"/>
            <a:pathLst>
              <a:path w="231775" h="195579">
                <a:moveTo>
                  <a:pt x="231648" y="0"/>
                </a:moveTo>
                <a:lnTo>
                  <a:pt x="0" y="0"/>
                </a:lnTo>
                <a:lnTo>
                  <a:pt x="0" y="195071"/>
                </a:lnTo>
                <a:lnTo>
                  <a:pt x="231648" y="195071"/>
                </a:lnTo>
                <a:lnTo>
                  <a:pt x="2316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7956" y="469118"/>
            <a:ext cx="4285438" cy="86498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2000" dirty="0">
                <a:solidFill>
                  <a:srgbClr val="009B3C"/>
                </a:solidFill>
                <a:latin typeface="Calibri"/>
                <a:cs typeface="Calibri"/>
              </a:rPr>
              <a:t>Ranking</a:t>
            </a:r>
            <a:r>
              <a:rPr sz="2000" spc="-3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9B3C"/>
                </a:solidFill>
                <a:latin typeface="Calibri"/>
                <a:cs typeface="Calibri"/>
              </a:rPr>
              <a:t>Amazônia</a:t>
            </a:r>
            <a:r>
              <a:rPr sz="2000" spc="-1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9B3C"/>
                </a:solidFill>
                <a:latin typeface="Calibri"/>
                <a:cs typeface="Calibri"/>
              </a:rPr>
              <a:t>Legal</a:t>
            </a:r>
            <a:endParaRPr sz="2000" dirty="0">
              <a:latin typeface="Calibri"/>
              <a:cs typeface="Calibri"/>
            </a:endParaRPr>
          </a:p>
          <a:p>
            <a:pPr marL="596900" indent="-287020">
              <a:lnSpc>
                <a:spcPct val="100000"/>
              </a:lnSpc>
              <a:spcBef>
                <a:spcPts val="969"/>
              </a:spcBef>
              <a:buFont typeface="Arial"/>
              <a:buChar char="•"/>
              <a:tabLst>
                <a:tab pos="596900" algn="l"/>
                <a:tab pos="597535" algn="l"/>
              </a:tabLst>
            </a:pPr>
            <a:r>
              <a:rPr sz="1800" b="1" spc="-5" dirty="0">
                <a:solidFill>
                  <a:srgbClr val="004385"/>
                </a:solidFill>
                <a:latin typeface="Calibri"/>
                <a:cs typeface="Calibri"/>
              </a:rPr>
              <a:t>Número</a:t>
            </a:r>
            <a:r>
              <a:rPr sz="1800" b="1" spc="-3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385"/>
                </a:solidFill>
                <a:latin typeface="Calibri"/>
                <a:cs typeface="Calibri"/>
              </a:rPr>
              <a:t>de</a:t>
            </a:r>
            <a:r>
              <a:rPr sz="1800" b="1" spc="-30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4385"/>
                </a:solidFill>
                <a:latin typeface="Calibri"/>
                <a:cs typeface="Calibri"/>
              </a:rPr>
              <a:t>focos</a:t>
            </a:r>
            <a:r>
              <a:rPr sz="1800" b="1" spc="-2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800" b="1" spc="-10" dirty="0" smtClean="0">
                <a:solidFill>
                  <a:srgbClr val="004385"/>
                </a:solidFill>
                <a:latin typeface="Calibri"/>
                <a:cs typeface="Calibri"/>
              </a:rPr>
              <a:t>detectados:</a:t>
            </a:r>
            <a:r>
              <a:rPr sz="1800" b="1" spc="-30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b="1" spc="-5" dirty="0" smtClean="0">
                <a:solidFill>
                  <a:srgbClr val="C00000"/>
                </a:solidFill>
                <a:latin typeface="Calibri"/>
                <a:cs typeface="Calibri"/>
              </a:rPr>
              <a:t>1.370</a:t>
            </a:r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696455"/>
              </p:ext>
            </p:extLst>
          </p:nvPr>
        </p:nvGraphicFramePr>
        <p:xfrm>
          <a:off x="6099303" y="965202"/>
          <a:ext cx="5799453" cy="44269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7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26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RANKING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1F38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ESTADOS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pt-BR" sz="14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08 </a:t>
                      </a:r>
                      <a:r>
                        <a:rPr sz="140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pt-BR" sz="1400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14</a:t>
                      </a:r>
                      <a:r>
                        <a:rPr sz="14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lang="pt-BR" sz="14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sz="1400" spc="-2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 dirty="0" smtClean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pt-BR" sz="14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08</a:t>
                      </a:r>
                      <a:r>
                        <a:rPr sz="1400" spc="-2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pt-BR" sz="1400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14</a:t>
                      </a:r>
                      <a:r>
                        <a:rPr sz="14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lang="pt-BR" sz="1400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sz="1400" spc="-2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71780" marR="71120" indent="-1924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aria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ç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ão 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200" b="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1°</a:t>
                      </a:r>
                      <a:endParaRPr sz="12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10489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PARÁ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-9,2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0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200" b="0" spc="-5" dirty="0">
                          <a:latin typeface="Calibri"/>
                          <a:cs typeface="Calibri"/>
                        </a:rPr>
                        <a:t>2°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13589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MARANHÃO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-50,9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3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200" b="0" spc="-5" dirty="0">
                          <a:latin typeface="Calibri"/>
                          <a:cs typeface="Calibri"/>
                        </a:rPr>
                        <a:t>3°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15684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RORAIMA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983,3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5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b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0" spc="-5" dirty="0">
                          <a:latin typeface="Calibri"/>
                          <a:cs typeface="Calibri"/>
                        </a:rPr>
                        <a:t>4°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508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MATO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GROSSO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-84,8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9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5°</a:t>
                      </a:r>
                    </a:p>
                  </a:txBody>
                  <a:tcPr marL="0" marR="0" marT="9588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RONDÔNIA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-35,7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200" b="0" spc="-5" dirty="0">
                          <a:latin typeface="Calibri"/>
                          <a:cs typeface="Calibri"/>
                        </a:rPr>
                        <a:t>6°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7556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AMAPÁ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174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7º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5240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TOCANTINS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-96,0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758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 smtClean="0">
                          <a:latin typeface="Calibri"/>
                          <a:cs typeface="Calibri"/>
                        </a:rPr>
                        <a:t>8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508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AMAZONAS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-87,8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9269095" y="642"/>
            <a:ext cx="29229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Período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analisado:</a:t>
            </a:r>
            <a:r>
              <a:rPr sz="1400" spc="310" dirty="0">
                <a:latin typeface="Calibri"/>
                <a:cs typeface="Calibri"/>
              </a:rPr>
              <a:t> </a:t>
            </a:r>
            <a:r>
              <a:rPr lang="pt-BR" sz="1400" b="1" spc="-5" dirty="0" smtClean="0">
                <a:latin typeface="Calibri"/>
                <a:cs typeface="Calibri"/>
              </a:rPr>
              <a:t>08</a:t>
            </a:r>
            <a:r>
              <a:rPr sz="1400" b="1" spc="20" dirty="0" smtClean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lang="pt-BR" sz="1400" b="1" spc="-15" dirty="0" smtClean="0">
                <a:latin typeface="Calibri"/>
                <a:cs typeface="Calibri"/>
              </a:rPr>
              <a:t>14</a:t>
            </a:r>
            <a:r>
              <a:rPr sz="1400" b="1" spc="-5" dirty="0" smtClean="0">
                <a:latin typeface="Calibri"/>
                <a:cs typeface="Calibri"/>
              </a:rPr>
              <a:t>/</a:t>
            </a:r>
            <a:r>
              <a:rPr lang="pt-BR" sz="1400" b="1" spc="-5" dirty="0" smtClean="0">
                <a:latin typeface="Calibri"/>
                <a:cs typeface="Calibri"/>
              </a:rPr>
              <a:t>1</a:t>
            </a:r>
            <a:r>
              <a:rPr lang="pt-BR" sz="1400" b="1" spc="-5" dirty="0">
                <a:latin typeface="Calibri"/>
                <a:cs typeface="Calibri"/>
              </a:rPr>
              <a:t>1</a:t>
            </a:r>
            <a:r>
              <a:rPr sz="1400" b="1" spc="-5" dirty="0" smtClean="0">
                <a:latin typeface="Calibri"/>
                <a:cs typeface="Calibri"/>
              </a:rPr>
              <a:t>/2021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03394" y="6451803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http://queimadas.dgi.inpe.br/queimadas/bdqueimadas/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9"/>
          <p:cNvSpPr txBox="1">
            <a:spLocks noGrp="1"/>
          </p:cNvSpPr>
          <p:nvPr>
            <p:ph type="title"/>
          </p:nvPr>
        </p:nvSpPr>
        <p:spPr>
          <a:xfrm>
            <a:off x="62826" y="642"/>
            <a:ext cx="6491605" cy="465512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</a:t>
            </a:r>
            <a:r>
              <a:rPr sz="2400" spc="-25" dirty="0"/>
              <a:t> </a:t>
            </a: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de Queimadas </a:t>
            </a:r>
            <a:r>
              <a:rPr lang="pt-BR"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–</a:t>
            </a: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 Amazonas</a:t>
            </a: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1217288"/>
              </p:ext>
            </p:extLst>
          </p:nvPr>
        </p:nvGraphicFramePr>
        <p:xfrm>
          <a:off x="356201" y="1503636"/>
          <a:ext cx="5564307" cy="4313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9259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0340" y="248411"/>
            <a:ext cx="5661660" cy="195580"/>
          </a:xfrm>
          <a:custGeom>
            <a:avLst/>
            <a:gdLst/>
            <a:ahLst/>
            <a:cxnLst/>
            <a:rect l="l" t="t" r="r" b="b"/>
            <a:pathLst>
              <a:path w="5661659" h="195579">
                <a:moveTo>
                  <a:pt x="5661659" y="0"/>
                </a:moveTo>
                <a:lnTo>
                  <a:pt x="0" y="0"/>
                </a:lnTo>
                <a:lnTo>
                  <a:pt x="0" y="195071"/>
                </a:lnTo>
                <a:lnTo>
                  <a:pt x="5661659" y="195071"/>
                </a:lnTo>
                <a:lnTo>
                  <a:pt x="566165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88152" y="248411"/>
            <a:ext cx="449580" cy="195580"/>
          </a:xfrm>
          <a:custGeom>
            <a:avLst/>
            <a:gdLst/>
            <a:ahLst/>
            <a:cxnLst/>
            <a:rect l="l" t="t" r="r" b="b"/>
            <a:pathLst>
              <a:path w="449579" h="195579">
                <a:moveTo>
                  <a:pt x="449579" y="0"/>
                </a:moveTo>
                <a:lnTo>
                  <a:pt x="0" y="0"/>
                </a:lnTo>
                <a:lnTo>
                  <a:pt x="0" y="195071"/>
                </a:lnTo>
                <a:lnTo>
                  <a:pt x="449579" y="195071"/>
                </a:lnTo>
                <a:lnTo>
                  <a:pt x="44957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63896" y="248411"/>
            <a:ext cx="231775" cy="195580"/>
          </a:xfrm>
          <a:custGeom>
            <a:avLst/>
            <a:gdLst/>
            <a:ahLst/>
            <a:cxnLst/>
            <a:rect l="l" t="t" r="r" b="b"/>
            <a:pathLst>
              <a:path w="231775" h="195579">
                <a:moveTo>
                  <a:pt x="231648" y="0"/>
                </a:moveTo>
                <a:lnTo>
                  <a:pt x="0" y="0"/>
                </a:lnTo>
                <a:lnTo>
                  <a:pt x="0" y="195071"/>
                </a:lnTo>
                <a:lnTo>
                  <a:pt x="231648" y="195071"/>
                </a:lnTo>
                <a:lnTo>
                  <a:pt x="2316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-52491"/>
            <a:ext cx="3990340" cy="465512"/>
          </a:xfrm>
          <a:prstGeom prst="rect">
            <a:avLst/>
          </a:prstGeom>
        </p:spPr>
        <p:txBody>
          <a:bodyPr vert="horz" wrap="square" lIns="0" tIns="9525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 de Queimadas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739" y="385318"/>
            <a:ext cx="36728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Municípios</a:t>
            </a:r>
            <a:r>
              <a:rPr sz="2000" b="1" spc="-4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no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país</a:t>
            </a:r>
            <a:r>
              <a:rPr sz="2000" b="1" spc="-2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com mais</a:t>
            </a:r>
            <a:r>
              <a:rPr sz="2000" b="1" spc="-2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focos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69095" y="5933"/>
            <a:ext cx="29229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Período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analisado: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lang="pt-BR" sz="1400" b="1" spc="-5" dirty="0" smtClean="0">
                <a:latin typeface="Calibri"/>
                <a:cs typeface="Calibri"/>
              </a:rPr>
              <a:t>08</a:t>
            </a:r>
            <a:r>
              <a:rPr sz="1400" b="1" spc="20" dirty="0" smtClean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lang="pt-BR" sz="1400" b="1" spc="-15" dirty="0" smtClean="0">
                <a:latin typeface="Calibri"/>
                <a:cs typeface="Calibri"/>
              </a:rPr>
              <a:t>14</a:t>
            </a:r>
            <a:r>
              <a:rPr sz="1400" b="1" spc="-5" dirty="0" smtClean="0">
                <a:latin typeface="Calibri"/>
                <a:cs typeface="Calibri"/>
              </a:rPr>
              <a:t>/</a:t>
            </a:r>
            <a:r>
              <a:rPr lang="pt-BR" sz="1400" b="1" spc="-5" dirty="0" smtClean="0">
                <a:latin typeface="Calibri"/>
                <a:cs typeface="Calibri"/>
              </a:rPr>
              <a:t>1</a:t>
            </a:r>
            <a:r>
              <a:rPr lang="pt-BR" sz="1400" b="1" spc="-5" dirty="0">
                <a:latin typeface="Calibri"/>
                <a:cs typeface="Calibri"/>
              </a:rPr>
              <a:t>1</a:t>
            </a:r>
            <a:r>
              <a:rPr sz="1400" b="1" spc="-5" dirty="0" smtClean="0">
                <a:latin typeface="Calibri"/>
                <a:cs typeface="Calibri"/>
              </a:rPr>
              <a:t>/2021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03413" y="6611757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http://queimadas.dgi.inpe.br/queimadas/bdqueimadas/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724775" y="4376981"/>
            <a:ext cx="3830320" cy="466153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850" dirty="0">
              <a:latin typeface="Calibri"/>
              <a:cs typeface="Calibri"/>
            </a:endParaRPr>
          </a:p>
          <a:p>
            <a:pPr marL="344805" indent="-332740">
              <a:lnSpc>
                <a:spcPct val="100000"/>
              </a:lnSpc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lang="pt-BR" sz="1600" b="1" spc="15" dirty="0" smtClean="0">
                <a:solidFill>
                  <a:srgbClr val="0D0D0D"/>
                </a:solidFill>
                <a:latin typeface="Calibri"/>
                <a:cs typeface="Calibri"/>
              </a:rPr>
              <a:t>(ZERO)</a:t>
            </a:r>
            <a:r>
              <a:rPr sz="1600" b="1" spc="15" dirty="0" smtClean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D0D0D"/>
                </a:solidFill>
                <a:latin typeface="Calibri"/>
                <a:cs typeface="Calibri"/>
              </a:rPr>
              <a:t>foco</a:t>
            </a:r>
            <a:r>
              <a:rPr sz="1600" b="1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de calor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 na</a:t>
            </a:r>
            <a:r>
              <a:rPr sz="1600" b="1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RMM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007988" y="414508"/>
            <a:ext cx="5115560" cy="3084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20"/>
              </a:lnSpc>
              <a:spcBef>
                <a:spcPts val="105"/>
              </a:spcBef>
            </a:pP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Ranking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dos</a:t>
            </a:r>
            <a:r>
              <a:rPr sz="2000" b="1" spc="-2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municípios</a:t>
            </a:r>
            <a:r>
              <a:rPr sz="2000" b="1" spc="-3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por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região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no</a:t>
            </a:r>
            <a:r>
              <a:rPr sz="2000" b="1" spc="-3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5" dirty="0" smtClean="0">
                <a:solidFill>
                  <a:srgbClr val="009B3C"/>
                </a:solidFill>
                <a:latin typeface="Calibri"/>
                <a:cs typeface="Calibri"/>
              </a:rPr>
              <a:t>Amazonas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007988" y="1108702"/>
            <a:ext cx="40096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1065" indent="-332740">
              <a:lnSpc>
                <a:spcPts val="1839"/>
              </a:lnSpc>
              <a:buFont typeface="Arial"/>
              <a:buChar char="•"/>
              <a:tabLst>
                <a:tab pos="901065" algn="l"/>
                <a:tab pos="901700" algn="l"/>
              </a:tabLst>
            </a:pPr>
            <a:r>
              <a:rPr lang="pt-BR" b="1" spc="-5" dirty="0" smtClean="0">
                <a:solidFill>
                  <a:srgbClr val="0D0D0D"/>
                </a:solidFill>
                <a:cs typeface="Calibri"/>
              </a:rPr>
              <a:t>06</a:t>
            </a:r>
            <a:r>
              <a:rPr lang="pt-BR" b="1" spc="20" dirty="0" smtClean="0">
                <a:solidFill>
                  <a:srgbClr val="0D0D0D"/>
                </a:solidFill>
                <a:cs typeface="Calibri"/>
              </a:rPr>
              <a:t> </a:t>
            </a:r>
            <a:r>
              <a:rPr lang="pt-BR" b="1" spc="-10" dirty="0">
                <a:solidFill>
                  <a:srgbClr val="0D0D0D"/>
                </a:solidFill>
                <a:cs typeface="Calibri"/>
              </a:rPr>
              <a:t>focos</a:t>
            </a:r>
            <a:r>
              <a:rPr lang="pt-BR" b="1" dirty="0">
                <a:solidFill>
                  <a:srgbClr val="0D0D0D"/>
                </a:solidFill>
                <a:cs typeface="Calibri"/>
              </a:rPr>
              <a:t> </a:t>
            </a:r>
            <a:r>
              <a:rPr lang="pt-BR" b="1" spc="-5" dirty="0">
                <a:solidFill>
                  <a:srgbClr val="0D0D0D"/>
                </a:solidFill>
                <a:cs typeface="Calibri"/>
              </a:rPr>
              <a:t>de</a:t>
            </a:r>
            <a:r>
              <a:rPr lang="pt-BR" b="1" dirty="0">
                <a:solidFill>
                  <a:srgbClr val="0D0D0D"/>
                </a:solidFill>
                <a:cs typeface="Calibri"/>
              </a:rPr>
              <a:t> </a:t>
            </a:r>
            <a:r>
              <a:rPr lang="pt-BR" b="1" spc="-5" dirty="0">
                <a:solidFill>
                  <a:srgbClr val="0D0D0D"/>
                </a:solidFill>
                <a:cs typeface="Calibri"/>
              </a:rPr>
              <a:t>calor</a:t>
            </a:r>
            <a:r>
              <a:rPr lang="pt-BR" b="1" spc="-10" dirty="0">
                <a:solidFill>
                  <a:srgbClr val="0D0D0D"/>
                </a:solidFill>
                <a:cs typeface="Calibri"/>
              </a:rPr>
              <a:t> </a:t>
            </a:r>
            <a:r>
              <a:rPr lang="pt-BR" b="1" spc="-10" dirty="0" smtClean="0">
                <a:solidFill>
                  <a:srgbClr val="0D0D0D"/>
                </a:solidFill>
                <a:cs typeface="Calibri"/>
              </a:rPr>
              <a:t>n</a:t>
            </a:r>
            <a:r>
              <a:rPr lang="pt-BR" b="1" spc="-5" dirty="0" smtClean="0">
                <a:solidFill>
                  <a:srgbClr val="0D0D0D"/>
                </a:solidFill>
                <a:cs typeface="Calibri"/>
              </a:rPr>
              <a:t>a </a:t>
            </a:r>
            <a:r>
              <a:rPr lang="pt-BR" b="1" spc="-5" dirty="0">
                <a:solidFill>
                  <a:srgbClr val="0D0D0D"/>
                </a:solidFill>
                <a:cs typeface="Calibri"/>
              </a:rPr>
              <a:t>Região</a:t>
            </a:r>
            <a:r>
              <a:rPr lang="pt-BR" b="1" spc="5" dirty="0">
                <a:solidFill>
                  <a:srgbClr val="0D0D0D"/>
                </a:solidFill>
                <a:cs typeface="Calibri"/>
              </a:rPr>
              <a:t> </a:t>
            </a:r>
            <a:r>
              <a:rPr lang="pt-BR" b="1" spc="-5" dirty="0">
                <a:solidFill>
                  <a:srgbClr val="0D0D0D"/>
                </a:solidFill>
                <a:cs typeface="Calibri"/>
              </a:rPr>
              <a:t>Sul</a:t>
            </a:r>
            <a:endParaRPr lang="pt-BR" dirty="0">
              <a:cs typeface="Calibri"/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526171"/>
              </p:ext>
            </p:extLst>
          </p:nvPr>
        </p:nvGraphicFramePr>
        <p:xfrm>
          <a:off x="7809738" y="1296774"/>
          <a:ext cx="3745357" cy="2013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608916"/>
              </p:ext>
            </p:extLst>
          </p:nvPr>
        </p:nvGraphicFramePr>
        <p:xfrm>
          <a:off x="78739" y="609599"/>
          <a:ext cx="6285116" cy="5879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70183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0340" y="248411"/>
            <a:ext cx="5661660" cy="195580"/>
          </a:xfrm>
          <a:custGeom>
            <a:avLst/>
            <a:gdLst/>
            <a:ahLst/>
            <a:cxnLst/>
            <a:rect l="l" t="t" r="r" b="b"/>
            <a:pathLst>
              <a:path w="5661659" h="195579">
                <a:moveTo>
                  <a:pt x="5661659" y="0"/>
                </a:moveTo>
                <a:lnTo>
                  <a:pt x="0" y="0"/>
                </a:lnTo>
                <a:lnTo>
                  <a:pt x="0" y="195071"/>
                </a:lnTo>
                <a:lnTo>
                  <a:pt x="5661659" y="195071"/>
                </a:lnTo>
                <a:lnTo>
                  <a:pt x="566165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88152" y="248411"/>
            <a:ext cx="449580" cy="195580"/>
          </a:xfrm>
          <a:custGeom>
            <a:avLst/>
            <a:gdLst/>
            <a:ahLst/>
            <a:cxnLst/>
            <a:rect l="l" t="t" r="r" b="b"/>
            <a:pathLst>
              <a:path w="449579" h="195579">
                <a:moveTo>
                  <a:pt x="449579" y="0"/>
                </a:moveTo>
                <a:lnTo>
                  <a:pt x="0" y="0"/>
                </a:lnTo>
                <a:lnTo>
                  <a:pt x="0" y="195071"/>
                </a:lnTo>
                <a:lnTo>
                  <a:pt x="449579" y="195071"/>
                </a:lnTo>
                <a:lnTo>
                  <a:pt x="44957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63896" y="248411"/>
            <a:ext cx="231775" cy="195580"/>
          </a:xfrm>
          <a:custGeom>
            <a:avLst/>
            <a:gdLst/>
            <a:ahLst/>
            <a:cxnLst/>
            <a:rect l="l" t="t" r="r" b="b"/>
            <a:pathLst>
              <a:path w="231775" h="195579">
                <a:moveTo>
                  <a:pt x="231648" y="0"/>
                </a:moveTo>
                <a:lnTo>
                  <a:pt x="0" y="0"/>
                </a:lnTo>
                <a:lnTo>
                  <a:pt x="0" y="195071"/>
                </a:lnTo>
                <a:lnTo>
                  <a:pt x="231648" y="195071"/>
                </a:lnTo>
                <a:lnTo>
                  <a:pt x="2316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0972" y="536194"/>
            <a:ext cx="888542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Comparação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 do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total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de</a:t>
            </a:r>
            <a:r>
              <a:rPr sz="2000" b="1" spc="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focos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ativos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detectados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dia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a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dia: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lang="pt-BR" sz="2000" b="1" dirty="0" smtClean="0">
                <a:solidFill>
                  <a:srgbClr val="009B3C"/>
                </a:solidFill>
                <a:latin typeface="Calibri"/>
                <a:cs typeface="Calibri"/>
              </a:rPr>
              <a:t>01</a:t>
            </a:r>
            <a:r>
              <a:rPr sz="2000" b="1" spc="-10" dirty="0" smtClean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lang="pt-BR" sz="2000" b="1" spc="-10" dirty="0" smtClean="0">
                <a:solidFill>
                  <a:srgbClr val="009B3C"/>
                </a:solidFill>
                <a:latin typeface="Calibri"/>
                <a:cs typeface="Calibri"/>
              </a:rPr>
              <a:t>a 14 </a:t>
            </a:r>
            <a:r>
              <a:rPr sz="2000" b="1" dirty="0" smtClean="0">
                <a:solidFill>
                  <a:srgbClr val="009B3C"/>
                </a:solidFill>
                <a:latin typeface="Calibri"/>
                <a:cs typeface="Calibri"/>
              </a:rPr>
              <a:t>de</a:t>
            </a:r>
            <a:r>
              <a:rPr sz="2000" b="1" spc="10" dirty="0" smtClean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lang="pt-BR" sz="2000" b="1" spc="10" dirty="0" smtClean="0">
                <a:solidFill>
                  <a:srgbClr val="009B3C"/>
                </a:solidFill>
                <a:latin typeface="Calibri"/>
                <a:cs typeface="Calibri"/>
              </a:rPr>
              <a:t>novembro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70231" y="6580631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http://queimadas.dgi.inpe.br/queimadas/bdqueimadas/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9"/>
          <p:cNvSpPr txBox="1">
            <a:spLocks noGrp="1"/>
          </p:cNvSpPr>
          <p:nvPr>
            <p:ph type="title"/>
          </p:nvPr>
        </p:nvSpPr>
        <p:spPr>
          <a:xfrm>
            <a:off x="0" y="50614"/>
            <a:ext cx="6220755" cy="465512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</a:t>
            </a:r>
            <a:r>
              <a:rPr sz="2400" spc="-25" dirty="0"/>
              <a:t> </a:t>
            </a: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de Queimadas </a:t>
            </a:r>
            <a:r>
              <a:rPr lang="pt-BR"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–</a:t>
            </a: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 Amazonas</a:t>
            </a: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220334"/>
              </p:ext>
            </p:extLst>
          </p:nvPr>
        </p:nvGraphicFramePr>
        <p:xfrm>
          <a:off x="166254" y="1780595"/>
          <a:ext cx="11924111" cy="3364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5338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27AD0CE9-FE58-4364-85BF-05D8ECD69B59}"/>
              </a:ext>
            </a:extLst>
          </p:cNvPr>
          <p:cNvSpPr txBox="1"/>
          <p:nvPr/>
        </p:nvSpPr>
        <p:spPr>
          <a:xfrm>
            <a:off x="0" y="76944"/>
            <a:ext cx="6224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202F58"/>
                </a:solidFill>
                <a:latin typeface="Geomanist" panose="02000503000000020004" pitchFamily="50" charset="0"/>
              </a:rPr>
              <a:t>Panorama do Desmatamento (km²) - 2021</a:t>
            </a:r>
          </a:p>
        </p:txBody>
      </p:sp>
      <p:sp>
        <p:nvSpPr>
          <p:cNvPr id="6" name="PERIODO">
            <a:extLst>
              <a:ext uri="{FF2B5EF4-FFF2-40B4-BE49-F238E27FC236}">
                <a16:creationId xmlns:a16="http://schemas.microsoft.com/office/drawing/2014/main" id="{C4D800BC-4E62-43B9-ABEA-C6076BE81398}"/>
              </a:ext>
            </a:extLst>
          </p:cNvPr>
          <p:cNvSpPr/>
          <p:nvPr/>
        </p:nvSpPr>
        <p:spPr>
          <a:xfrm>
            <a:off x="4724044" y="6482047"/>
            <a:ext cx="74679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latin typeface="Geomanist" panose="02000503000000020004" pitchFamily="50" charset="0"/>
              </a:rPr>
              <a:t>Fonte: </a:t>
            </a:r>
            <a:r>
              <a:rPr lang="pt-BR" sz="1100" dirty="0">
                <a:latin typeface="Geomanist" panose="02000503000000020004" pitchFamily="50" charset="0"/>
                <a:hlinkClick r:id="rId3"/>
              </a:rPr>
              <a:t>http://terrabrasilis.dpi.inpe.br/</a:t>
            </a:r>
            <a:r>
              <a:rPr lang="pt-BR" sz="1100" dirty="0">
                <a:latin typeface="Geomanist" panose="02000503000000020004" pitchFamily="50" charset="0"/>
              </a:rPr>
              <a:t> </a:t>
            </a:r>
          </a:p>
        </p:txBody>
      </p:sp>
      <p:sp>
        <p:nvSpPr>
          <p:cNvPr id="12" name="titleAML">
            <a:extLst>
              <a:ext uri="{FF2B5EF4-FFF2-40B4-BE49-F238E27FC236}">
                <a16:creationId xmlns:a16="http://schemas.microsoft.com/office/drawing/2014/main" id="{5126F99C-A267-44BC-B31A-01346AB36287}"/>
              </a:ext>
            </a:extLst>
          </p:cNvPr>
          <p:cNvSpPr/>
          <p:nvPr/>
        </p:nvSpPr>
        <p:spPr>
          <a:xfrm>
            <a:off x="0" y="467321"/>
            <a:ext cx="5178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009B3D"/>
                </a:solidFill>
                <a:latin typeface="Geomanist" panose="02000503000000020004" pitchFamily="50" charset="0"/>
              </a:rPr>
              <a:t>Ranking dos Estados da Amazônia Legal</a:t>
            </a:r>
            <a:endParaRPr lang="pt-BR" sz="2000" b="1" dirty="0"/>
          </a:p>
        </p:txBody>
      </p:sp>
      <p:sp>
        <p:nvSpPr>
          <p:cNvPr id="10" name="titleAML">
            <a:extLst>
              <a:ext uri="{FF2B5EF4-FFF2-40B4-BE49-F238E27FC236}">
                <a16:creationId xmlns:a16="http://schemas.microsoft.com/office/drawing/2014/main" id="{5126F99C-A267-44BC-B31A-01346AB36287}"/>
              </a:ext>
            </a:extLst>
          </p:cNvPr>
          <p:cNvSpPr/>
          <p:nvPr/>
        </p:nvSpPr>
        <p:spPr>
          <a:xfrm>
            <a:off x="6991926" y="538945"/>
            <a:ext cx="5237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9B3D"/>
                </a:solidFill>
                <a:latin typeface="Geomanist" panose="02000503000000020004" pitchFamily="50" charset="0"/>
              </a:rPr>
              <a:t>Ranking dos municípios </a:t>
            </a:r>
            <a:r>
              <a:rPr lang="pt-BR" sz="2000" b="1" dirty="0" smtClean="0">
                <a:solidFill>
                  <a:srgbClr val="009B3D"/>
                </a:solidFill>
                <a:latin typeface="Geomanist" panose="02000503000000020004" pitchFamily="50" charset="0"/>
              </a:rPr>
              <a:t>da </a:t>
            </a:r>
            <a:r>
              <a:rPr lang="pt-BR" sz="2000" b="1" dirty="0">
                <a:solidFill>
                  <a:srgbClr val="009B3D"/>
                </a:solidFill>
                <a:latin typeface="Geomanist" panose="02000503000000020004" pitchFamily="50" charset="0"/>
              </a:rPr>
              <a:t>Amazônia Legal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0" y="3408557"/>
            <a:ext cx="400110" cy="8845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sz="1400" dirty="0"/>
              <a:t>km²</a:t>
            </a:r>
          </a:p>
        </p:txBody>
      </p:sp>
      <p:sp>
        <p:nvSpPr>
          <p:cNvPr id="11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65574" y="838935"/>
            <a:ext cx="60936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rgbClr val="004386"/>
                </a:solidFill>
                <a:latin typeface="Geomanist" panose="02000503000000020004" pitchFamily="50" charset="0"/>
              </a:rPr>
              <a:t>Área total desmatada:</a:t>
            </a:r>
            <a:r>
              <a:rPr lang="pt-BR" sz="2000" b="1" dirty="0">
                <a:solidFill>
                  <a:srgbClr val="C00000"/>
                </a:solidFill>
                <a:latin typeface="Geomanist" panose="02000503000000020004" pitchFamily="50" charset="0"/>
              </a:rPr>
              <a:t> </a:t>
            </a:r>
            <a:r>
              <a:rPr lang="pt-BR" sz="2000" b="1" dirty="0" smtClean="0">
                <a:solidFill>
                  <a:srgbClr val="C00000"/>
                </a:solidFill>
                <a:latin typeface="Geomanist" panose="02000503000000020004" pitchFamily="50" charset="0"/>
              </a:rPr>
              <a:t>7.934,78 </a:t>
            </a:r>
            <a:r>
              <a:rPr lang="pt-BR" sz="2000" b="1" dirty="0">
                <a:solidFill>
                  <a:srgbClr val="C00000"/>
                </a:solidFill>
                <a:latin typeface="Geomanist" panose="02000503000000020004" pitchFamily="50" charset="0"/>
              </a:rPr>
              <a:t>km²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rgbClr val="004386"/>
                </a:solidFill>
                <a:latin typeface="Geomanist" panose="02000503000000020004" pitchFamily="50" charset="0"/>
              </a:rPr>
              <a:t>Área desmatada no Amazonas: </a:t>
            </a:r>
            <a:r>
              <a:rPr lang="pt-BR" sz="2000" b="1" dirty="0" smtClean="0">
                <a:solidFill>
                  <a:srgbClr val="C00000"/>
                </a:solidFill>
                <a:latin typeface="Geomanist" panose="02000503000000020004" pitchFamily="50" charset="0"/>
              </a:rPr>
              <a:t>1.818,29 </a:t>
            </a:r>
            <a:r>
              <a:rPr lang="pt-BR" sz="2000" b="1" dirty="0">
                <a:solidFill>
                  <a:srgbClr val="C00000"/>
                </a:solidFill>
                <a:latin typeface="Geomanist" panose="02000503000000020004" pitchFamily="50" charset="0"/>
              </a:rPr>
              <a:t>km²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8932325" y="-15389"/>
            <a:ext cx="3259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400" b="1" dirty="0">
                <a:latin typeface="Geomanist" panose="02000503000000020004" pitchFamily="50" charset="0"/>
              </a:rPr>
              <a:t>Período analisado:  01/01 a </a:t>
            </a:r>
            <a:r>
              <a:rPr lang="pt-BR" sz="1400" b="1" dirty="0" smtClean="0">
                <a:latin typeface="Geomanist" panose="02000503000000020004" pitchFamily="50" charset="0"/>
              </a:rPr>
              <a:t>05/11/2021</a:t>
            </a:r>
            <a:endParaRPr lang="pt-BR" sz="1400" b="1" dirty="0">
              <a:latin typeface="Geomanist" panose="02000503000000020004" pitchFamily="50" charset="0"/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00111" y="1720471"/>
          <a:ext cx="6946620" cy="468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327386" y="1192878"/>
          <a:ext cx="4566825" cy="4782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158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>
            <a:extLst>
              <a:ext uri="{FF2B5EF4-FFF2-40B4-BE49-F238E27FC236}">
                <a16:creationId xmlns:a16="http://schemas.microsoft.com/office/drawing/2014/main" id="{27AD0CE9-FE58-4364-85BF-05D8ECD69B59}"/>
              </a:ext>
            </a:extLst>
          </p:cNvPr>
          <p:cNvSpPr txBox="1"/>
          <p:nvPr/>
        </p:nvSpPr>
        <p:spPr>
          <a:xfrm>
            <a:off x="119128" y="108890"/>
            <a:ext cx="7700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pt-BR" sz="2400" b="1" dirty="0">
                <a:solidFill>
                  <a:srgbClr val="202F58"/>
                </a:solidFill>
                <a:latin typeface="Geomanist" panose="02000503000000020004" pitchFamily="50" charset="0"/>
              </a:rPr>
              <a:t>Panorama do Desmatamento (km²) - Alertas DETER</a:t>
            </a:r>
          </a:p>
        </p:txBody>
      </p:sp>
      <p:sp>
        <p:nvSpPr>
          <p:cNvPr id="14" name="titleAML">
            <a:extLst>
              <a:ext uri="{FF2B5EF4-FFF2-40B4-BE49-F238E27FC236}">
                <a16:creationId xmlns:a16="http://schemas.microsoft.com/office/drawing/2014/main" id="{5126F99C-A267-44BC-B31A-01346AB36287}"/>
              </a:ext>
            </a:extLst>
          </p:cNvPr>
          <p:cNvSpPr/>
          <p:nvPr/>
        </p:nvSpPr>
        <p:spPr>
          <a:xfrm>
            <a:off x="194652" y="457728"/>
            <a:ext cx="1468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9B3D"/>
                </a:solidFill>
                <a:effectLst/>
                <a:uLnTx/>
                <a:uFillTx/>
                <a:latin typeface="Geomanist" panose="02000503000000020004" pitchFamily="50" charset="0"/>
                <a:ea typeface="+mn-ea"/>
                <a:cs typeface="+mn-cs"/>
              </a:rPr>
              <a:t>Amazonas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/>
          </p:nvPr>
        </p:nvGraphicFramePr>
        <p:xfrm>
          <a:off x="119128" y="857838"/>
          <a:ext cx="6566057" cy="57462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4662">
                  <a:extLst>
                    <a:ext uri="{9D8B030D-6E8A-4147-A177-3AD203B41FA5}">
                      <a16:colId xmlns:a16="http://schemas.microsoft.com/office/drawing/2014/main" val="1682315019"/>
                    </a:ext>
                  </a:extLst>
                </a:gridCol>
                <a:gridCol w="1835022">
                  <a:extLst>
                    <a:ext uri="{9D8B030D-6E8A-4147-A177-3AD203B41FA5}">
                      <a16:colId xmlns:a16="http://schemas.microsoft.com/office/drawing/2014/main" val="1086884955"/>
                    </a:ext>
                  </a:extLst>
                </a:gridCol>
                <a:gridCol w="1509003">
                  <a:extLst>
                    <a:ext uri="{9D8B030D-6E8A-4147-A177-3AD203B41FA5}">
                      <a16:colId xmlns:a16="http://schemas.microsoft.com/office/drawing/2014/main" val="109532410"/>
                    </a:ext>
                  </a:extLst>
                </a:gridCol>
                <a:gridCol w="1597370">
                  <a:extLst>
                    <a:ext uri="{9D8B030D-6E8A-4147-A177-3AD203B41FA5}">
                      <a16:colId xmlns:a16="http://schemas.microsoft.com/office/drawing/2014/main" val="1664996251"/>
                    </a:ext>
                  </a:extLst>
                </a:gridCol>
              </a:tblGrid>
              <a:tr h="3783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MÊS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2020 (km²)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2021 (km²)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Variação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075565"/>
                  </a:ext>
                </a:extLst>
              </a:tr>
              <a:tr h="4580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JANEIRO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13,44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5,86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-56,40%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773899"/>
                  </a:ext>
                </a:extLst>
              </a:tr>
              <a:tr h="4580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FEVEREIRO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20,73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25,81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24,51%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755755"/>
                  </a:ext>
                </a:extLst>
              </a:tr>
              <a:tr h="4580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MARÇO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72,71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61,41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-15,54%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624147"/>
                  </a:ext>
                </a:extLst>
              </a:tr>
              <a:tr h="4580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ABRIL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77,46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174,53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125,32%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14093"/>
                  </a:ext>
                </a:extLst>
              </a:tr>
              <a:tr h="4580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MAIO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183,45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348,34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89,88%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896200"/>
                  </a:ext>
                </a:extLst>
              </a:tr>
              <a:tr h="4580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JUNHO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173,47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219,77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26,69%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083116"/>
                  </a:ext>
                </a:extLst>
              </a:tr>
              <a:tr h="4580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JULHO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286,41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432,52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42716"/>
                  </a:ext>
                </a:extLst>
              </a:tr>
              <a:tr h="4580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AGOSTO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221,05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202,46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80927"/>
                  </a:ext>
                </a:extLst>
              </a:tr>
              <a:tr h="415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SETEMBRO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117,78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229,33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396652"/>
                  </a:ext>
                </a:extLst>
              </a:tr>
              <a:tr h="415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OUTUBRO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116,27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824420"/>
                  </a:ext>
                </a:extLst>
              </a:tr>
              <a:tr h="415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NOVEMBRO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099389"/>
                  </a:ext>
                </a:extLst>
              </a:tr>
              <a:tr h="4580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(km²)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1269,60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1816,30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43,06%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634095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9847848" y="6604084"/>
            <a:ext cx="222208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050" dirty="0">
                <a:latin typeface="Geomanist" panose="02000503000000020004" pitchFamily="50" charset="0"/>
              </a:rPr>
              <a:t>*Período analisado </a:t>
            </a:r>
            <a:r>
              <a:rPr lang="pt-BR" sz="1050" dirty="0" smtClean="0">
                <a:latin typeface="Geomanist" panose="02000503000000020004" pitchFamily="50" charset="0"/>
              </a:rPr>
              <a:t>:  </a:t>
            </a:r>
            <a:r>
              <a:rPr lang="pt-BR" sz="1050" b="1" dirty="0" smtClean="0">
                <a:latin typeface="Geomanist" panose="02000503000000020004" pitchFamily="50" charset="0"/>
              </a:rPr>
              <a:t>01/11 </a:t>
            </a:r>
            <a:r>
              <a:rPr lang="pt-BR" sz="1050" b="1" dirty="0">
                <a:latin typeface="Geomanist" panose="02000503000000020004" pitchFamily="50" charset="0"/>
              </a:rPr>
              <a:t>a  </a:t>
            </a:r>
            <a:r>
              <a:rPr lang="pt-BR" sz="1050" b="1" dirty="0" smtClean="0">
                <a:latin typeface="Geomanist" panose="02000503000000020004" pitchFamily="50" charset="0"/>
              </a:rPr>
              <a:t>05/11</a:t>
            </a:r>
            <a:endParaRPr lang="pt-BR" sz="1050" b="1" dirty="0">
              <a:latin typeface="Geomanist" panose="02000503000000020004" pitchFamily="50" charset="0"/>
            </a:endParaRPr>
          </a:p>
        </p:txBody>
      </p:sp>
      <p:sp>
        <p:nvSpPr>
          <p:cNvPr id="7" name="Seta para baixo 13"/>
          <p:cNvSpPr/>
          <p:nvPr/>
        </p:nvSpPr>
        <p:spPr>
          <a:xfrm rot="10800000">
            <a:off x="10475325" y="2854003"/>
            <a:ext cx="354782" cy="52607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11088042" y="2854002"/>
            <a:ext cx="98188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Aumento </a:t>
            </a:r>
            <a:endParaRPr lang="pt-BR" sz="1300" b="1" dirty="0">
              <a:solidFill>
                <a:srgbClr val="004386"/>
              </a:solidFill>
              <a:latin typeface="Geomanist" panose="02000503000000020004" pitchFamily="50" charset="0"/>
            </a:endParaRPr>
          </a:p>
          <a:p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de </a:t>
            </a:r>
            <a:r>
              <a:rPr lang="pt-BR" sz="1300" b="1" dirty="0" smtClean="0">
                <a:solidFill>
                  <a:srgbClr val="FF0000"/>
                </a:solidFill>
                <a:latin typeface="Geomanist" panose="02000503000000020004" pitchFamily="50" charset="0"/>
              </a:rPr>
              <a:t>43,06</a:t>
            </a:r>
            <a:r>
              <a:rPr lang="pt-BR" sz="1300" b="1" dirty="0" smtClean="0">
                <a:solidFill>
                  <a:srgbClr val="C00000"/>
                </a:solidFill>
                <a:latin typeface="Geomanist" panose="02000503000000020004" pitchFamily="50" charset="0"/>
              </a:rPr>
              <a:t>%</a:t>
            </a:r>
            <a:endParaRPr lang="pt-BR" sz="1300" b="1" dirty="0">
              <a:solidFill>
                <a:srgbClr val="C00000"/>
              </a:solidFill>
              <a:latin typeface="Geomanist" panose="02000503000000020004" pitchFamily="50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939632" y="1565314"/>
          <a:ext cx="4243389" cy="491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03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251246" y="1346062"/>
          <a:ext cx="3940754" cy="4302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">
            <a:extLst>
              <a:ext uri="{FF2B5EF4-FFF2-40B4-BE49-F238E27FC236}">
                <a16:creationId xmlns:a16="http://schemas.microsoft.com/office/drawing/2014/main" id="{27AD0CE9-FE58-4364-85BF-05D8ECD69B59}"/>
              </a:ext>
            </a:extLst>
          </p:cNvPr>
          <p:cNvSpPr txBox="1"/>
          <p:nvPr/>
        </p:nvSpPr>
        <p:spPr>
          <a:xfrm>
            <a:off x="0" y="108889"/>
            <a:ext cx="750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02F58"/>
                </a:solidFill>
                <a:effectLst/>
                <a:uLnTx/>
                <a:uFillTx/>
                <a:latin typeface="Geomanist" panose="02000503000000020004" pitchFamily="50" charset="0"/>
                <a:ea typeface="+mn-ea"/>
                <a:cs typeface="+mn-cs"/>
              </a:rPr>
              <a:t>Panorama do Desmatamento (km²) – Amazonas  </a:t>
            </a:r>
          </a:p>
        </p:txBody>
      </p:sp>
      <p:sp>
        <p:nvSpPr>
          <p:cNvPr id="12" name="titleAML">
            <a:extLst>
              <a:ext uri="{FF2B5EF4-FFF2-40B4-BE49-F238E27FC236}">
                <a16:creationId xmlns:a16="http://schemas.microsoft.com/office/drawing/2014/main" id="{5126F99C-A267-44BC-B31A-01346AB36287}"/>
              </a:ext>
            </a:extLst>
          </p:cNvPr>
          <p:cNvSpPr/>
          <p:nvPr/>
        </p:nvSpPr>
        <p:spPr>
          <a:xfrm>
            <a:off x="53535" y="569137"/>
            <a:ext cx="9341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pt-BR" sz="2000" b="1" dirty="0">
                <a:solidFill>
                  <a:srgbClr val="009B3D"/>
                </a:solidFill>
                <a:latin typeface="Geomanist" panose="02000503000000020004" pitchFamily="50" charset="0"/>
              </a:rPr>
              <a:t>Ranking dos municípios com o maior número de alertas de desmatamento 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PERIODO">
            <a:extLst>
              <a:ext uri="{FF2B5EF4-FFF2-40B4-BE49-F238E27FC236}">
                <a16:creationId xmlns:a16="http://schemas.microsoft.com/office/drawing/2014/main" id="{C4D800BC-4E62-43B9-ABEA-C6076BE81398}"/>
              </a:ext>
            </a:extLst>
          </p:cNvPr>
          <p:cNvSpPr/>
          <p:nvPr/>
        </p:nvSpPr>
        <p:spPr>
          <a:xfrm>
            <a:off x="4724044" y="6456266"/>
            <a:ext cx="7467955" cy="178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latin typeface="Geomanist" panose="02000503000000020004" pitchFamily="50" charset="0"/>
              </a:rPr>
              <a:t>Fonte: </a:t>
            </a:r>
            <a:r>
              <a:rPr lang="pt-BR" sz="1100" dirty="0">
                <a:latin typeface="Geomanist" panose="02000503000000020004" pitchFamily="50" charset="0"/>
                <a:hlinkClick r:id="rId4"/>
              </a:rPr>
              <a:t>http://terrabrasilis.dpi.inpe.br/</a:t>
            </a:r>
            <a:r>
              <a:rPr lang="pt-BR" sz="1100" dirty="0">
                <a:latin typeface="Geomanist" panose="02000503000000020004" pitchFamily="50" charset="0"/>
              </a:rPr>
              <a:t> 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8938737" y="0"/>
            <a:ext cx="32532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400" b="1" dirty="0">
                <a:latin typeface="Geomanist" panose="02000503000000020004" pitchFamily="50" charset="0"/>
              </a:rPr>
              <a:t>Período analisado:  01/01 </a:t>
            </a:r>
            <a:r>
              <a:rPr lang="pt-BR" sz="1400" b="1" dirty="0" smtClean="0">
                <a:latin typeface="Geomanist" panose="02000503000000020004" pitchFamily="50" charset="0"/>
              </a:rPr>
              <a:t>a 29/10/2021</a:t>
            </a:r>
            <a:endParaRPr lang="pt-BR" sz="1400" b="1" dirty="0">
              <a:latin typeface="Geomanist" panose="02000503000000020004" pitchFamily="50" charset="0"/>
            </a:endParaRP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56932D05-65D0-4C93-ADDB-A7144A7C8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5" y="873473"/>
            <a:ext cx="7722362" cy="5220725"/>
          </a:xfrm>
          <a:prstGeom prst="rect">
            <a:avLst/>
          </a:prstGeom>
        </p:spPr>
      </p:pic>
      <p:cxnSp>
        <p:nvCxnSpPr>
          <p:cNvPr id="44" name="Conector: Angulado 13">
            <a:extLst>
              <a:ext uri="{FF2B5EF4-FFF2-40B4-BE49-F238E27FC236}">
                <a16:creationId xmlns:a16="http://schemas.microsoft.com/office/drawing/2014/main" id="{6001451B-7E00-42BC-9130-EDAB90281111}"/>
              </a:ext>
            </a:extLst>
          </p:cNvPr>
          <p:cNvCxnSpPr>
            <a:cxnSpLocks/>
          </p:cNvCxnSpPr>
          <p:nvPr/>
        </p:nvCxnSpPr>
        <p:spPr>
          <a:xfrm flipV="1">
            <a:off x="3607724" y="1744987"/>
            <a:ext cx="4616769" cy="3336002"/>
          </a:xfrm>
          <a:prstGeom prst="bentConnector3">
            <a:avLst>
              <a:gd name="adj1" fmla="val 125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5" name="Conector: Angulado 27">
            <a:extLst>
              <a:ext uri="{FF2B5EF4-FFF2-40B4-BE49-F238E27FC236}">
                <a16:creationId xmlns:a16="http://schemas.microsoft.com/office/drawing/2014/main" id="{EBB75C46-1A7E-4D04-AADA-3E709541F26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737797" y="2567541"/>
            <a:ext cx="2910444" cy="2116453"/>
          </a:xfrm>
          <a:prstGeom prst="bentConnector3">
            <a:avLst>
              <a:gd name="adj1" fmla="val 99507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29">
            <a:extLst>
              <a:ext uri="{FF2B5EF4-FFF2-40B4-BE49-F238E27FC236}">
                <a16:creationId xmlns:a16="http://schemas.microsoft.com/office/drawing/2014/main" id="{D4618517-7E4F-439C-B66E-D39B828E1F61}"/>
              </a:ext>
            </a:extLst>
          </p:cNvPr>
          <p:cNvCxnSpPr>
            <a:cxnSpLocks/>
          </p:cNvCxnSpPr>
          <p:nvPr/>
        </p:nvCxnSpPr>
        <p:spPr>
          <a:xfrm flipV="1">
            <a:off x="5033818" y="2601816"/>
            <a:ext cx="3178664" cy="2100068"/>
          </a:xfrm>
          <a:prstGeom prst="bentConnector3">
            <a:avLst>
              <a:gd name="adj1" fmla="val 312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: Angulado 32">
            <a:extLst>
              <a:ext uri="{FF2B5EF4-FFF2-40B4-BE49-F238E27FC236}">
                <a16:creationId xmlns:a16="http://schemas.microsoft.com/office/drawing/2014/main" id="{F80635B0-FC1A-44D5-8A4D-430865AE4120}"/>
              </a:ext>
            </a:extLst>
          </p:cNvPr>
          <p:cNvCxnSpPr>
            <a:cxnSpLocks/>
          </p:cNvCxnSpPr>
          <p:nvPr/>
        </p:nvCxnSpPr>
        <p:spPr>
          <a:xfrm flipV="1">
            <a:off x="5985164" y="3029527"/>
            <a:ext cx="2231125" cy="1439885"/>
          </a:xfrm>
          <a:prstGeom prst="bentConnector3">
            <a:avLst>
              <a:gd name="adj1" fmla="val -505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: Angulado 35">
            <a:extLst>
              <a:ext uri="{FF2B5EF4-FFF2-40B4-BE49-F238E27FC236}">
                <a16:creationId xmlns:a16="http://schemas.microsoft.com/office/drawing/2014/main" id="{E7D309DD-B47D-4860-95E4-923BE9279BA1}"/>
              </a:ext>
            </a:extLst>
          </p:cNvPr>
          <p:cNvCxnSpPr>
            <a:cxnSpLocks/>
          </p:cNvCxnSpPr>
          <p:nvPr/>
        </p:nvCxnSpPr>
        <p:spPr>
          <a:xfrm rot="10800000">
            <a:off x="6555216" y="4608023"/>
            <a:ext cx="1657269" cy="197853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: Angulado 37">
            <a:extLst>
              <a:ext uri="{FF2B5EF4-FFF2-40B4-BE49-F238E27FC236}">
                <a16:creationId xmlns:a16="http://schemas.microsoft.com/office/drawing/2014/main" id="{E6757795-0482-42DD-8C5D-62B87E4F19FB}"/>
              </a:ext>
            </a:extLst>
          </p:cNvPr>
          <p:cNvCxnSpPr>
            <a:cxnSpLocks/>
          </p:cNvCxnSpPr>
          <p:nvPr/>
        </p:nvCxnSpPr>
        <p:spPr>
          <a:xfrm rot="10800000" flipV="1">
            <a:off x="2584184" y="3483836"/>
            <a:ext cx="5628298" cy="1867580"/>
          </a:xfrm>
          <a:prstGeom prst="bentConnector3">
            <a:avLst>
              <a:gd name="adj1" fmla="val 99724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: Angulado 47">
            <a:extLst>
              <a:ext uri="{FF2B5EF4-FFF2-40B4-BE49-F238E27FC236}">
                <a16:creationId xmlns:a16="http://schemas.microsoft.com/office/drawing/2014/main" id="{3CD5CB10-2659-4140-BCD2-F257A3346872}"/>
              </a:ext>
            </a:extLst>
          </p:cNvPr>
          <p:cNvCxnSpPr>
            <a:cxnSpLocks/>
          </p:cNvCxnSpPr>
          <p:nvPr/>
        </p:nvCxnSpPr>
        <p:spPr>
          <a:xfrm rot="10800000" flipV="1">
            <a:off x="4258183" y="4367815"/>
            <a:ext cx="3927546" cy="150637"/>
          </a:xfrm>
          <a:prstGeom prst="bentConnector3">
            <a:avLst>
              <a:gd name="adj1" fmla="val 99691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: Angulado 50">
            <a:extLst>
              <a:ext uri="{FF2B5EF4-FFF2-40B4-BE49-F238E27FC236}">
                <a16:creationId xmlns:a16="http://schemas.microsoft.com/office/drawing/2014/main" id="{11534518-D6EC-4B8D-891D-A3004322789E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46642" y="3908346"/>
            <a:ext cx="2765840" cy="178683"/>
          </a:xfrm>
          <a:prstGeom prst="bentConnector3">
            <a:avLst>
              <a:gd name="adj1" fmla="val 99830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: Angulado 55">
            <a:extLst>
              <a:ext uri="{FF2B5EF4-FFF2-40B4-BE49-F238E27FC236}">
                <a16:creationId xmlns:a16="http://schemas.microsoft.com/office/drawing/2014/main" id="{25196709-3509-45E4-AF96-68FC4D629330}"/>
              </a:ext>
            </a:extLst>
          </p:cNvPr>
          <p:cNvCxnSpPr>
            <a:cxnSpLocks/>
          </p:cNvCxnSpPr>
          <p:nvPr/>
        </p:nvCxnSpPr>
        <p:spPr>
          <a:xfrm rot="10800000">
            <a:off x="3902150" y="4518452"/>
            <a:ext cx="4314139" cy="749235"/>
          </a:xfrm>
          <a:prstGeom prst="bentConnector3">
            <a:avLst>
              <a:gd name="adj1" fmla="val 100770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35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Gráfico 38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950152"/>
          <a:ext cx="12145035" cy="551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AML">
            <a:extLst>
              <a:ext uri="{FF2B5EF4-FFF2-40B4-BE49-F238E27FC236}">
                <a16:creationId xmlns:a16="http://schemas.microsoft.com/office/drawing/2014/main" id="{5126F99C-A267-44BC-B31A-01346AB36287}"/>
              </a:ext>
            </a:extLst>
          </p:cNvPr>
          <p:cNvSpPr/>
          <p:nvPr/>
        </p:nvSpPr>
        <p:spPr>
          <a:xfrm>
            <a:off x="0" y="488487"/>
            <a:ext cx="4991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pt-BR" sz="2000" b="1" dirty="0">
                <a:solidFill>
                  <a:srgbClr val="009B3D"/>
                </a:solidFill>
                <a:latin typeface="Geomanist" panose="02000503000000020004" pitchFamily="50" charset="0"/>
              </a:rPr>
              <a:t>Alertas de desmatamento mensal - DETER 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PERIODO">
            <a:extLst>
              <a:ext uri="{FF2B5EF4-FFF2-40B4-BE49-F238E27FC236}">
                <a16:creationId xmlns:a16="http://schemas.microsoft.com/office/drawing/2014/main" id="{C4D800BC-4E62-43B9-ABEA-C6076BE81398}"/>
              </a:ext>
            </a:extLst>
          </p:cNvPr>
          <p:cNvSpPr/>
          <p:nvPr/>
        </p:nvSpPr>
        <p:spPr>
          <a:xfrm>
            <a:off x="355244" y="6574932"/>
            <a:ext cx="74679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latin typeface="Geomanist" panose="02000503000000020004" pitchFamily="50" charset="0"/>
              </a:rPr>
              <a:t>Fonte: </a:t>
            </a:r>
            <a:r>
              <a:rPr lang="pt-BR" sz="1100" dirty="0">
                <a:latin typeface="Geomanist" panose="02000503000000020004" pitchFamily="50" charset="0"/>
                <a:hlinkClick r:id="rId4"/>
              </a:rPr>
              <a:t>http://terrabrasilis.dpi.inpe.br/</a:t>
            </a:r>
            <a:r>
              <a:rPr lang="pt-BR" sz="1100" dirty="0">
                <a:latin typeface="Geomanist" panose="02000503000000020004" pitchFamily="50" charset="0"/>
              </a:rPr>
              <a:t> </a:t>
            </a:r>
          </a:p>
        </p:txBody>
      </p:sp>
      <p:sp>
        <p:nvSpPr>
          <p:cNvPr id="9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619459" y="1349076"/>
            <a:ext cx="14163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R</a:t>
            </a:r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edução </a:t>
            </a:r>
            <a:endParaRPr lang="pt-BR" sz="1300" b="1" dirty="0">
              <a:solidFill>
                <a:srgbClr val="004386"/>
              </a:solidFill>
              <a:latin typeface="Geomanist" panose="02000503000000020004" pitchFamily="50" charset="0"/>
            </a:endParaRPr>
          </a:p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de  </a:t>
            </a:r>
            <a:r>
              <a:rPr lang="pt-BR" sz="1300" b="1" dirty="0">
                <a:solidFill>
                  <a:srgbClr val="00B050"/>
                </a:solidFill>
                <a:latin typeface="Geomanist" panose="02000503000000020004" pitchFamily="50" charset="0"/>
              </a:rPr>
              <a:t>56,40%</a:t>
            </a:r>
          </a:p>
        </p:txBody>
      </p:sp>
      <p:sp>
        <p:nvSpPr>
          <p:cNvPr id="11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1721580" y="1321368"/>
            <a:ext cx="14374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Aumento</a:t>
            </a:r>
            <a:endParaRPr lang="pt-BR" sz="1300" b="1" dirty="0">
              <a:solidFill>
                <a:srgbClr val="004386"/>
              </a:solidFill>
              <a:latin typeface="Geomanist" panose="02000503000000020004" pitchFamily="50" charset="0"/>
            </a:endParaRPr>
          </a:p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de </a:t>
            </a:r>
            <a:r>
              <a:rPr lang="pt-BR" sz="1300" b="1" dirty="0">
                <a:solidFill>
                  <a:srgbClr val="C00000"/>
                </a:solidFill>
                <a:latin typeface="Geomanist" panose="02000503000000020004" pitchFamily="50" charset="0"/>
              </a:rPr>
              <a:t>24,51%</a:t>
            </a:r>
          </a:p>
        </p:txBody>
      </p:sp>
      <p:sp>
        <p:nvSpPr>
          <p:cNvPr id="13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2690399" y="1321368"/>
            <a:ext cx="14073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R</a:t>
            </a:r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edução </a:t>
            </a:r>
            <a:endParaRPr lang="pt-BR" sz="1300" b="1" dirty="0">
              <a:solidFill>
                <a:srgbClr val="004386"/>
              </a:solidFill>
              <a:latin typeface="Geomanist" panose="02000503000000020004" pitchFamily="50" charset="0"/>
            </a:endParaRPr>
          </a:p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de </a:t>
            </a:r>
            <a:r>
              <a:rPr lang="pt-BR" sz="1300" b="1" dirty="0">
                <a:solidFill>
                  <a:srgbClr val="00B050"/>
                </a:solidFill>
                <a:latin typeface="Geomanist" panose="02000503000000020004" pitchFamily="50" charset="0"/>
              </a:rPr>
              <a:t>15,54%</a:t>
            </a:r>
          </a:p>
        </p:txBody>
      </p:sp>
      <p:sp>
        <p:nvSpPr>
          <p:cNvPr id="2" name="Seta para baixo 1"/>
          <p:cNvSpPr/>
          <p:nvPr/>
        </p:nvSpPr>
        <p:spPr>
          <a:xfrm>
            <a:off x="1526961" y="5264661"/>
            <a:ext cx="275792" cy="433161"/>
          </a:xfrm>
          <a:prstGeom prst="downArrow">
            <a:avLst/>
          </a:prstGeom>
          <a:solidFill>
            <a:srgbClr val="00CC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/>
          <p:cNvSpPr/>
          <p:nvPr/>
        </p:nvSpPr>
        <p:spPr>
          <a:xfrm rot="10800000">
            <a:off x="2545242" y="5134288"/>
            <a:ext cx="290314" cy="43522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baixo 1"/>
          <p:cNvSpPr/>
          <p:nvPr/>
        </p:nvSpPr>
        <p:spPr>
          <a:xfrm>
            <a:off x="3618310" y="4738582"/>
            <a:ext cx="291866" cy="452711"/>
          </a:xfrm>
          <a:prstGeom prst="downArrow">
            <a:avLst/>
          </a:prstGeom>
          <a:solidFill>
            <a:srgbClr val="00CC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3671450" y="1321368"/>
            <a:ext cx="14163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Aumento </a:t>
            </a:r>
            <a:endParaRPr lang="pt-BR" sz="1300" b="1" dirty="0">
              <a:solidFill>
                <a:srgbClr val="004386"/>
              </a:solidFill>
              <a:latin typeface="Geomanist" panose="02000503000000020004" pitchFamily="50" charset="0"/>
            </a:endParaRPr>
          </a:p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de </a:t>
            </a:r>
            <a:r>
              <a:rPr lang="pt-BR" sz="1300" b="1" dirty="0">
                <a:solidFill>
                  <a:srgbClr val="C00000"/>
                </a:solidFill>
                <a:latin typeface="Geomanist" panose="02000503000000020004" pitchFamily="50" charset="0"/>
              </a:rPr>
              <a:t>125,32%</a:t>
            </a:r>
          </a:p>
        </p:txBody>
      </p:sp>
      <p:sp>
        <p:nvSpPr>
          <p:cNvPr id="21" name="Seta para baixo 13"/>
          <p:cNvSpPr/>
          <p:nvPr/>
        </p:nvSpPr>
        <p:spPr>
          <a:xfrm rot="10800000">
            <a:off x="7743860" y="3373204"/>
            <a:ext cx="320760" cy="527089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4617517" y="1334704"/>
            <a:ext cx="165047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A</a:t>
            </a:r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umento</a:t>
            </a:r>
            <a:endParaRPr lang="pt-BR" sz="1300" b="1" dirty="0">
              <a:solidFill>
                <a:srgbClr val="004386"/>
              </a:solidFill>
              <a:latin typeface="Geomanist" panose="02000503000000020004" pitchFamily="50" charset="0"/>
            </a:endParaRPr>
          </a:p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de </a:t>
            </a:r>
            <a:r>
              <a:rPr lang="pt-BR" sz="1300" b="1" dirty="0">
                <a:solidFill>
                  <a:srgbClr val="C00000"/>
                </a:solidFill>
                <a:latin typeface="Geomanist" panose="02000503000000020004" pitchFamily="50" charset="0"/>
              </a:rPr>
              <a:t>89,88%</a:t>
            </a:r>
          </a:p>
        </p:txBody>
      </p:sp>
      <p:sp>
        <p:nvSpPr>
          <p:cNvPr id="24" name="Seta para baixo 13"/>
          <p:cNvSpPr/>
          <p:nvPr/>
        </p:nvSpPr>
        <p:spPr>
          <a:xfrm rot="10800000">
            <a:off x="6590816" y="3597935"/>
            <a:ext cx="320299" cy="47916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TITLE">
            <a:extLst>
              <a:ext uri="{FF2B5EF4-FFF2-40B4-BE49-F238E27FC236}">
                <a16:creationId xmlns:a16="http://schemas.microsoft.com/office/drawing/2014/main" id="{27AD0CE9-FE58-4364-85BF-05D8ECD69B59}"/>
              </a:ext>
            </a:extLst>
          </p:cNvPr>
          <p:cNvSpPr txBox="1"/>
          <p:nvPr/>
        </p:nvSpPr>
        <p:spPr>
          <a:xfrm>
            <a:off x="0" y="108890"/>
            <a:ext cx="7152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02F58"/>
                </a:solidFill>
                <a:effectLst/>
                <a:uLnTx/>
                <a:uFillTx/>
                <a:latin typeface="Geomanist" panose="02000503000000020004" pitchFamily="50" charset="0"/>
                <a:ea typeface="+mn-ea"/>
                <a:cs typeface="+mn-cs"/>
              </a:rPr>
              <a:t>Panorama do Desmatamento (km²) – Amazonas </a:t>
            </a:r>
          </a:p>
        </p:txBody>
      </p:sp>
      <p:sp>
        <p:nvSpPr>
          <p:cNvPr id="30" name="Seta para baixo 13"/>
          <p:cNvSpPr/>
          <p:nvPr/>
        </p:nvSpPr>
        <p:spPr>
          <a:xfrm rot="10800000">
            <a:off x="4617517" y="3869718"/>
            <a:ext cx="292392" cy="448427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5744144" y="1349076"/>
            <a:ext cx="14156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A</a:t>
            </a:r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umento de </a:t>
            </a:r>
            <a:r>
              <a:rPr lang="pt-BR" sz="1300" b="1" dirty="0">
                <a:solidFill>
                  <a:srgbClr val="C00000"/>
                </a:solidFill>
                <a:latin typeface="Geomanist" panose="02000503000000020004" pitchFamily="50" charset="0"/>
              </a:rPr>
              <a:t>26,69%</a:t>
            </a:r>
          </a:p>
        </p:txBody>
      </p:sp>
      <p:sp>
        <p:nvSpPr>
          <p:cNvPr id="29" name="titleAML">
            <a:extLst>
              <a:ext uri="{FF2B5EF4-FFF2-40B4-BE49-F238E27FC236}">
                <a16:creationId xmlns:a16="http://schemas.microsoft.com/office/drawing/2014/main" id="{F3F21B85-4BD8-4F2A-AD23-569D2CFCDFE9}"/>
              </a:ext>
            </a:extLst>
          </p:cNvPr>
          <p:cNvSpPr/>
          <p:nvPr/>
        </p:nvSpPr>
        <p:spPr>
          <a:xfrm>
            <a:off x="6842047" y="1344228"/>
            <a:ext cx="14137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A</a:t>
            </a:r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umento de </a:t>
            </a:r>
            <a:r>
              <a:rPr lang="pt-BR" sz="1300" b="1" dirty="0" smtClean="0">
                <a:solidFill>
                  <a:srgbClr val="C00000"/>
                </a:solidFill>
                <a:latin typeface="Geomanist" panose="02000503000000020004" pitchFamily="50" charset="0"/>
              </a:rPr>
              <a:t>51%</a:t>
            </a:r>
            <a:endParaRPr lang="pt-BR" sz="1300" b="1" dirty="0">
              <a:solidFill>
                <a:srgbClr val="C00000"/>
              </a:solidFill>
              <a:latin typeface="Geomanist" panose="02000503000000020004" pitchFamily="50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8932325" y="0"/>
            <a:ext cx="3259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400" b="1" dirty="0">
                <a:latin typeface="Geomanist" panose="02000503000000020004" pitchFamily="50" charset="0"/>
              </a:rPr>
              <a:t>Período analisado:  01/01 a </a:t>
            </a:r>
            <a:r>
              <a:rPr lang="pt-BR" sz="1400" b="1" dirty="0" smtClean="0">
                <a:latin typeface="Geomanist" panose="02000503000000020004" pitchFamily="50" charset="0"/>
              </a:rPr>
              <a:t>05/11/2021</a:t>
            </a:r>
            <a:endParaRPr lang="pt-BR" sz="1400" b="1" dirty="0">
              <a:latin typeface="Geomanist" panose="02000503000000020004" pitchFamily="50" charset="0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8960090" y="6568074"/>
            <a:ext cx="318494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050" dirty="0">
                <a:latin typeface="Geomanist" panose="02000503000000020004" pitchFamily="50" charset="0"/>
              </a:rPr>
              <a:t>*Período analisado em </a:t>
            </a:r>
            <a:r>
              <a:rPr lang="pt-BR" sz="1050" dirty="0" smtClean="0">
                <a:latin typeface="Geomanist" panose="02000503000000020004" pitchFamily="50" charset="0"/>
              </a:rPr>
              <a:t>setembro:  </a:t>
            </a:r>
            <a:r>
              <a:rPr lang="pt-BR" sz="1050" b="1" dirty="0" smtClean="0">
                <a:latin typeface="Geomanist" panose="02000503000000020004" pitchFamily="50" charset="0"/>
              </a:rPr>
              <a:t>01/11 </a:t>
            </a:r>
            <a:r>
              <a:rPr lang="pt-BR" sz="1050" b="1" dirty="0">
                <a:latin typeface="Geomanist" panose="02000503000000020004" pitchFamily="50" charset="0"/>
              </a:rPr>
              <a:t>a  </a:t>
            </a:r>
            <a:r>
              <a:rPr lang="pt-BR" sz="1050" b="1" dirty="0" smtClean="0">
                <a:latin typeface="Geomanist" panose="02000503000000020004" pitchFamily="50" charset="0"/>
              </a:rPr>
              <a:t>05/11</a:t>
            </a:r>
            <a:endParaRPr lang="pt-BR" sz="1050" b="1" dirty="0">
              <a:latin typeface="Geomanist" panose="02000503000000020004" pitchFamily="50" charset="0"/>
            </a:endParaRPr>
          </a:p>
        </p:txBody>
      </p:sp>
      <p:sp>
        <p:nvSpPr>
          <p:cNvPr id="34" name="titleAML">
            <a:extLst>
              <a:ext uri="{FF2B5EF4-FFF2-40B4-BE49-F238E27FC236}">
                <a16:creationId xmlns:a16="http://schemas.microsoft.com/office/drawing/2014/main" id="{F3F21B85-4BD8-4F2A-AD23-569D2CFCDFE9}"/>
              </a:ext>
            </a:extLst>
          </p:cNvPr>
          <p:cNvSpPr/>
          <p:nvPr/>
        </p:nvSpPr>
        <p:spPr>
          <a:xfrm>
            <a:off x="7806093" y="1344229"/>
            <a:ext cx="14156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Redução </a:t>
            </a:r>
          </a:p>
          <a:p>
            <a:pPr algn="ctr"/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 de </a:t>
            </a:r>
            <a:r>
              <a:rPr lang="pt-BR" sz="1300" b="1" dirty="0" smtClean="0">
                <a:solidFill>
                  <a:srgbClr val="00B050"/>
                </a:solidFill>
                <a:latin typeface="Geomanist" panose="02000503000000020004" pitchFamily="50" charset="0"/>
              </a:rPr>
              <a:t>8%</a:t>
            </a:r>
            <a:endParaRPr lang="pt-BR" sz="1300" b="1" dirty="0">
              <a:solidFill>
                <a:srgbClr val="00B050"/>
              </a:solidFill>
              <a:latin typeface="Geomanist" panose="02000503000000020004" pitchFamily="50" charset="0"/>
            </a:endParaRPr>
          </a:p>
        </p:txBody>
      </p:sp>
      <p:sp>
        <p:nvSpPr>
          <p:cNvPr id="35" name="Seta para baixo 13"/>
          <p:cNvSpPr/>
          <p:nvPr/>
        </p:nvSpPr>
        <p:spPr>
          <a:xfrm rot="10800000">
            <a:off x="5649439" y="3636750"/>
            <a:ext cx="307068" cy="448874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Seta para baixo 1"/>
          <p:cNvSpPr/>
          <p:nvPr/>
        </p:nvSpPr>
        <p:spPr>
          <a:xfrm>
            <a:off x="8746301" y="3712374"/>
            <a:ext cx="302125" cy="465937"/>
          </a:xfrm>
          <a:prstGeom prst="downArrow">
            <a:avLst/>
          </a:prstGeom>
          <a:solidFill>
            <a:srgbClr val="00CC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 para baixo 13"/>
          <p:cNvSpPr/>
          <p:nvPr/>
        </p:nvSpPr>
        <p:spPr>
          <a:xfrm rot="10800000">
            <a:off x="9798205" y="4825824"/>
            <a:ext cx="327935" cy="52607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titleAML">
            <a:extLst>
              <a:ext uri="{FF2B5EF4-FFF2-40B4-BE49-F238E27FC236}">
                <a16:creationId xmlns:a16="http://schemas.microsoft.com/office/drawing/2014/main" id="{F3F21B85-4BD8-4F2A-AD23-569D2CFCDFE9}"/>
              </a:ext>
            </a:extLst>
          </p:cNvPr>
          <p:cNvSpPr/>
          <p:nvPr/>
        </p:nvSpPr>
        <p:spPr>
          <a:xfrm>
            <a:off x="8796135" y="1351850"/>
            <a:ext cx="14137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A</a:t>
            </a:r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umento de </a:t>
            </a:r>
            <a:r>
              <a:rPr lang="pt-BR" sz="1300" b="1" dirty="0">
                <a:solidFill>
                  <a:srgbClr val="C00000"/>
                </a:solidFill>
                <a:latin typeface="Geomanist" panose="02000503000000020004" pitchFamily="50" charset="0"/>
              </a:rPr>
              <a:t>9</a:t>
            </a:r>
            <a:r>
              <a:rPr lang="pt-BR" sz="1300" b="1" dirty="0" smtClean="0">
                <a:solidFill>
                  <a:srgbClr val="C00000"/>
                </a:solidFill>
                <a:latin typeface="Geomanist" panose="02000503000000020004" pitchFamily="50" charset="0"/>
              </a:rPr>
              <a:t>5%</a:t>
            </a:r>
            <a:endParaRPr lang="pt-BR" sz="1300" b="1" dirty="0">
              <a:solidFill>
                <a:srgbClr val="C00000"/>
              </a:solidFill>
              <a:latin typeface="Geomanist" panose="02000503000000020004" pitchFamily="50" charset="0"/>
            </a:endParaRPr>
          </a:p>
        </p:txBody>
      </p:sp>
      <p:sp>
        <p:nvSpPr>
          <p:cNvPr id="41" name="titleAML">
            <a:extLst>
              <a:ext uri="{FF2B5EF4-FFF2-40B4-BE49-F238E27FC236}">
                <a16:creationId xmlns:a16="http://schemas.microsoft.com/office/drawing/2014/main" id="{F3F21B85-4BD8-4F2A-AD23-569D2CFCDFE9}"/>
              </a:ext>
            </a:extLst>
          </p:cNvPr>
          <p:cNvSpPr/>
          <p:nvPr/>
        </p:nvSpPr>
        <p:spPr>
          <a:xfrm>
            <a:off x="9798205" y="1357818"/>
            <a:ext cx="14156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Aumento </a:t>
            </a:r>
            <a:endParaRPr lang="pt-BR" sz="1300" b="1" dirty="0" smtClean="0">
              <a:solidFill>
                <a:srgbClr val="004386"/>
              </a:solidFill>
              <a:latin typeface="Geomanist" panose="02000503000000020004" pitchFamily="50" charset="0"/>
            </a:endParaRPr>
          </a:p>
          <a:p>
            <a:pPr algn="ctr"/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de</a:t>
            </a:r>
            <a:r>
              <a:rPr lang="pt-BR" sz="1300" b="1" dirty="0" smtClean="0">
                <a:solidFill>
                  <a:srgbClr val="C00000"/>
                </a:solidFill>
                <a:latin typeface="Geomanist" panose="02000503000000020004" pitchFamily="50" charset="0"/>
              </a:rPr>
              <a:t> 31%</a:t>
            </a:r>
            <a:endParaRPr lang="pt-BR" sz="1300" b="1" dirty="0">
              <a:solidFill>
                <a:srgbClr val="C00000"/>
              </a:solidFill>
              <a:latin typeface="Geomanist" panose="02000503000000020004" pitchFamily="50" charset="0"/>
            </a:endParaRPr>
          </a:p>
        </p:txBody>
      </p:sp>
      <p:sp>
        <p:nvSpPr>
          <p:cNvPr id="40" name="Seta para baixo 13"/>
          <p:cNvSpPr/>
          <p:nvPr/>
        </p:nvSpPr>
        <p:spPr>
          <a:xfrm rot="10800000">
            <a:off x="10708857" y="4296395"/>
            <a:ext cx="327935" cy="52607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Seta para baixo 1"/>
          <p:cNvSpPr/>
          <p:nvPr/>
        </p:nvSpPr>
        <p:spPr>
          <a:xfrm>
            <a:off x="11737151" y="5031692"/>
            <a:ext cx="302125" cy="465937"/>
          </a:xfrm>
          <a:prstGeom prst="downArrow">
            <a:avLst/>
          </a:prstGeom>
          <a:solidFill>
            <a:srgbClr val="00CC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titleAML">
            <a:extLst>
              <a:ext uri="{FF2B5EF4-FFF2-40B4-BE49-F238E27FC236}">
                <a16:creationId xmlns:a16="http://schemas.microsoft.com/office/drawing/2014/main" id="{F3F21B85-4BD8-4F2A-AD23-569D2CFCDFE9}"/>
              </a:ext>
            </a:extLst>
          </p:cNvPr>
          <p:cNvSpPr/>
          <p:nvPr/>
        </p:nvSpPr>
        <p:spPr>
          <a:xfrm>
            <a:off x="10836669" y="1363786"/>
            <a:ext cx="14156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Redução </a:t>
            </a:r>
          </a:p>
          <a:p>
            <a:pPr algn="ctr"/>
            <a:r>
              <a:rPr lang="pt-BR" sz="1300" b="1" dirty="0" smtClean="0">
                <a:solidFill>
                  <a:srgbClr val="004386"/>
                </a:solidFill>
                <a:latin typeface="Geomanist" panose="02000503000000020004" pitchFamily="50" charset="0"/>
              </a:rPr>
              <a:t> de </a:t>
            </a:r>
            <a:r>
              <a:rPr lang="pt-BR" sz="1300" b="1" dirty="0" smtClean="0">
                <a:solidFill>
                  <a:srgbClr val="00B050"/>
                </a:solidFill>
                <a:latin typeface="Geomanist" panose="02000503000000020004" pitchFamily="50" charset="0"/>
              </a:rPr>
              <a:t>80%</a:t>
            </a:r>
            <a:endParaRPr lang="pt-BR" sz="1300" b="1" dirty="0">
              <a:solidFill>
                <a:srgbClr val="00B050"/>
              </a:solidFill>
              <a:latin typeface="Geomanist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3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27AD0CE9-FE58-4364-85BF-05D8ECD69B59}"/>
              </a:ext>
            </a:extLst>
          </p:cNvPr>
          <p:cNvSpPr txBox="1"/>
          <p:nvPr/>
        </p:nvSpPr>
        <p:spPr>
          <a:xfrm>
            <a:off x="119128" y="108890"/>
            <a:ext cx="5033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02F58"/>
                </a:solidFill>
                <a:effectLst/>
                <a:uLnTx/>
                <a:uFillTx/>
                <a:latin typeface="Geomanist" panose="02000503000000020004" pitchFamily="50" charset="0"/>
                <a:ea typeface="+mn-ea"/>
                <a:cs typeface="+mn-cs"/>
              </a:rPr>
              <a:t>Panorama do Desmatamento (km²)</a:t>
            </a:r>
          </a:p>
        </p:txBody>
      </p:sp>
      <p:sp>
        <p:nvSpPr>
          <p:cNvPr id="12" name="titleAML">
            <a:extLst>
              <a:ext uri="{FF2B5EF4-FFF2-40B4-BE49-F238E27FC236}">
                <a16:creationId xmlns:a16="http://schemas.microsoft.com/office/drawing/2014/main" id="{5126F99C-A267-44BC-B31A-01346AB36287}"/>
              </a:ext>
            </a:extLst>
          </p:cNvPr>
          <p:cNvSpPr/>
          <p:nvPr/>
        </p:nvSpPr>
        <p:spPr>
          <a:xfrm>
            <a:off x="119129" y="511768"/>
            <a:ext cx="82977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2000" b="1" dirty="0">
                <a:solidFill>
                  <a:srgbClr val="009B3D"/>
                </a:solidFill>
                <a:latin typeface="Geomanist" panose="02000503000000020004" pitchFamily="50" charset="0"/>
              </a:rPr>
              <a:t>Distribuição de alertas de desmatamento por </a:t>
            </a:r>
            <a:r>
              <a:rPr lang="pt-BR" sz="2000" b="1" dirty="0" smtClean="0">
                <a:solidFill>
                  <a:srgbClr val="009B3D"/>
                </a:solidFill>
                <a:latin typeface="Geomanist" panose="02000503000000020004" pitchFamily="50" charset="0"/>
              </a:rPr>
              <a:t>categoria fundiária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ERIODO">
            <a:extLst>
              <a:ext uri="{FF2B5EF4-FFF2-40B4-BE49-F238E27FC236}">
                <a16:creationId xmlns:a16="http://schemas.microsoft.com/office/drawing/2014/main" id="{C4D800BC-4E62-43B9-ABEA-C6076BE81398}"/>
              </a:ext>
            </a:extLst>
          </p:cNvPr>
          <p:cNvSpPr/>
          <p:nvPr/>
        </p:nvSpPr>
        <p:spPr>
          <a:xfrm>
            <a:off x="119128" y="6517142"/>
            <a:ext cx="26006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latin typeface="Geomanist" panose="02000503000000020004" pitchFamily="50" charset="0"/>
              </a:rPr>
              <a:t>Fonte: </a:t>
            </a:r>
            <a:r>
              <a:rPr lang="pt-BR" sz="1100" dirty="0">
                <a:latin typeface="Geomanist" panose="02000503000000020004" pitchFamily="50" charset="0"/>
                <a:hlinkClick r:id="rId3"/>
              </a:rPr>
              <a:t>http://terrabrasilis.dpi.inpe.br/</a:t>
            </a:r>
            <a:r>
              <a:rPr lang="pt-BR" sz="1100" dirty="0">
                <a:latin typeface="Geomanist" panose="02000503000000020004" pitchFamily="50" charset="0"/>
              </a:rPr>
              <a:t>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8932325" y="-15389"/>
            <a:ext cx="3259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400" b="1" dirty="0">
                <a:latin typeface="Geomanist" panose="02000503000000020004" pitchFamily="50" charset="0"/>
              </a:rPr>
              <a:t>Período analisado:  01/01 a </a:t>
            </a:r>
            <a:r>
              <a:rPr lang="pt-BR" sz="1400" b="1" dirty="0" smtClean="0">
                <a:latin typeface="Geomanist" panose="02000503000000020004" pitchFamily="50" charset="0"/>
              </a:rPr>
              <a:t>05/11/2021</a:t>
            </a:r>
            <a:endParaRPr lang="pt-BR" sz="1400" b="1" dirty="0">
              <a:latin typeface="Geomanist" panose="02000503000000020004" pitchFamily="50" charset="0"/>
            </a:endParaRPr>
          </a:p>
        </p:txBody>
      </p:sp>
      <p:sp>
        <p:nvSpPr>
          <p:cNvPr id="17" name="CaixaDeTexto 1"/>
          <p:cNvSpPr txBox="1"/>
          <p:nvPr/>
        </p:nvSpPr>
        <p:spPr>
          <a:xfrm>
            <a:off x="8864999" y="2143236"/>
            <a:ext cx="1485049" cy="4168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/>
              <a:t>1.816,30 km²</a:t>
            </a:r>
            <a:endParaRPr lang="pt-BR" sz="1800" b="1" dirty="0"/>
          </a:p>
        </p:txBody>
      </p:sp>
      <p:sp>
        <p:nvSpPr>
          <p:cNvPr id="21" name="CaixaDeTexto 1"/>
          <p:cNvSpPr txBox="1"/>
          <p:nvPr/>
        </p:nvSpPr>
        <p:spPr>
          <a:xfrm>
            <a:off x="8537724" y="416644"/>
            <a:ext cx="1964593" cy="38792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 smtClean="0"/>
              <a:t>Alertas de desmatamento (Jan-</a:t>
            </a:r>
            <a:r>
              <a:rPr lang="pt-BR" sz="1200" b="1" dirty="0" err="1" smtClean="0"/>
              <a:t>Nov</a:t>
            </a:r>
            <a:r>
              <a:rPr lang="pt-BR" sz="1200" b="1" dirty="0" smtClean="0"/>
              <a:t> 2021)</a:t>
            </a:r>
            <a:endParaRPr lang="pt-BR" sz="12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457"/>
            <a:ext cx="6889551" cy="4826106"/>
          </a:xfrm>
          <a:prstGeom prst="rect">
            <a:avLst/>
          </a:prstGeom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2" y="1469537"/>
            <a:ext cx="1528693" cy="1273663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6966857" y="3795821"/>
          <a:ext cx="5114308" cy="302502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053991">
                  <a:extLst>
                    <a:ext uri="{9D8B030D-6E8A-4147-A177-3AD203B41FA5}">
                      <a16:colId xmlns:a16="http://schemas.microsoft.com/office/drawing/2014/main" val="856007818"/>
                    </a:ext>
                  </a:extLst>
                </a:gridCol>
                <a:gridCol w="618078">
                  <a:extLst>
                    <a:ext uri="{9D8B030D-6E8A-4147-A177-3AD203B41FA5}">
                      <a16:colId xmlns:a16="http://schemas.microsoft.com/office/drawing/2014/main" val="4146103978"/>
                    </a:ext>
                  </a:extLst>
                </a:gridCol>
                <a:gridCol w="645703">
                  <a:extLst>
                    <a:ext uri="{9D8B030D-6E8A-4147-A177-3AD203B41FA5}">
                      <a16:colId xmlns:a16="http://schemas.microsoft.com/office/drawing/2014/main" val="1358696114"/>
                    </a:ext>
                  </a:extLst>
                </a:gridCol>
                <a:gridCol w="851439">
                  <a:extLst>
                    <a:ext uri="{9D8B030D-6E8A-4147-A177-3AD203B41FA5}">
                      <a16:colId xmlns:a16="http://schemas.microsoft.com/office/drawing/2014/main" val="2895495017"/>
                    </a:ext>
                  </a:extLst>
                </a:gridCol>
                <a:gridCol w="945097">
                  <a:extLst>
                    <a:ext uri="{9D8B030D-6E8A-4147-A177-3AD203B41FA5}">
                      <a16:colId xmlns:a16="http://schemas.microsoft.com/office/drawing/2014/main" val="147315351"/>
                    </a:ext>
                  </a:extLst>
                </a:gridCol>
              </a:tblGrid>
              <a:tr h="1751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CATEGORIA</a:t>
                      </a:r>
                      <a:b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DESM/KM²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VARIAÇÃO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CONTRIBUIÇÃO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584605"/>
                  </a:ext>
                </a:extLst>
              </a:tr>
              <a:tr h="1751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37673"/>
                  </a:ext>
                </a:extLst>
              </a:tr>
              <a:tr h="3296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ASSENTAMENTO FEDERAL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9E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9E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9E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9E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9E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080294"/>
                  </a:ext>
                </a:extLst>
              </a:tr>
              <a:tr h="3296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GLEBAS ESTADUAIS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EA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EA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EA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EA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E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059124"/>
                  </a:ext>
                </a:extLst>
              </a:tr>
              <a:tr h="3296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GLEBAS FEDERAIS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453,21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566810"/>
                  </a:ext>
                </a:extLst>
              </a:tr>
              <a:tr h="2572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739002"/>
                  </a:ext>
                </a:extLst>
              </a:tr>
              <a:tr h="3296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TERRA INDIGENA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70380"/>
                  </a:ext>
                </a:extLst>
              </a:tr>
              <a:tr h="35623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UNIDADE DE CONSERVAÇÃO ESTADUAL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2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2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2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2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2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764707"/>
                  </a:ext>
                </a:extLst>
              </a:tr>
              <a:tr h="35623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UNIDADE DE CONSERVAÇÃO FEDERAL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835893"/>
                  </a:ext>
                </a:extLst>
              </a:tr>
              <a:tr h="3442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1269,60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1816,30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319391"/>
                  </a:ext>
                </a:extLst>
              </a:tr>
            </a:tbl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0000000-0008-0000-0000-000011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239000" y="804571"/>
          <a:ext cx="4495800" cy="2910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6195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AML">
            <a:extLst>
              <a:ext uri="{FF2B5EF4-FFF2-40B4-BE49-F238E27FC236}">
                <a16:creationId xmlns:a16="http://schemas.microsoft.com/office/drawing/2014/main" id="{5126F99C-A267-44BC-B31A-01346AB36287}"/>
              </a:ext>
            </a:extLst>
          </p:cNvPr>
          <p:cNvSpPr/>
          <p:nvPr/>
        </p:nvSpPr>
        <p:spPr>
          <a:xfrm>
            <a:off x="119127" y="0"/>
            <a:ext cx="82977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2000" b="1" dirty="0" smtClean="0">
                <a:solidFill>
                  <a:srgbClr val="009B3D"/>
                </a:solidFill>
                <a:latin typeface="Geomanist" panose="02000503000000020004" pitchFamily="50" charset="0"/>
              </a:rPr>
              <a:t>Distribuição de alertas de desmatamento diário – Outubro 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ERIODO">
            <a:extLst>
              <a:ext uri="{FF2B5EF4-FFF2-40B4-BE49-F238E27FC236}">
                <a16:creationId xmlns:a16="http://schemas.microsoft.com/office/drawing/2014/main" id="{C4D800BC-4E62-43B9-ABEA-C6076BE81398}"/>
              </a:ext>
            </a:extLst>
          </p:cNvPr>
          <p:cNvSpPr/>
          <p:nvPr/>
        </p:nvSpPr>
        <p:spPr>
          <a:xfrm>
            <a:off x="119127" y="6517142"/>
            <a:ext cx="44938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latin typeface="Geomanist" panose="02000503000000020004" pitchFamily="50" charset="0"/>
              </a:rPr>
              <a:t>Fonte</a:t>
            </a:r>
            <a:r>
              <a:rPr lang="pt-BR" sz="1100" dirty="0" smtClean="0">
                <a:latin typeface="Geomanist" panose="02000503000000020004" pitchFamily="50" charset="0"/>
              </a:rPr>
              <a:t>: http</a:t>
            </a:r>
            <a:r>
              <a:rPr lang="pt-BR" sz="1100" dirty="0">
                <a:latin typeface="Geomanist" panose="02000503000000020004" pitchFamily="50" charset="0"/>
              </a:rPr>
              <a:t>://meioambiente.am.gov.br/dados-sobre-desmatamento/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328"/>
            <a:ext cx="12192000" cy="609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2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9400" y="1603591"/>
            <a:ext cx="10515600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42945" marR="5080" indent="-2529205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2A3C74"/>
                </a:solidFill>
                <a:latin typeface="Calibri"/>
                <a:ea typeface="+mn-ea"/>
                <a:cs typeface="Calibri"/>
              </a:rPr>
              <a:t>PANORAMA DAS QUEIMADAS NO  AMAZONAS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801091" y="3707599"/>
            <a:ext cx="9531928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sz="4400" dirty="0">
                <a:solidFill>
                  <a:srgbClr val="2A3C74"/>
                </a:solidFill>
                <a:latin typeface="Calibri"/>
                <a:cs typeface="Calibri"/>
              </a:rPr>
              <a:t>01 de janeiro a </a:t>
            </a:r>
            <a:r>
              <a:rPr lang="pt-BR" sz="4400" dirty="0" smtClean="0">
                <a:solidFill>
                  <a:srgbClr val="2A3C74"/>
                </a:solidFill>
                <a:latin typeface="Calibri"/>
                <a:cs typeface="Calibri"/>
              </a:rPr>
              <a:t>14</a:t>
            </a:r>
            <a:r>
              <a:rPr sz="4400" dirty="0" smtClean="0">
                <a:solidFill>
                  <a:srgbClr val="2A3C74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2A3C74"/>
                </a:solidFill>
                <a:latin typeface="Calibri"/>
                <a:cs typeface="Calibri"/>
              </a:rPr>
              <a:t>de </a:t>
            </a:r>
            <a:r>
              <a:rPr lang="pt-BR" sz="4400" dirty="0" smtClean="0">
                <a:solidFill>
                  <a:srgbClr val="2A3C74"/>
                </a:solidFill>
                <a:latin typeface="Calibri"/>
                <a:cs typeface="Calibri"/>
              </a:rPr>
              <a:t>novembro </a:t>
            </a:r>
            <a:r>
              <a:rPr sz="4400" dirty="0" smtClean="0">
                <a:solidFill>
                  <a:srgbClr val="2A3C74"/>
                </a:solidFill>
                <a:latin typeface="Calibri"/>
                <a:cs typeface="Calibri"/>
              </a:rPr>
              <a:t>de </a:t>
            </a:r>
            <a:r>
              <a:rPr sz="4400" dirty="0">
                <a:solidFill>
                  <a:srgbClr val="2A3C74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B8AF93A-326C-47D2-9D6F-CEEC924BCBE8}"/>
              </a:ext>
            </a:extLst>
          </p:cNvPr>
          <p:cNvSpPr/>
          <p:nvPr/>
        </p:nvSpPr>
        <p:spPr>
          <a:xfrm>
            <a:off x="-12000" y="279134"/>
            <a:ext cx="5040000" cy="242844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4688977-85C7-432D-A494-D542730D3FE9}"/>
              </a:ext>
            </a:extLst>
          </p:cNvPr>
          <p:cNvSpPr/>
          <p:nvPr/>
        </p:nvSpPr>
        <p:spPr>
          <a:xfrm>
            <a:off x="7152000" y="279134"/>
            <a:ext cx="5040000" cy="242844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9886CEF-D101-4D2A-B575-8BEC0993A01F}"/>
              </a:ext>
            </a:extLst>
          </p:cNvPr>
          <p:cNvSpPr/>
          <p:nvPr/>
        </p:nvSpPr>
        <p:spPr>
          <a:xfrm>
            <a:off x="3365795" y="6615156"/>
            <a:ext cx="5040000" cy="242844"/>
          </a:xfrm>
          <a:prstGeom prst="rect">
            <a:avLst/>
          </a:prstGeom>
          <a:solidFill>
            <a:srgbClr val="04A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F89366D4-0AF8-4FFB-8CBB-92397F16E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526" y="5378450"/>
            <a:ext cx="5200538" cy="109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16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0340" y="248411"/>
            <a:ext cx="5661660" cy="195580"/>
          </a:xfrm>
          <a:custGeom>
            <a:avLst/>
            <a:gdLst/>
            <a:ahLst/>
            <a:cxnLst/>
            <a:rect l="l" t="t" r="r" b="b"/>
            <a:pathLst>
              <a:path w="5661659" h="195579">
                <a:moveTo>
                  <a:pt x="5661659" y="0"/>
                </a:moveTo>
                <a:lnTo>
                  <a:pt x="0" y="0"/>
                </a:lnTo>
                <a:lnTo>
                  <a:pt x="0" y="195071"/>
                </a:lnTo>
                <a:lnTo>
                  <a:pt x="5661659" y="195071"/>
                </a:lnTo>
                <a:lnTo>
                  <a:pt x="566165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88152" y="248411"/>
            <a:ext cx="449580" cy="195580"/>
          </a:xfrm>
          <a:custGeom>
            <a:avLst/>
            <a:gdLst/>
            <a:ahLst/>
            <a:cxnLst/>
            <a:rect l="l" t="t" r="r" b="b"/>
            <a:pathLst>
              <a:path w="449579" h="195579">
                <a:moveTo>
                  <a:pt x="449579" y="0"/>
                </a:moveTo>
                <a:lnTo>
                  <a:pt x="0" y="0"/>
                </a:lnTo>
                <a:lnTo>
                  <a:pt x="0" y="195071"/>
                </a:lnTo>
                <a:lnTo>
                  <a:pt x="449579" y="195071"/>
                </a:lnTo>
                <a:lnTo>
                  <a:pt x="44957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63896" y="248411"/>
            <a:ext cx="231775" cy="195580"/>
          </a:xfrm>
          <a:custGeom>
            <a:avLst/>
            <a:gdLst/>
            <a:ahLst/>
            <a:cxnLst/>
            <a:rect l="l" t="t" r="r" b="b"/>
            <a:pathLst>
              <a:path w="231775" h="195579">
                <a:moveTo>
                  <a:pt x="231648" y="0"/>
                </a:moveTo>
                <a:lnTo>
                  <a:pt x="0" y="0"/>
                </a:lnTo>
                <a:lnTo>
                  <a:pt x="0" y="195071"/>
                </a:lnTo>
                <a:lnTo>
                  <a:pt x="231648" y="195071"/>
                </a:lnTo>
                <a:lnTo>
                  <a:pt x="2316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596515"/>
              </p:ext>
            </p:extLst>
          </p:nvPr>
        </p:nvGraphicFramePr>
        <p:xfrm>
          <a:off x="5991259" y="1838036"/>
          <a:ext cx="5609613" cy="42381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7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6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30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46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RANKING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1F37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ESTADOS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1F37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7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7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VARIAÇÃO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7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CONTRIBUIÇÃO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12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spc="-35" dirty="0">
                          <a:latin typeface="Calibri"/>
                          <a:cs typeface="Calibri"/>
                        </a:rPr>
                        <a:t>MATO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GROSSO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46.288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22.030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75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pt-BR" sz="1200" spc="-10" dirty="0" smtClean="0">
                          <a:latin typeface="Calibri"/>
                          <a:cs typeface="Calibri"/>
                        </a:rPr>
                        <a:t>PARÁ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35.137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20.604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12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3°</a:t>
                      </a: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pt-BR" sz="1200" b="1" spc="-20" dirty="0" smtClean="0">
                          <a:latin typeface="Calibri"/>
                          <a:cs typeface="Calibri"/>
                        </a:rPr>
                        <a:t>AMAZONAS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16.467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14.697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15.17%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41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200" b="0" dirty="0">
                          <a:latin typeface="Calibri"/>
                          <a:cs typeface="Calibri"/>
                        </a:rPr>
                        <a:t>4°</a:t>
                      </a:r>
                    </a:p>
                  </a:txBody>
                  <a:tcPr marL="0" marR="0" marT="971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pc="-5" dirty="0" smtClean="0">
                          <a:latin typeface="+mn-lt"/>
                          <a:cs typeface="Calibri"/>
                        </a:rPr>
                        <a:t>RONDÔNIA</a:t>
                      </a:r>
                      <a:endParaRPr lang="pt-BR" sz="1200" b="0" dirty="0">
                        <a:latin typeface="+mn-lt"/>
                        <a:cs typeface="Calibri"/>
                      </a:endParaRPr>
                    </a:p>
                  </a:txBody>
                  <a:tcPr marL="0" marR="0" marT="971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10.762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9.958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0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b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0" dirty="0">
                          <a:latin typeface="Calibri"/>
                          <a:cs typeface="Calibri"/>
                        </a:rPr>
                        <a:t>5°</a:t>
                      </a:r>
                      <a:endParaRPr sz="1200" b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b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dirty="0" smtClean="0">
                          <a:latin typeface="Calibri"/>
                          <a:cs typeface="Calibri"/>
                        </a:rPr>
                        <a:t>TOCANTINS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11.769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9.859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75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pc="-5" dirty="0" smtClean="0">
                          <a:latin typeface="+mn-lt"/>
                          <a:cs typeface="Calibri"/>
                        </a:rPr>
                        <a:t>MARANHÃO</a:t>
                      </a:r>
                      <a:endParaRPr lang="pt-BR" sz="1200" b="0" dirty="0">
                        <a:latin typeface="+mn-lt"/>
                        <a:cs typeface="Calibri"/>
                      </a:endParaRPr>
                    </a:p>
                  </a:txBody>
                  <a:tcPr marL="0" marR="0" marT="920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10.434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9.469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02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7°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dirty="0" smtClean="0">
                          <a:latin typeface="+mn-lt"/>
                          <a:cs typeface="Calibri"/>
                        </a:rPr>
                        <a:t>ACRE</a:t>
                      </a:r>
                      <a:endParaRPr lang="pt-BR" sz="1200" b="0" dirty="0">
                        <a:latin typeface="+mn-lt"/>
                        <a:cs typeface="Calibri"/>
                      </a:endParaRPr>
                    </a:p>
                  </a:txBody>
                  <a:tcPr marL="0" marR="0" marT="7620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8.820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12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8°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RORAIMA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12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9°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AMAPÁ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1587" y="55425"/>
            <a:ext cx="3663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 de Queimadas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1586" y="490132"/>
            <a:ext cx="9472705" cy="104836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Ranking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das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 queimadas</a:t>
            </a:r>
            <a:r>
              <a:rPr sz="2000" b="1" spc="-2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nos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Estados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da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Amazônia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Legal</a:t>
            </a:r>
            <a:endParaRPr sz="2000" dirty="0">
              <a:latin typeface="Calibri"/>
              <a:cs typeface="Calibri"/>
            </a:endParaRPr>
          </a:p>
          <a:p>
            <a:pPr marL="3578860" indent="-34353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3578860" algn="l"/>
                <a:tab pos="3579495" algn="l"/>
              </a:tabLst>
            </a:pPr>
            <a:r>
              <a:rPr sz="2000" b="1" spc="-5" dirty="0">
                <a:solidFill>
                  <a:srgbClr val="004385"/>
                </a:solidFill>
                <a:latin typeface="Calibri"/>
                <a:cs typeface="Calibri"/>
              </a:rPr>
              <a:t>Número</a:t>
            </a:r>
            <a:r>
              <a:rPr sz="2000" b="1" spc="-30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2000" b="1" spc="-10" dirty="0">
                <a:solidFill>
                  <a:srgbClr val="004385"/>
                </a:solidFill>
                <a:latin typeface="Calibri"/>
                <a:cs typeface="Calibri"/>
              </a:rPr>
              <a:t>focos </a:t>
            </a:r>
            <a:r>
              <a:rPr sz="2000" b="1" dirty="0">
                <a:solidFill>
                  <a:srgbClr val="004385"/>
                </a:solidFill>
                <a:latin typeface="Calibri"/>
                <a:cs typeface="Calibri"/>
              </a:rPr>
              <a:t>de</a:t>
            </a:r>
            <a:r>
              <a:rPr sz="2000" b="1" spc="-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2000" b="1" dirty="0" smtClean="0">
                <a:solidFill>
                  <a:srgbClr val="004385"/>
                </a:solidFill>
                <a:latin typeface="Calibri"/>
                <a:cs typeface="Calibri"/>
              </a:rPr>
              <a:t>queimadas</a:t>
            </a:r>
            <a:r>
              <a:rPr lang="pt-BR" sz="2000" b="1" dirty="0" smtClean="0">
                <a:solidFill>
                  <a:srgbClr val="004385"/>
                </a:solidFill>
                <a:latin typeface="Calibri"/>
                <a:cs typeface="Calibri"/>
              </a:rPr>
              <a:t> na AMZ</a:t>
            </a:r>
            <a:r>
              <a:rPr sz="2000" b="1" dirty="0" smtClean="0">
                <a:solidFill>
                  <a:srgbClr val="004385"/>
                </a:solidFill>
                <a:latin typeface="Calibri"/>
                <a:cs typeface="Calibri"/>
              </a:rPr>
              <a:t>:</a:t>
            </a:r>
            <a:r>
              <a:rPr lang="pt-BR" sz="2000" b="1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2000" b="1" dirty="0" smtClean="0">
                <a:solidFill>
                  <a:srgbClr val="C00000"/>
                </a:solidFill>
                <a:latin typeface="Calibri"/>
                <a:cs typeface="Calibri"/>
              </a:rPr>
              <a:t>96.912 </a:t>
            </a:r>
            <a:endParaRPr lang="pt-BR" sz="2000" b="1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3578860" indent="-34353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3578860" algn="l"/>
                <a:tab pos="3579495" algn="l"/>
              </a:tabLst>
            </a:pPr>
            <a:r>
              <a:rPr sz="2000" b="1" spc="-5" dirty="0" smtClean="0">
                <a:solidFill>
                  <a:srgbClr val="004385"/>
                </a:solidFill>
                <a:latin typeface="Calibri"/>
                <a:cs typeface="Calibri"/>
              </a:rPr>
              <a:t>Redução</a:t>
            </a:r>
            <a:r>
              <a:rPr sz="2000" b="1" spc="-40" dirty="0" smtClean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4385"/>
                </a:solidFill>
                <a:latin typeface="Calibri"/>
                <a:cs typeface="Calibri"/>
              </a:rPr>
              <a:t>de</a:t>
            </a:r>
            <a:r>
              <a:rPr sz="2000" b="1" spc="-2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2000" b="1" dirty="0" smtClean="0">
                <a:solidFill>
                  <a:srgbClr val="C00000"/>
                </a:solidFill>
                <a:latin typeface="Calibri"/>
                <a:cs typeface="Calibri"/>
              </a:rPr>
              <a:t>32</a:t>
            </a:r>
            <a:r>
              <a:rPr sz="2000" b="1" dirty="0" smtClean="0">
                <a:solidFill>
                  <a:srgbClr val="C00000"/>
                </a:solidFill>
                <a:latin typeface="Calibri"/>
                <a:cs typeface="Calibri"/>
              </a:rPr>
              <a:t>%</a:t>
            </a:r>
            <a:r>
              <a:rPr sz="2000" b="1" spc="-1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(2020-2021)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91370" y="20143"/>
            <a:ext cx="29229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Período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analisado: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01/01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lang="pt-BR" sz="1400" b="1" spc="-15" dirty="0" smtClean="0">
                <a:latin typeface="Calibri"/>
                <a:cs typeface="Calibri"/>
              </a:rPr>
              <a:t>14</a:t>
            </a:r>
            <a:r>
              <a:rPr sz="1400" b="1" spc="-5" dirty="0" smtClean="0">
                <a:latin typeface="Calibri"/>
                <a:cs typeface="Calibri"/>
              </a:rPr>
              <a:t>/</a:t>
            </a:r>
            <a:r>
              <a:rPr lang="pt-BR" sz="1400" b="1" spc="-5" dirty="0" smtClean="0">
                <a:latin typeface="Calibri"/>
                <a:cs typeface="Calibri"/>
              </a:rPr>
              <a:t>11</a:t>
            </a:r>
            <a:r>
              <a:rPr sz="1400" b="1" spc="-5" dirty="0" smtClean="0">
                <a:latin typeface="Calibri"/>
                <a:cs typeface="Calibri"/>
              </a:rPr>
              <a:t>/2021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03394" y="6451803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http://queimadas.dgi.inpe.br/queimadas/bdqueimadas/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2762739"/>
              </p:ext>
            </p:extLst>
          </p:nvPr>
        </p:nvGraphicFramePr>
        <p:xfrm>
          <a:off x="341747" y="1584637"/>
          <a:ext cx="5578764" cy="4603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45482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30279</TotalTime>
  <Words>1194</Words>
  <Application>Microsoft Office PowerPoint</Application>
  <PresentationFormat>Widescreen</PresentationFormat>
  <Paragraphs>532</Paragraphs>
  <Slides>19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Geomanist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PANORAMA DAS QUEIMADAS NO  AMAZONAS</vt:lpstr>
      <vt:lpstr>Panorama de Queimadas</vt:lpstr>
      <vt:lpstr>Panorama de Queimadas - Amazonas</vt:lpstr>
      <vt:lpstr>Distribuição Geográfica das Queimadas - Amazonas</vt:lpstr>
      <vt:lpstr>Panorama das Queimadas - Amazonas Cenário atual</vt:lpstr>
      <vt:lpstr>Panorama de Queimadas - Amazonas</vt:lpstr>
      <vt:lpstr>Panorama de Queimadas – Amazonas</vt:lpstr>
      <vt:lpstr>Apresentação do PowerPoint</vt:lpstr>
      <vt:lpstr>Apresentação do PowerPoint</vt:lpstr>
      <vt:lpstr>Panorama de Queimadas – Amazonas</vt:lpstr>
      <vt:lpstr>Panorama de Queimadas</vt:lpstr>
      <vt:lpstr>Panorama de Queimadas – Amazonas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Leticia Oliveira Cobello</dc:creator>
  <cp:lastModifiedBy>Jamile Alves Araújo</cp:lastModifiedBy>
  <cp:revision>1355</cp:revision>
  <cp:lastPrinted>2020-09-11T13:32:49Z</cp:lastPrinted>
  <dcterms:created xsi:type="dcterms:W3CDTF">2019-10-25T14:27:39Z</dcterms:created>
  <dcterms:modified xsi:type="dcterms:W3CDTF">2022-01-05T15:40:45Z</dcterms:modified>
</cp:coreProperties>
</file>