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6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7.xml" ContentType="application/vnd.openxmlformats-officedocument.presentationml.notesSlid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8.xml" ContentType="application/vnd.openxmlformats-officedocument.presentationml.notesSlide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9.xml" ContentType="application/vnd.openxmlformats-officedocument.presentationml.notesSlide+xml"/>
  <Override PartName="/ppt/charts/chart11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2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3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4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10.xml" ContentType="application/vnd.openxmlformats-officedocument.presentationml.notesSlide+xml"/>
  <Override PartName="/ppt/charts/chart15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6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7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8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9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notesMasterIdLst>
    <p:notesMasterId r:id="rId20"/>
  </p:notesMasterIdLst>
  <p:sldIdLst>
    <p:sldId id="3580" r:id="rId2"/>
    <p:sldId id="3552" r:id="rId3"/>
    <p:sldId id="3578" r:id="rId4"/>
    <p:sldId id="3582" r:id="rId5"/>
    <p:sldId id="3566" r:id="rId6"/>
    <p:sldId id="3581" r:id="rId7"/>
    <p:sldId id="3597" r:id="rId8"/>
    <p:sldId id="3584" r:id="rId9"/>
    <p:sldId id="3585" r:id="rId10"/>
    <p:sldId id="3586" r:id="rId11"/>
    <p:sldId id="3587" r:id="rId12"/>
    <p:sldId id="3588" r:id="rId13"/>
    <p:sldId id="3589" r:id="rId14"/>
    <p:sldId id="3590" r:id="rId15"/>
    <p:sldId id="3591" r:id="rId16"/>
    <p:sldId id="3592" r:id="rId17"/>
    <p:sldId id="3593" r:id="rId18"/>
    <p:sldId id="3594" r:id="rId19"/>
  </p:sldIdLst>
  <p:sldSz cx="12192000" cy="6858000"/>
  <p:notesSz cx="6669088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1" id="{FE63CC29-4A87-4F65-97DC-555E9A344C81}">
          <p14:sldIdLst>
            <p14:sldId id="3580"/>
            <p14:sldId id="3552"/>
            <p14:sldId id="3578"/>
            <p14:sldId id="3582"/>
            <p14:sldId id="3566"/>
            <p14:sldId id="3581"/>
            <p14:sldId id="3597"/>
            <p14:sldId id="3584"/>
            <p14:sldId id="3585"/>
            <p14:sldId id="3586"/>
            <p14:sldId id="3587"/>
            <p14:sldId id="3588"/>
            <p14:sldId id="3589"/>
            <p14:sldId id="3590"/>
            <p14:sldId id="3591"/>
            <p14:sldId id="3592"/>
            <p14:sldId id="3593"/>
            <p14:sldId id="359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arluce" initials="G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E6A9"/>
    <a:srgbClr val="70A800"/>
    <a:srgbClr val="004DA8"/>
    <a:srgbClr val="A87000"/>
    <a:srgbClr val="73B273"/>
    <a:srgbClr val="DE9E66"/>
    <a:srgbClr val="FFAA00"/>
    <a:srgbClr val="A3FF73"/>
    <a:srgbClr val="FFFF00"/>
    <a:srgbClr val="CC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5758FB7-9AC5-4552-8A53-C91805E547FA}" styleName="Estilo com Tema 1 - Ênfase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95" autoAdjust="0"/>
    <p:restoredTop sz="90282" autoAdjust="0"/>
  </p:normalViewPr>
  <p:slideViewPr>
    <p:cSldViewPr snapToGrid="0">
      <p:cViewPr varScale="1">
        <p:scale>
          <a:sx n="104" d="100"/>
          <a:sy n="104" d="100"/>
        </p:scale>
        <p:origin x="94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SEMA\DESMATAMENTO\2021\NOV_2021\desmCat_ATUALIZADO_1911202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40732878268\Downloads\Focos%20por%20municipio%20-%20de%202021-11-01%2000_00%20a%202021-11-28%2023_59.csv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\\tucunare\DEPARTAMENTOS\NUGGEF\2021\Monitoramento\EXCELL.FOCOS.MENSALXRMM.SUL.csv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40732878268\AppData\Roaming\Microsoft\Excel\Focos%20por%20estado%20-%20de%202020-01-01%2000_00%20a%202020-10-31%2023_59%20(version%201).xlsb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\\tucunare\DEPARTAMENTOS\NUGGEF\Focos%20por%20municipio%20-%20de%202020-01-01%2000_00%20a%202020-12-31%2023_59%20(1)%20(Salvo%20automaticamente).CSV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\\tucunare\DEPARTAMENTOS\NUGGEF\Focos%20por%20municipio%20-%20de%202020-01-01%2000_00%20a%202020-12-31%2023_59%20(1)%20(Salvo%20automaticamente).CSV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Waldelice\Downloads\Focos%20por%20municipio%20-%20de%202021-11-22%2000_00%20a%202021-11-28%2023_59.csv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Waldelice\Downloads\Focos%20por%20municipio%20-%20de%202021-11-22%2000_00%20a%202021-11-28%2023_59.csv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Waldelice\AppData\Local\Temp\Focos%20por%20municipio%20-%20de%202021-11-22%2000%2000%20a%202021-11-28%2023%2059.csv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Waldelice\AppData\Local\Temp\Focos%20por%20municipio%20-%20de%202021-11-22%2000%2000%20a%202021-11-28%2023%2059.csv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Waldelice\Downloads\Focos%20por%20municipio%20-%20de%202021-11-22%2000_00%20a%202021-11-28%2023_59.csv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SEMA\DESMATAMENTO\2021\NOV_2021\desmCat_ATUALIZADO_19112021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SEMA\DESMATAMENTO\2021\NOV_2021\desmCat_ATUALIZADO_19112021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SEMA\DESMATAMENTO\2021\NOV_2021\desmCat_ATUALIZADO_19112021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SEMA\DESMATAMENTO\2021\NOV_2021\desmCat_ATUALIZADO_19112021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SEMA\DESMATAMENTO\2021\NOV_2021\desmCat_ATUALIZADO_19112021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40732878268\Downloads\EXCELL_ACUMULADO_PRDOES_%2022%20munic&#237;pios_2008_2014_25032016%20(7)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\\tucunare\DEPARTAMENTOS\NUGGEF\2021\Monitoramento\EXCELL.FOCOS.MENSALXRMM.SUL.csv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40732878268\Downloads\Focos%20por%20municipio%20-%20de%202021-01-01%2000_00%20a%202021-11-28%2023_59.csv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7768594442936013E-2"/>
          <c:y val="4.5314927573599909E-2"/>
          <c:w val="0.86696350401562294"/>
          <c:h val="0.7173979056346783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A02-43FB-887C-5509BD8960B7}"/>
              </c:ext>
            </c:extLst>
          </c:dPt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0A02-43FB-887C-5509BD8960B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AMZ!$A$2:$B$10</c:f>
              <c:multiLvlStrCache>
                <c:ptCount val="9"/>
                <c:lvl>
                  <c:pt idx="0">
                    <c:v>PA</c:v>
                  </c:pt>
                  <c:pt idx="1">
                    <c:v>AM</c:v>
                  </c:pt>
                  <c:pt idx="2">
                    <c:v>MT</c:v>
                  </c:pt>
                  <c:pt idx="3">
                    <c:v>RO</c:v>
                  </c:pt>
                  <c:pt idx="4">
                    <c:v>AC</c:v>
                  </c:pt>
                  <c:pt idx="5">
                    <c:v>RR</c:v>
                  </c:pt>
                  <c:pt idx="6">
                    <c:v>MA</c:v>
                  </c:pt>
                  <c:pt idx="7">
                    <c:v>TO</c:v>
                  </c:pt>
                  <c:pt idx="8">
                    <c:v>AP</c:v>
                  </c:pt>
                </c:lvl>
                <c:lvl>
                  <c:pt idx="0">
                    <c:v>1º</c:v>
                  </c:pt>
                  <c:pt idx="1">
                    <c:v>2º</c:v>
                  </c:pt>
                  <c:pt idx="2">
                    <c:v>3º</c:v>
                  </c:pt>
                  <c:pt idx="3">
                    <c:v>4º</c:v>
                  </c:pt>
                  <c:pt idx="4">
                    <c:v>5º</c:v>
                  </c:pt>
                  <c:pt idx="5">
                    <c:v>6º</c:v>
                  </c:pt>
                  <c:pt idx="6">
                    <c:v>7º</c:v>
                  </c:pt>
                  <c:pt idx="7">
                    <c:v>8º</c:v>
                  </c:pt>
                  <c:pt idx="8">
                    <c:v>9º</c:v>
                  </c:pt>
                </c:lvl>
              </c:multiLvlStrCache>
            </c:multiLvlStrRef>
          </c:cat>
          <c:val>
            <c:numRef>
              <c:f>AMZ!$C$2:$C$10</c:f>
              <c:numCache>
                <c:formatCode>#,##0.00</c:formatCode>
                <c:ptCount val="9"/>
                <c:pt idx="0">
                  <c:v>3232.74</c:v>
                </c:pt>
                <c:pt idx="1">
                  <c:v>1819.27</c:v>
                </c:pt>
                <c:pt idx="2">
                  <c:v>1189.7</c:v>
                </c:pt>
                <c:pt idx="3">
                  <c:v>1145.3</c:v>
                </c:pt>
                <c:pt idx="4">
                  <c:v>436.22</c:v>
                </c:pt>
                <c:pt idx="5">
                  <c:v>110.15</c:v>
                </c:pt>
                <c:pt idx="6">
                  <c:v>76.02</c:v>
                </c:pt>
                <c:pt idx="7">
                  <c:v>4.66</c:v>
                </c:pt>
                <c:pt idx="8">
                  <c:v>4.26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A02-43FB-887C-5509BD8960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1201599"/>
        <c:axId val="1561209919"/>
      </c:barChart>
      <c:catAx>
        <c:axId val="15612015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561209919"/>
        <c:crosses val="autoZero"/>
        <c:auto val="1"/>
        <c:lblAlgn val="ctr"/>
        <c:lblOffset val="100"/>
        <c:noMultiLvlLbl val="0"/>
      </c:catAx>
      <c:valAx>
        <c:axId val="1561209919"/>
        <c:scaling>
          <c:orientation val="minMax"/>
        </c:scaling>
        <c:delete val="0"/>
        <c:axPos val="l"/>
        <c:numFmt formatCode="#,##0.00" sourceLinked="1"/>
        <c:majorTickMark val="none"/>
        <c:minorTickMark val="none"/>
        <c:tickLblPos val="nextTo"/>
        <c:spPr>
          <a:noFill/>
          <a:ln>
            <a:solidFill>
              <a:schemeClr val="tx1">
                <a:lumMod val="65000"/>
                <a:lumOff val="3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56120159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>
                <a:lumMod val="5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554-476E-80F5-4F1E47144CAA}"/>
              </c:ext>
            </c:extLst>
          </c:dPt>
          <c:dPt>
            <c:idx val="1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3554-476E-80F5-4F1E47144CA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'Focos por municipio - de 2021-1'!$A$2:$A$11</c:f>
              <c:strCache>
                <c:ptCount val="10"/>
                <c:pt idx="0">
                  <c:v>LÁBREA</c:v>
                </c:pt>
                <c:pt idx="1">
                  <c:v>BARREIRINHA </c:v>
                </c:pt>
                <c:pt idx="2">
                  <c:v>APUÍ </c:v>
                </c:pt>
                <c:pt idx="3">
                  <c:v>PARINTINS </c:v>
                </c:pt>
                <c:pt idx="4">
                  <c:v>ITACOATIARA </c:v>
                </c:pt>
                <c:pt idx="5">
                  <c:v>CAREIRO DA VÁRZEA</c:v>
                </c:pt>
                <c:pt idx="6">
                  <c:v>NOVO ARIPUANÃ</c:v>
                </c:pt>
                <c:pt idx="7">
                  <c:v>AUTAZES </c:v>
                </c:pt>
                <c:pt idx="8">
                  <c:v>COARI </c:v>
                </c:pt>
                <c:pt idx="9">
                  <c:v>TEFÉ</c:v>
                </c:pt>
              </c:strCache>
            </c:strRef>
          </c:cat>
          <c:val>
            <c:numRef>
              <c:f>'Focos por municipio - de 2021-1'!$B$2:$B$11</c:f>
              <c:numCache>
                <c:formatCode>General</c:formatCode>
                <c:ptCount val="10"/>
                <c:pt idx="0">
                  <c:v>26</c:v>
                </c:pt>
                <c:pt idx="1">
                  <c:v>19</c:v>
                </c:pt>
                <c:pt idx="2">
                  <c:v>16</c:v>
                </c:pt>
                <c:pt idx="3">
                  <c:v>15</c:v>
                </c:pt>
                <c:pt idx="4">
                  <c:v>13</c:v>
                </c:pt>
                <c:pt idx="5">
                  <c:v>12</c:v>
                </c:pt>
                <c:pt idx="6">
                  <c:v>12</c:v>
                </c:pt>
                <c:pt idx="7">
                  <c:v>11</c:v>
                </c:pt>
                <c:pt idx="8">
                  <c:v>11</c:v>
                </c:pt>
                <c:pt idx="9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554-476E-80F5-4F1E47144C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0"/>
        <c:overlap val="-27"/>
        <c:axId val="2000651680"/>
        <c:axId val="2000633376"/>
      </c:barChart>
      <c:catAx>
        <c:axId val="2000651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000633376"/>
        <c:crosses val="autoZero"/>
        <c:auto val="1"/>
        <c:lblAlgn val="ctr"/>
        <c:lblOffset val="100"/>
        <c:noMultiLvlLbl val="0"/>
      </c:catAx>
      <c:valAx>
        <c:axId val="200063337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000651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EXCELL.FOCOS.MENSALXRMM.SUL!$A$7</c:f>
              <c:strCache>
                <c:ptCount val="1"/>
                <c:pt idx="0">
                  <c:v>RMM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EXCELL.FOCOS.MENSALXRMM.SUL!$B$6:$L$6</c:f>
              <c:strCache>
                <c:ptCount val="11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NOV*</c:v>
                </c:pt>
              </c:strCache>
            </c:strRef>
          </c:cat>
          <c:val>
            <c:numRef>
              <c:f>EXCELL.FOCOS.MENSALXRMM.SUL!$B$7:$L$7</c:f>
              <c:numCache>
                <c:formatCode>General</c:formatCode>
                <c:ptCount val="11"/>
                <c:pt idx="0">
                  <c:v>7</c:v>
                </c:pt>
                <c:pt idx="1">
                  <c:v>5</c:v>
                </c:pt>
                <c:pt idx="2">
                  <c:v>2</c:v>
                </c:pt>
                <c:pt idx="3">
                  <c:v>6</c:v>
                </c:pt>
                <c:pt idx="4">
                  <c:v>17</c:v>
                </c:pt>
                <c:pt idx="5">
                  <c:v>18</c:v>
                </c:pt>
                <c:pt idx="6">
                  <c:v>75</c:v>
                </c:pt>
                <c:pt idx="7">
                  <c:v>23</c:v>
                </c:pt>
                <c:pt idx="8">
                  <c:v>130</c:v>
                </c:pt>
                <c:pt idx="9">
                  <c:v>379</c:v>
                </c:pt>
                <c:pt idx="10">
                  <c:v>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A4D-4B12-9394-9A8657DEC274}"/>
            </c:ext>
          </c:extLst>
        </c:ser>
        <c:ser>
          <c:idx val="1"/>
          <c:order val="1"/>
          <c:tx>
            <c:strRef>
              <c:f>EXCELL.FOCOS.MENSALXRMM.SUL!$A$8</c:f>
              <c:strCache>
                <c:ptCount val="1"/>
                <c:pt idx="0">
                  <c:v>SUL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EXCELL.FOCOS.MENSALXRMM.SUL!$B$6:$L$6</c:f>
              <c:strCache>
                <c:ptCount val="11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NOV*</c:v>
                </c:pt>
              </c:strCache>
            </c:strRef>
          </c:cat>
          <c:val>
            <c:numRef>
              <c:f>EXCELL.FOCOS.MENSALXRMM.SUL!$B$8:$L$8</c:f>
              <c:numCache>
                <c:formatCode>General</c:formatCode>
                <c:ptCount val="11"/>
                <c:pt idx="0">
                  <c:v>17</c:v>
                </c:pt>
                <c:pt idx="1">
                  <c:v>0</c:v>
                </c:pt>
                <c:pt idx="2">
                  <c:v>0</c:v>
                </c:pt>
                <c:pt idx="3">
                  <c:v>3</c:v>
                </c:pt>
                <c:pt idx="4">
                  <c:v>19</c:v>
                </c:pt>
                <c:pt idx="5">
                  <c:v>40</c:v>
                </c:pt>
                <c:pt idx="6">
                  <c:v>900</c:v>
                </c:pt>
                <c:pt idx="7" formatCode="#,##0">
                  <c:v>1579</c:v>
                </c:pt>
                <c:pt idx="8">
                  <c:v>979</c:v>
                </c:pt>
                <c:pt idx="9">
                  <c:v>754</c:v>
                </c:pt>
                <c:pt idx="10">
                  <c:v>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A4D-4B12-9394-9A8657DEC27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2001048624"/>
        <c:axId val="2001051536"/>
      </c:barChart>
      <c:catAx>
        <c:axId val="20010486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001051536"/>
        <c:crosses val="autoZero"/>
        <c:auto val="1"/>
        <c:lblAlgn val="ctr"/>
        <c:lblOffset val="100"/>
        <c:noMultiLvlLbl val="0"/>
      </c:catAx>
      <c:valAx>
        <c:axId val="200105153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0010486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8.3623978947555567E-3"/>
          <c:y val="0"/>
          <c:w val="9.1713715511532637E-2"/>
          <c:h val="7.405819994163964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110301837270337"/>
          <c:y val="0.21554838911227384"/>
          <c:w val="0.41223840769903763"/>
          <c:h val="0.44946699611213958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1DD-4D69-959B-D926A453D81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1DD-4D69-959B-D926A453D81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1DD-4D69-959B-D926A453D81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1DD-4D69-959B-D926A453D81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01DD-4D69-959B-D926A453D815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01DD-4D69-959B-D926A453D815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01DD-4D69-959B-D926A453D815}"/>
              </c:ext>
            </c:extLst>
          </c:dPt>
          <c:dLbls>
            <c:dLbl>
              <c:idx val="0"/>
              <c:layout>
                <c:manualLayout>
                  <c:x val="3.6675524934383204E-2"/>
                  <c:y val="-1.2857212312092597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1DD-4D69-959B-D926A453D815}"/>
                </c:ext>
              </c:extLst>
            </c:dLbl>
            <c:dLbl>
              <c:idx val="1"/>
              <c:layout>
                <c:manualLayout>
                  <c:x val="9.436504811898512E-2"/>
                  <c:y val="-5.7221265005021935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1DD-4D69-959B-D926A453D815}"/>
                </c:ext>
              </c:extLst>
            </c:dLbl>
            <c:dLbl>
              <c:idx val="2"/>
              <c:layout>
                <c:manualLayout>
                  <c:x val="9.8545822397200347E-2"/>
                  <c:y val="0.1281675163933781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1DD-4D69-959B-D926A453D815}"/>
                </c:ext>
              </c:extLst>
            </c:dLbl>
            <c:dLbl>
              <c:idx val="3"/>
              <c:layout>
                <c:manualLayout>
                  <c:x val="-5.972386264216973E-2"/>
                  <c:y val="0.1636891056681012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1DD-4D69-959B-D926A453D815}"/>
                </c:ext>
              </c:extLst>
            </c:dLbl>
            <c:dLbl>
              <c:idx val="5"/>
              <c:layout>
                <c:manualLayout>
                  <c:x val="-1.9822178477690289E-2"/>
                  <c:y val="-0.1668464166412704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1DD-4D69-959B-D926A453D815}"/>
                </c:ext>
              </c:extLst>
            </c:dLbl>
            <c:dLbl>
              <c:idx val="6"/>
              <c:layout>
                <c:manualLayout>
                  <c:x val="-4.1201662292213476E-2"/>
                  <c:y val="-0.13414984308156719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01DD-4D69-959B-D926A453D81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'Focos por estado - de 2020-01-0'!$Q$12:$Q$18</c:f>
              <c:strCache>
                <c:ptCount val="7"/>
                <c:pt idx="0">
                  <c:v>ASSENTAMENTO  FEDERAL</c:v>
                </c:pt>
                <c:pt idx="1">
                  <c:v>GLEBAS FEDERAIS</c:v>
                </c:pt>
                <c:pt idx="2">
                  <c:v>GLEBAS ESTADUAIS</c:v>
                </c:pt>
                <c:pt idx="3">
                  <c:v>TERRA INDIGENA</c:v>
                </c:pt>
                <c:pt idx="4">
                  <c:v>UNIDADE DE  CONSERVAÇÃO  FEDERAL</c:v>
                </c:pt>
                <c:pt idx="5">
                  <c:v>UNIDADE DE  CONSERVAÇÃO  ESTADUAL</c:v>
                </c:pt>
                <c:pt idx="6">
                  <c:v>OUTRAS</c:v>
                </c:pt>
              </c:strCache>
            </c:strRef>
          </c:cat>
          <c:val>
            <c:numRef>
              <c:f>'Focos por estado - de 2020-01-0'!$R$12:$R$18</c:f>
              <c:numCache>
                <c:formatCode>#,##0</c:formatCode>
                <c:ptCount val="7"/>
                <c:pt idx="0">
                  <c:v>3772</c:v>
                </c:pt>
                <c:pt idx="1">
                  <c:v>4708</c:v>
                </c:pt>
                <c:pt idx="2">
                  <c:v>1136</c:v>
                </c:pt>
                <c:pt idx="3" formatCode="General">
                  <c:v>512</c:v>
                </c:pt>
                <c:pt idx="4" formatCode="General">
                  <c:v>438</c:v>
                </c:pt>
                <c:pt idx="5" formatCode="General">
                  <c:v>252</c:v>
                </c:pt>
                <c:pt idx="6">
                  <c:v>3921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01DD-4D69-959B-D926A453D815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959623797025371"/>
          <c:y val="0.17171296296296296"/>
          <c:w val="0.40095931758530179"/>
          <c:h val="0.77736111111111106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72B8317B-C158-45B3-BCAE-E8D56ED68889}" type="VALUE">
                      <a:rPr lang="en-US"/>
                      <a:pPr/>
                      <a:t>[VALOR]</a:t>
                    </a:fld>
                    <a:r>
                      <a:rPr lang="en-US"/>
                      <a:t> (0.9%)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E974-494C-96AB-07353DDABCA3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6C88C970-5C7C-433A-96C8-A6D7158BE0A9}" type="VALUE">
                      <a:rPr lang="en-US"/>
                      <a:pPr/>
                      <a:t>[VALOR]</a:t>
                    </a:fld>
                    <a:r>
                      <a:rPr lang="en-US"/>
                      <a:t> (10.9%)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E974-494C-96AB-07353DDABCA3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0246B224-0D61-4380-9527-AE6A7109FF71}" type="VALUE">
                      <a:rPr lang="en-US"/>
                      <a:pPr/>
                      <a:t>[VALOR]</a:t>
                    </a:fld>
                    <a:r>
                      <a:rPr lang="en-US"/>
                      <a:t> (23.3%)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E974-494C-96AB-07353DDABCA3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EC679032-4EA0-40BF-B5F1-7342322816A2}" type="VALUE">
                      <a:rPr lang="en-US"/>
                      <a:pPr/>
                      <a:t>[VALOR]</a:t>
                    </a:fld>
                    <a:r>
                      <a:rPr lang="en-US"/>
                      <a:t> (64.9%)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E974-494C-96AB-07353DDABCA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Planilha2!$B$9:$B$12</c:f>
              <c:strCache>
                <c:ptCount val="4"/>
                <c:pt idx="0">
                  <c:v>OUTROS</c:v>
                </c:pt>
                <c:pt idx="1">
                  <c:v>VEGETAÇÃO PRIMARIA</c:v>
                </c:pt>
                <c:pt idx="2">
                  <c:v>DESMATAMENTO CONSOLIDADO</c:v>
                </c:pt>
                <c:pt idx="3">
                  <c:v>DESMATAMENTO RECENTE</c:v>
                </c:pt>
              </c:strCache>
            </c:strRef>
          </c:cat>
          <c:val>
            <c:numRef>
              <c:f>Planilha2!$C$9:$C$12</c:f>
              <c:numCache>
                <c:formatCode>#,##0</c:formatCode>
                <c:ptCount val="4"/>
                <c:pt idx="0" formatCode="General">
                  <c:v>127</c:v>
                </c:pt>
                <c:pt idx="1">
                  <c:v>1590</c:v>
                </c:pt>
                <c:pt idx="2">
                  <c:v>3388</c:v>
                </c:pt>
                <c:pt idx="3">
                  <c:v>9454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974-494C-96AB-07353DDABC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80581695"/>
        <c:axId val="380580447"/>
      </c:barChart>
      <c:catAx>
        <c:axId val="38058169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80580447"/>
        <c:crosses val="autoZero"/>
        <c:auto val="1"/>
        <c:lblAlgn val="ctr"/>
        <c:lblOffset val="100"/>
        <c:noMultiLvlLbl val="0"/>
      </c:catAx>
      <c:valAx>
        <c:axId val="380580447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8058169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327580927384076"/>
          <c:y val="5.0925925925925923E-2"/>
          <c:w val="0.63227974628171479"/>
          <c:h val="0.89814814814814814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1.276 (8.8%)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19B-4DC9-A39A-349969F100EE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1.605</a:t>
                    </a:r>
                    <a:r>
                      <a:rPr lang="en-US" baseline="0"/>
                      <a:t> (11.0%)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19B-4DC9-A39A-349969F100EE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1.712 (11.8%)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19B-4DC9-A39A-349969F100EE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4.504 (30.9%)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19B-4DC9-A39A-349969F100EE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5.463 (37.5%)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19B-4DC9-A39A-349969F100E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Planilha2!$I$9:$I$13</c:f>
              <c:strCache>
                <c:ptCount val="5"/>
                <c:pt idx="0">
                  <c:v>GRANDE</c:v>
                </c:pt>
                <c:pt idx="1">
                  <c:v>MÉDIA</c:v>
                </c:pt>
                <c:pt idx="2">
                  <c:v>PEQUENA</c:v>
                </c:pt>
                <c:pt idx="3">
                  <c:v>MINIFUNDIO</c:v>
                </c:pt>
                <c:pt idx="4">
                  <c:v>SEM CAR</c:v>
                </c:pt>
              </c:strCache>
            </c:strRef>
          </c:cat>
          <c:val>
            <c:numRef>
              <c:f>Planilha2!$J$9:$J$13</c:f>
              <c:numCache>
                <c:formatCode>General</c:formatCode>
                <c:ptCount val="5"/>
                <c:pt idx="0">
                  <c:v>1276</c:v>
                </c:pt>
                <c:pt idx="1">
                  <c:v>1605</c:v>
                </c:pt>
                <c:pt idx="2">
                  <c:v>1712</c:v>
                </c:pt>
                <c:pt idx="3">
                  <c:v>4504</c:v>
                </c:pt>
                <c:pt idx="4">
                  <c:v>5463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19B-4DC9-A39A-349969F100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83872447"/>
        <c:axId val="283878687"/>
      </c:barChart>
      <c:catAx>
        <c:axId val="28387244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83878687"/>
        <c:crosses val="autoZero"/>
        <c:auto val="1"/>
        <c:lblAlgn val="ctr"/>
        <c:lblOffset val="100"/>
        <c:noMultiLvlLbl val="0"/>
      </c:catAx>
      <c:valAx>
        <c:axId val="283878687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8387244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1800" b="1" kern="1200" spc="-5" dirty="0">
                <a:solidFill>
                  <a:srgbClr val="004385"/>
                </a:solidFill>
                <a:latin typeface="Calibri"/>
                <a:ea typeface="+mn-ea"/>
                <a:cs typeface="Calibri"/>
              </a:rPr>
              <a:t>Contribuição </a:t>
            </a:r>
          </a:p>
        </c:rich>
      </c:tx>
      <c:layout>
        <c:manualLayout>
          <c:xMode val="edge"/>
          <c:yMode val="edge"/>
          <c:x val="0.41994028360240593"/>
          <c:y val="1.96672191481284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A95-4FD2-8A29-EBBBE60B7B4D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0,33</a:t>
                    </a:r>
                    <a:fld id="{0388D862-DDAC-4A0C-BCEF-08AD5DE5F792}" type="VALUE">
                      <a:rPr lang="en-US"/>
                      <a:pPr/>
                      <a:t>[VALOR]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0A95-4FD2-8A29-EBBBE60B7B4D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443512E6-A101-4CA3-B0C4-FF42720BC5AF}" type="VALUE">
                      <a:rPr lang="en-US"/>
                      <a:pPr/>
                      <a:t>[VALOR]</a:t>
                    </a:fld>
                    <a:r>
                      <a:rPr lang="en-US"/>
                      <a:t>0,39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0A95-4FD2-8A29-EBBBE60B7B4D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1,11</a:t>
                    </a:r>
                    <a:fld id="{AFD5B68F-8E36-4B0A-90C9-3DD4ED5DF337}" type="VALUE">
                      <a:rPr lang="en-US"/>
                      <a:pPr/>
                      <a:t>[VALOR]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0A95-4FD2-8A29-EBBBE60B7B4D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2,02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A95-4FD2-8A29-EBBBE60B7B4D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2,55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A95-4FD2-8A29-EBBBE60B7B4D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3,92</a:t>
                    </a:r>
                    <a:fld id="{D67DE12D-B90A-448C-9ED2-0AC1494129EE}" type="VALUE">
                      <a:rPr lang="en-US"/>
                      <a:pPr/>
                      <a:t>[VALOR]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0A95-4FD2-8A29-EBBBE60B7B4D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/>
                      <a:t>8,88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A95-4FD2-8A29-EBBBE60B7B4D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/>
                      <a:t>39,69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A95-4FD2-8A29-EBBBE60B7B4D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/>
                      <a:t>41,12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A95-4FD2-8A29-EBBBE60B7B4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Planilha1!$A$1:$A$9</c:f>
              <c:strCache>
                <c:ptCount val="9"/>
                <c:pt idx="0">
                  <c:v>AMAPÁ</c:v>
                </c:pt>
                <c:pt idx="1">
                  <c:v>ACRE</c:v>
                </c:pt>
                <c:pt idx="2">
                  <c:v>RORAIMA</c:v>
                </c:pt>
                <c:pt idx="3">
                  <c:v>RONDÔNIA</c:v>
                </c:pt>
                <c:pt idx="4">
                  <c:v>TOCANTINS</c:v>
                </c:pt>
                <c:pt idx="5">
                  <c:v>AMAZONAS</c:v>
                </c:pt>
                <c:pt idx="6">
                  <c:v>MATO GROSSO</c:v>
                </c:pt>
                <c:pt idx="7">
                  <c:v>PARÁ</c:v>
                </c:pt>
                <c:pt idx="8">
                  <c:v>MARANHÃO</c:v>
                </c:pt>
              </c:strCache>
            </c:strRef>
          </c:cat>
          <c:val>
            <c:numRef>
              <c:f>Planilha1!$B$1:$B$9</c:f>
              <c:numCache>
                <c:formatCode>General</c:formatCode>
                <c:ptCount val="9"/>
                <c:pt idx="0">
                  <c:v>5</c:v>
                </c:pt>
                <c:pt idx="1">
                  <c:v>6</c:v>
                </c:pt>
                <c:pt idx="2">
                  <c:v>17</c:v>
                </c:pt>
                <c:pt idx="3">
                  <c:v>31</c:v>
                </c:pt>
                <c:pt idx="4">
                  <c:v>39</c:v>
                </c:pt>
                <c:pt idx="5">
                  <c:v>60</c:v>
                </c:pt>
                <c:pt idx="6">
                  <c:v>136</c:v>
                </c:pt>
                <c:pt idx="7">
                  <c:v>608</c:v>
                </c:pt>
                <c:pt idx="8">
                  <c:v>630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A95-4FD2-8A29-EBBBE60B7B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803768560"/>
        <c:axId val="1814233456"/>
      </c:barChart>
      <c:catAx>
        <c:axId val="18037685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14233456"/>
        <c:crosses val="autoZero"/>
        <c:auto val="1"/>
        <c:lblAlgn val="ctr"/>
        <c:lblOffset val="100"/>
        <c:noMultiLvlLbl val="0"/>
      </c:catAx>
      <c:valAx>
        <c:axId val="181423345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8037685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bg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'Focos por municipio - de 2021-1'!$A$2:$A$31</c:f>
              <c:strCache>
                <c:ptCount val="30"/>
                <c:pt idx="0">
                  <c:v>BARROQUINHA (CEARÁ)</c:v>
                </c:pt>
                <c:pt idx="1">
                  <c:v>IPIXUNA DO PARÁ  (PARÁ)</c:v>
                </c:pt>
                <c:pt idx="2">
                  <c:v>NOVA MARINGÁ (MATO GROSSO)</c:v>
                </c:pt>
                <c:pt idx="3">
                  <c:v>PERITORÁ (MARANHÃO)</c:v>
                </c:pt>
                <c:pt idx="4">
                  <c:v>MORROS (MARANHÃO)</c:v>
                </c:pt>
                <c:pt idx="5">
                  <c:v>TURIAJÁ (MARANHÃO)</c:v>
                </c:pt>
                <c:pt idx="6">
                  <c:v>TAILÂNDIA (PARÁ)</c:v>
                </c:pt>
                <c:pt idx="7">
                  <c:v>BRAGANÇA (PARÁ)</c:v>
                </c:pt>
                <c:pt idx="8">
                  <c:v>BREJO DE AREIA (MARANHÃO)</c:v>
                </c:pt>
                <c:pt idx="9">
                  <c:v>COROATÁ  (MARANHÃO)</c:v>
                </c:pt>
                <c:pt idx="10">
                  <c:v>PEDRO DO ROSÁRIO (MARANHÃO)</c:v>
                </c:pt>
                <c:pt idx="11">
                  <c:v>ARAIOSES (MARANHÃO)</c:v>
                </c:pt>
                <c:pt idx="12">
                  <c:v>BOA VIAGEM (CEARÁ)</c:v>
                </c:pt>
                <c:pt idx="13">
                  <c:v>MONTE ALEGRE (PARÁ)</c:v>
                </c:pt>
                <c:pt idx="14">
                  <c:v>GRANJA (CEARÁ)</c:v>
                </c:pt>
                <c:pt idx="15">
                  <c:v>ICATU (MARANHÃO)</c:v>
                </c:pt>
                <c:pt idx="16">
                  <c:v>LUIS  CORREIA (PIAUÍ)</c:v>
                </c:pt>
                <c:pt idx="17">
                  <c:v>PAULO RAMOS (MARANHÃO)</c:v>
                </c:pt>
                <c:pt idx="18">
                  <c:v>SANTAREM (PARÁ)</c:v>
                </c:pt>
                <c:pt idx="19">
                  <c:v>TIMBIRAS (MARANHÃO)</c:v>
                </c:pt>
                <c:pt idx="20">
                  <c:v>BARRAS (PIAUÍ)</c:v>
                </c:pt>
                <c:pt idx="21">
                  <c:v>CARICÁ CEARÁ)</c:v>
                </c:pt>
                <c:pt idx="22">
                  <c:v>LAGO DA PEDRA (MARANHÃO)</c:v>
                </c:pt>
                <c:pt idx="23">
                  <c:v>BOM JARDIM (MARANHÃO)</c:v>
                </c:pt>
                <c:pt idx="24">
                  <c:v>MARAJÁ DO SENA (MARANHÃO)</c:v>
                </c:pt>
                <c:pt idx="25">
                  <c:v>ACARÁ (PARÁ)</c:v>
                </c:pt>
                <c:pt idx="26">
                  <c:v>PARAGOMINAS (PARÁ)</c:v>
                </c:pt>
                <c:pt idx="27">
                  <c:v>CHAPADINHA (MARANHÃO)</c:v>
                </c:pt>
                <c:pt idx="28">
                  <c:v>SANTA LUZIA (MARANHÃO)</c:v>
                </c:pt>
                <c:pt idx="29">
                  <c:v>MOJU (PARÁ)</c:v>
                </c:pt>
              </c:strCache>
            </c:strRef>
          </c:cat>
          <c:val>
            <c:numRef>
              <c:f>'Focos por municipio - de 2021-1'!$B$2:$B$31</c:f>
              <c:numCache>
                <c:formatCode>General</c:formatCode>
                <c:ptCount val="30"/>
                <c:pt idx="0">
                  <c:v>15</c:v>
                </c:pt>
                <c:pt idx="1">
                  <c:v>15</c:v>
                </c:pt>
                <c:pt idx="2">
                  <c:v>15</c:v>
                </c:pt>
                <c:pt idx="3">
                  <c:v>15</c:v>
                </c:pt>
                <c:pt idx="4">
                  <c:v>16</c:v>
                </c:pt>
                <c:pt idx="5">
                  <c:v>16</c:v>
                </c:pt>
                <c:pt idx="6">
                  <c:v>17</c:v>
                </c:pt>
                <c:pt idx="7">
                  <c:v>18</c:v>
                </c:pt>
                <c:pt idx="8">
                  <c:v>18</c:v>
                </c:pt>
                <c:pt idx="9">
                  <c:v>18</c:v>
                </c:pt>
                <c:pt idx="10">
                  <c:v>18</c:v>
                </c:pt>
                <c:pt idx="11">
                  <c:v>20</c:v>
                </c:pt>
                <c:pt idx="12">
                  <c:v>20</c:v>
                </c:pt>
                <c:pt idx="13">
                  <c:v>20</c:v>
                </c:pt>
                <c:pt idx="14">
                  <c:v>21</c:v>
                </c:pt>
                <c:pt idx="15">
                  <c:v>21</c:v>
                </c:pt>
                <c:pt idx="16">
                  <c:v>21</c:v>
                </c:pt>
                <c:pt idx="17">
                  <c:v>21</c:v>
                </c:pt>
                <c:pt idx="18">
                  <c:v>21</c:v>
                </c:pt>
                <c:pt idx="19">
                  <c:v>21</c:v>
                </c:pt>
                <c:pt idx="20">
                  <c:v>22</c:v>
                </c:pt>
                <c:pt idx="21">
                  <c:v>23</c:v>
                </c:pt>
                <c:pt idx="22">
                  <c:v>26</c:v>
                </c:pt>
                <c:pt idx="23">
                  <c:v>28</c:v>
                </c:pt>
                <c:pt idx="24">
                  <c:v>28</c:v>
                </c:pt>
                <c:pt idx="25">
                  <c:v>31</c:v>
                </c:pt>
                <c:pt idx="26">
                  <c:v>34</c:v>
                </c:pt>
                <c:pt idx="27">
                  <c:v>37</c:v>
                </c:pt>
                <c:pt idx="28">
                  <c:v>40</c:v>
                </c:pt>
                <c:pt idx="29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76-4E75-BD2C-EDB86FAA46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803134640"/>
        <c:axId val="1803133808"/>
      </c:barChart>
      <c:catAx>
        <c:axId val="18031346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03133808"/>
        <c:crosses val="autoZero"/>
        <c:auto val="1"/>
        <c:lblAlgn val="ctr"/>
        <c:lblOffset val="100"/>
        <c:noMultiLvlLbl val="0"/>
      </c:catAx>
      <c:valAx>
        <c:axId val="180313380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8031346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'Focos por municipio - de 2021-1'!$D$3:$D$6</c:f>
              <c:strCache>
                <c:ptCount val="4"/>
                <c:pt idx="0">
                  <c:v>BOCA DO ACRE </c:v>
                </c:pt>
                <c:pt idx="1">
                  <c:v>APUÍ </c:v>
                </c:pt>
                <c:pt idx="2">
                  <c:v>NOVO ARIPUANÃ</c:v>
                </c:pt>
                <c:pt idx="3">
                  <c:v>LÁBREA </c:v>
                </c:pt>
              </c:strCache>
            </c:strRef>
          </c:cat>
          <c:val>
            <c:numRef>
              <c:f>'Focos por municipio - de 2021-1'!$E$3:$E$6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5</c:v>
                </c:pt>
                <c:pt idx="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DE4-44F0-877A-0EBB2A65E3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814231792"/>
        <c:axId val="1803135888"/>
      </c:barChart>
      <c:catAx>
        <c:axId val="18142317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03135888"/>
        <c:crosses val="autoZero"/>
        <c:auto val="1"/>
        <c:lblAlgn val="ctr"/>
        <c:lblOffset val="100"/>
        <c:noMultiLvlLbl val="0"/>
      </c:catAx>
      <c:valAx>
        <c:axId val="180313588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8142317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'Focos por municipio - de 2021-1'!$I$3:$I$8</c:f>
              <c:strCache>
                <c:ptCount val="6"/>
                <c:pt idx="0">
                  <c:v>AUTAZES </c:v>
                </c:pt>
                <c:pt idx="1">
                  <c:v>IRANDUBA </c:v>
                </c:pt>
                <c:pt idx="2">
                  <c:v>MANACAPURU </c:v>
                </c:pt>
                <c:pt idx="3">
                  <c:v>MANAQUIRI </c:v>
                </c:pt>
                <c:pt idx="4">
                  <c:v>SILVES </c:v>
                </c:pt>
                <c:pt idx="5">
                  <c:v>ITACOATIARA </c:v>
                </c:pt>
              </c:strCache>
            </c:strRef>
          </c:cat>
          <c:val>
            <c:numRef>
              <c:f>'Focos por municipio - de 2021-1'!$J$3:$J$8</c:f>
              <c:numCache>
                <c:formatCode>General</c:formatCode>
                <c:ptCount val="6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552-4EB1-B730-1CE3293A20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848509488"/>
        <c:axId val="1848506576"/>
      </c:barChart>
      <c:catAx>
        <c:axId val="18485094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48506576"/>
        <c:crosses val="autoZero"/>
        <c:auto val="1"/>
        <c:lblAlgn val="ctr"/>
        <c:lblOffset val="100"/>
        <c:noMultiLvlLbl val="0"/>
      </c:catAx>
      <c:valAx>
        <c:axId val="184850657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8485094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Planilha2!$B$4</c:f>
              <c:strCache>
                <c:ptCount val="1"/>
                <c:pt idx="0">
                  <c:v>nov/20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Planilha2!$C$3:$AG$3</c:f>
              <c:strCache>
                <c:ptCount val="3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TOTAL</c:v>
                </c:pt>
              </c:strCache>
            </c:strRef>
          </c:cat>
          <c:val>
            <c:numRef>
              <c:f>Planilha2!$C$4:$AG$4</c:f>
              <c:numCache>
                <c:formatCode>General</c:formatCode>
                <c:ptCount val="31"/>
                <c:pt idx="0">
                  <c:v>0</c:v>
                </c:pt>
                <c:pt idx="1">
                  <c:v>1</c:v>
                </c:pt>
                <c:pt idx="2">
                  <c:v>108</c:v>
                </c:pt>
                <c:pt idx="3">
                  <c:v>44</c:v>
                </c:pt>
                <c:pt idx="4">
                  <c:v>9</c:v>
                </c:pt>
                <c:pt idx="5">
                  <c:v>33</c:v>
                </c:pt>
                <c:pt idx="6">
                  <c:v>18</c:v>
                </c:pt>
                <c:pt idx="7">
                  <c:v>3</c:v>
                </c:pt>
                <c:pt idx="8">
                  <c:v>0</c:v>
                </c:pt>
                <c:pt idx="9">
                  <c:v>25</c:v>
                </c:pt>
                <c:pt idx="10">
                  <c:v>8</c:v>
                </c:pt>
                <c:pt idx="11">
                  <c:v>27</c:v>
                </c:pt>
                <c:pt idx="12">
                  <c:v>8</c:v>
                </c:pt>
                <c:pt idx="13">
                  <c:v>3</c:v>
                </c:pt>
                <c:pt idx="14">
                  <c:v>12</c:v>
                </c:pt>
                <c:pt idx="15">
                  <c:v>2</c:v>
                </c:pt>
                <c:pt idx="16">
                  <c:v>5</c:v>
                </c:pt>
                <c:pt idx="17">
                  <c:v>5</c:v>
                </c:pt>
                <c:pt idx="18">
                  <c:v>11</c:v>
                </c:pt>
                <c:pt idx="19">
                  <c:v>1</c:v>
                </c:pt>
                <c:pt idx="20">
                  <c:v>0</c:v>
                </c:pt>
                <c:pt idx="21">
                  <c:v>20</c:v>
                </c:pt>
                <c:pt idx="22">
                  <c:v>0</c:v>
                </c:pt>
                <c:pt idx="23">
                  <c:v>5</c:v>
                </c:pt>
                <c:pt idx="24">
                  <c:v>0</c:v>
                </c:pt>
                <c:pt idx="25">
                  <c:v>2</c:v>
                </c:pt>
                <c:pt idx="26">
                  <c:v>1</c:v>
                </c:pt>
                <c:pt idx="27">
                  <c:v>19</c:v>
                </c:pt>
                <c:pt idx="28">
                  <c:v>4</c:v>
                </c:pt>
                <c:pt idx="29">
                  <c:v>0</c:v>
                </c:pt>
                <c:pt idx="30">
                  <c:v>374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224-418C-979B-6032A8CFAAB9}"/>
            </c:ext>
          </c:extLst>
        </c:ser>
        <c:ser>
          <c:idx val="1"/>
          <c:order val="1"/>
          <c:tx>
            <c:strRef>
              <c:f>Planilha2!$B$5</c:f>
              <c:strCache>
                <c:ptCount val="1"/>
                <c:pt idx="0">
                  <c:v>nov/21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Planilha2!$C$3:$AG$3</c:f>
              <c:strCache>
                <c:ptCount val="3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TOTAL</c:v>
                </c:pt>
              </c:strCache>
            </c:strRef>
          </c:cat>
          <c:val>
            <c:numRef>
              <c:f>Planilha2!$C$5:$AG$5</c:f>
              <c:numCache>
                <c:formatCode>General</c:formatCode>
                <c:ptCount val="31"/>
                <c:pt idx="0">
                  <c:v>12</c:v>
                </c:pt>
                <c:pt idx="1">
                  <c:v>37</c:v>
                </c:pt>
                <c:pt idx="2">
                  <c:v>11</c:v>
                </c:pt>
                <c:pt idx="3">
                  <c:v>62</c:v>
                </c:pt>
                <c:pt idx="4">
                  <c:v>4</c:v>
                </c:pt>
                <c:pt idx="5">
                  <c:v>4</c:v>
                </c:pt>
                <c:pt idx="6">
                  <c:v>1</c:v>
                </c:pt>
                <c:pt idx="7">
                  <c:v>0</c:v>
                </c:pt>
                <c:pt idx="8">
                  <c:v>5</c:v>
                </c:pt>
                <c:pt idx="9">
                  <c:v>0</c:v>
                </c:pt>
                <c:pt idx="10">
                  <c:v>2</c:v>
                </c:pt>
                <c:pt idx="11">
                  <c:v>0</c:v>
                </c:pt>
                <c:pt idx="12">
                  <c:v>1</c:v>
                </c:pt>
                <c:pt idx="13">
                  <c:v>1</c:v>
                </c:pt>
                <c:pt idx="14">
                  <c:v>20</c:v>
                </c:pt>
                <c:pt idx="15">
                  <c:v>2</c:v>
                </c:pt>
                <c:pt idx="16">
                  <c:v>8</c:v>
                </c:pt>
                <c:pt idx="17">
                  <c:v>2</c:v>
                </c:pt>
                <c:pt idx="18">
                  <c:v>0</c:v>
                </c:pt>
                <c:pt idx="19">
                  <c:v>1</c:v>
                </c:pt>
                <c:pt idx="20">
                  <c:v>0</c:v>
                </c:pt>
                <c:pt idx="21">
                  <c:v>0</c:v>
                </c:pt>
                <c:pt idx="22">
                  <c:v>6</c:v>
                </c:pt>
                <c:pt idx="23">
                  <c:v>32</c:v>
                </c:pt>
                <c:pt idx="24">
                  <c:v>1</c:v>
                </c:pt>
                <c:pt idx="25">
                  <c:v>1</c:v>
                </c:pt>
                <c:pt idx="26">
                  <c:v>17</c:v>
                </c:pt>
                <c:pt idx="27">
                  <c:v>3</c:v>
                </c:pt>
                <c:pt idx="28">
                  <c:v>15</c:v>
                </c:pt>
                <c:pt idx="30">
                  <c:v>248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224-418C-979B-6032A8CFAAB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1847334768"/>
        <c:axId val="1803098864"/>
      </c:barChart>
      <c:catAx>
        <c:axId val="184733476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03098864"/>
        <c:crosses val="autoZero"/>
        <c:auto val="1"/>
        <c:lblAlgn val="ctr"/>
        <c:lblOffset val="100"/>
        <c:noMultiLvlLbl val="0"/>
      </c:catAx>
      <c:valAx>
        <c:axId val="180309886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8473347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1.6071648028551856E-2"/>
          <c:y val="0"/>
          <c:w val="0.12190599356078306"/>
          <c:h val="6.652448615617766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39475978924341"/>
          <c:y val="5.3804098008189236E-2"/>
          <c:w val="0.87642131311879301"/>
          <c:h val="0.88499956575432714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3">
                <a:lumMod val="75000"/>
              </a:schemeClr>
            </a:solidFill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 w="9525" cap="flat" cmpd="sng" algn="ctr">
                <a:solidFill>
                  <a:schemeClr val="bg1">
                    <a:lumMod val="8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A31E-45A0-A2BD-34EF9B5B4086}"/>
              </c:ext>
            </c:extLst>
          </c:dPt>
          <c:dPt>
            <c:idx val="1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 w="9525" cap="flat" cmpd="sng" algn="ctr">
                <a:solidFill>
                  <a:schemeClr val="bg1">
                    <a:lumMod val="8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A31E-45A0-A2BD-34EF9B5B4086}"/>
              </c:ext>
            </c:extLst>
          </c:dPt>
          <c:dPt>
            <c:idx val="2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 w="9525" cap="flat" cmpd="sng" algn="ctr">
                <a:solidFill>
                  <a:schemeClr val="bg1">
                    <a:lumMod val="8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A31E-45A0-A2BD-34EF9B5B4086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4"/>
              </a:solidFill>
              <a:ln w="9525" cap="flat" cmpd="sng" algn="ctr">
                <a:solidFill>
                  <a:schemeClr val="bg1">
                    <a:lumMod val="8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A31E-45A0-A2BD-34EF9B5B4086}"/>
              </c:ext>
            </c:extLst>
          </c:dPt>
          <c:dPt>
            <c:idx val="5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 w="9525" cap="flat" cmpd="sng" algn="ctr">
                <a:solidFill>
                  <a:schemeClr val="bg1">
                    <a:lumMod val="8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A31E-45A0-A2BD-34EF9B5B4086}"/>
              </c:ext>
            </c:extLst>
          </c:dPt>
          <c:dPt>
            <c:idx val="6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 w="9525" cap="flat" cmpd="sng" algn="ctr">
                <a:solidFill>
                  <a:schemeClr val="bg1">
                    <a:lumMod val="8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B-A31E-45A0-A2BD-34EF9B5B4086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4"/>
              </a:solidFill>
              <a:ln w="9525" cap="flat" cmpd="sng" algn="ctr">
                <a:solidFill>
                  <a:schemeClr val="bg1">
                    <a:lumMod val="8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D-A31E-45A0-A2BD-34EF9B5B4086}"/>
              </c:ext>
            </c:extLst>
          </c:dPt>
          <c:dLbls>
            <c:dLbl>
              <c:idx val="8"/>
              <c:tx>
                <c:rich>
                  <a:bodyPr/>
                  <a:lstStyle/>
                  <a:p>
                    <a:r>
                      <a:rPr lang="en-US" dirty="0"/>
                      <a:t>501,95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A31E-45A0-A2BD-34EF9B5B408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AMZ!$B$30:$B$39</c:f>
              <c:strCache>
                <c:ptCount val="10"/>
                <c:pt idx="0">
                  <c:v>Caldeias do Jamari/RO</c:v>
                </c:pt>
                <c:pt idx="1">
                  <c:v>Colniza/MT</c:v>
                </c:pt>
                <c:pt idx="2">
                  <c:v>Portel /PA</c:v>
                </c:pt>
                <c:pt idx="3">
                  <c:v>Itaituba/PA</c:v>
                </c:pt>
                <c:pt idx="4">
                  <c:v>Apuí/ AM</c:v>
                </c:pt>
                <c:pt idx="5">
                  <c:v>Novo Progresso/PA</c:v>
                </c:pt>
                <c:pt idx="6">
                  <c:v>São Felix do Xingu/PA</c:v>
                </c:pt>
                <c:pt idx="7">
                  <c:v>Porto Velho/RO</c:v>
                </c:pt>
                <c:pt idx="8">
                  <c:v>Lábrea/AM</c:v>
                </c:pt>
                <c:pt idx="9">
                  <c:v>Altamira/PA</c:v>
                </c:pt>
              </c:strCache>
            </c:strRef>
          </c:cat>
          <c:val>
            <c:numRef>
              <c:f>AMZ!$C$30:$C$39</c:f>
              <c:numCache>
                <c:formatCode>0.00</c:formatCode>
                <c:ptCount val="10"/>
                <c:pt idx="0">
                  <c:v>175.06</c:v>
                </c:pt>
                <c:pt idx="1">
                  <c:v>213.52</c:v>
                </c:pt>
                <c:pt idx="2" formatCode="General">
                  <c:v>232.89</c:v>
                </c:pt>
                <c:pt idx="3">
                  <c:v>255.72</c:v>
                </c:pt>
                <c:pt idx="4">
                  <c:v>341.52</c:v>
                </c:pt>
                <c:pt idx="5">
                  <c:v>344.81</c:v>
                </c:pt>
                <c:pt idx="6" formatCode="General">
                  <c:v>364.85</c:v>
                </c:pt>
                <c:pt idx="7">
                  <c:v>431.32</c:v>
                </c:pt>
                <c:pt idx="8" formatCode="General">
                  <c:v>501.96</c:v>
                </c:pt>
                <c:pt idx="9">
                  <c:v>506.96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A31E-45A0-A2BD-34EF9B5B40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61474640"/>
        <c:axId val="2060039664"/>
      </c:barChart>
      <c:catAx>
        <c:axId val="20614746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solidFill>
            <a:sysClr val="window" lastClr="FFFFFF"/>
          </a:solidFill>
          <a:ln w="9525" cap="flat" cmpd="sng" algn="ctr">
            <a:solidFill>
              <a:schemeClr val="bg2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060039664"/>
        <c:crosses val="autoZero"/>
        <c:auto val="1"/>
        <c:lblAlgn val="ctr"/>
        <c:lblOffset val="100"/>
        <c:noMultiLvlLbl val="0"/>
      </c:catAx>
      <c:valAx>
        <c:axId val="2060039664"/>
        <c:scaling>
          <c:orientation val="minMax"/>
        </c:scaling>
        <c:delete val="0"/>
        <c:axPos val="b"/>
        <c:numFmt formatCode="0.00" sourceLinked="1"/>
        <c:majorTickMark val="none"/>
        <c:minorTickMark val="none"/>
        <c:tickLblPos val="nextTo"/>
        <c:spPr>
          <a:noFill/>
          <a:ln>
            <a:solidFill>
              <a:schemeClr val="accent3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061474640"/>
        <c:crosses val="autoZero"/>
        <c:crossBetween val="between"/>
      </c:valAx>
      <c:spPr>
        <a:solidFill>
          <a:schemeClr val="bg1"/>
        </a:solidFill>
        <a:ln>
          <a:solidFill>
            <a:schemeClr val="bg1"/>
          </a:solidFill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bg1"/>
      </a:solidFill>
      <a:round/>
    </a:ln>
    <a:effectLst/>
  </c:spPr>
  <c:txPr>
    <a:bodyPr/>
    <a:lstStyle/>
    <a:p>
      <a:pPr>
        <a:defRPr sz="1100">
          <a:solidFill>
            <a:schemeClr val="tx1"/>
          </a:solidFill>
        </a:defRPr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08203301653467"/>
          <c:y val="4.6700098241909703E-2"/>
          <c:w val="0.87129396325459318"/>
          <c:h val="0.76929104532324522"/>
        </c:manualLayout>
      </c:layout>
      <c:barChart>
        <c:barDir val="col"/>
        <c:grouping val="clustered"/>
        <c:varyColors val="0"/>
        <c:ser>
          <c:idx val="0"/>
          <c:order val="0"/>
          <c:tx>
            <c:v>2020</c:v>
          </c:tx>
          <c:spPr>
            <a:solidFill>
              <a:srgbClr val="9933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Lit>
              <c:ptCount val="1"/>
              <c:pt idx="0">
                <c:v>TOTAL</c:v>
              </c:pt>
            </c:strLit>
          </c:cat>
          <c:val>
            <c:numRef>
              <c:f>DETER_20_21!$B$29</c:f>
              <c:numCache>
                <c:formatCode>0.00</c:formatCode>
                <c:ptCount val="1"/>
                <c:pt idx="0">
                  <c:v>1273.93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50A-40D7-845C-11C8F3C671A2}"/>
            </c:ext>
          </c:extLst>
        </c:ser>
        <c:ser>
          <c:idx val="1"/>
          <c:order val="1"/>
          <c:tx>
            <c:v>2021</c:v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Lit>
              <c:ptCount val="1"/>
              <c:pt idx="0">
                <c:v>TOTAL</c:v>
              </c:pt>
            </c:strLit>
          </c:cat>
          <c:val>
            <c:numRef>
              <c:f>DETER_20_21!$C$29</c:f>
              <c:numCache>
                <c:formatCode>0.00</c:formatCode>
                <c:ptCount val="1"/>
                <c:pt idx="0">
                  <c:v>1819.27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50A-40D7-845C-11C8F3C671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26350248"/>
        <c:axId val="626353200"/>
      </c:barChart>
      <c:catAx>
        <c:axId val="626350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26353200"/>
        <c:crosses val="autoZero"/>
        <c:auto val="1"/>
        <c:lblAlgn val="ctr"/>
        <c:lblOffset val="100"/>
        <c:noMultiLvlLbl val="0"/>
      </c:catAx>
      <c:valAx>
        <c:axId val="626353200"/>
        <c:scaling>
          <c:orientation val="minMax"/>
        </c:scaling>
        <c:delete val="0"/>
        <c:axPos val="l"/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263502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1915954441131842"/>
          <c:y val="0.89380430798105548"/>
          <c:w val="0.26072373754126305"/>
          <c:h val="7.81255468066491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bg2">
                  <a:lumMod val="10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chemeClr val="tx1">
              <a:lumMod val="75000"/>
              <a:lumOff val="25000"/>
            </a:schemeClr>
          </a:solidFill>
        </a:defRPr>
      </a:pPr>
      <a:endParaRPr lang="pt-B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18730274319861"/>
          <c:y val="3.0845814229879111E-2"/>
          <c:w val="0.70983916542875192"/>
          <c:h val="0.92601936523873984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2673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543-4334-8CFD-3A81926152F0}"/>
              </c:ext>
            </c:extLst>
          </c:dPt>
          <c:dPt>
            <c:idx val="1"/>
            <c:invertIfNegative val="0"/>
            <c:bubble3D val="0"/>
            <c:spPr>
              <a:solidFill>
                <a:srgbClr val="00A9E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543-4334-8CFD-3A81926152F0}"/>
              </c:ext>
            </c:extLst>
          </c:dPt>
          <c:dPt>
            <c:idx val="2"/>
            <c:invertIfNegative val="0"/>
            <c:bubble3D val="0"/>
            <c:spPr>
              <a:solidFill>
                <a:srgbClr val="004DA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543-4334-8CFD-3A81926152F0}"/>
              </c:ext>
            </c:extLst>
          </c:dPt>
          <c:dPt>
            <c:idx val="3"/>
            <c:invertIfNegative val="0"/>
            <c:bubble3D val="0"/>
            <c:spPr>
              <a:solidFill>
                <a:srgbClr val="00E6A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F543-4334-8CFD-3A81926152F0}"/>
              </c:ext>
            </c:extLst>
          </c:dPt>
          <c:dPt>
            <c:idx val="4"/>
            <c:invertIfNegative val="0"/>
            <c:bubble3D val="0"/>
            <c:spPr>
              <a:solidFill>
                <a:srgbClr val="70A8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F543-4334-8CFD-3A81926152F0}"/>
              </c:ext>
            </c:extLst>
          </c:dPt>
          <c:dPt>
            <c:idx val="5"/>
            <c:invertIfNegative val="0"/>
            <c:bubble3D val="0"/>
            <c:spPr>
              <a:solidFill>
                <a:srgbClr val="E698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F543-4334-8CFD-3A81926152F0}"/>
              </c:ext>
            </c:extLst>
          </c:dPt>
          <c:dPt>
            <c:idx val="6"/>
            <c:invertIfNegative val="0"/>
            <c:bubble3D val="0"/>
            <c:spPr>
              <a:solidFill>
                <a:srgbClr val="A87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F543-4334-8CFD-3A81926152F0}"/>
              </c:ext>
            </c:extLst>
          </c:dPt>
          <c:dPt>
            <c:idx val="7"/>
            <c:invertIfNegative val="0"/>
            <c:bubble3D val="0"/>
            <c:spPr>
              <a:solidFill>
                <a:srgbClr val="E6E6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F543-4334-8CFD-3A81926152F0}"/>
              </c:ext>
            </c:extLst>
          </c:dPt>
          <c:dPt>
            <c:idx val="8"/>
            <c:invertIfNegative val="0"/>
            <c:bubble3D val="0"/>
            <c:spPr>
              <a:solidFill>
                <a:srgbClr val="A8A8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F543-4334-8CFD-3A81926152F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MAPA!$B$2:$B$10</c:f>
              <c:strCache>
                <c:ptCount val="9"/>
                <c:pt idx="0">
                  <c:v>Tapauá</c:v>
                </c:pt>
                <c:pt idx="1">
                  <c:v>Maués</c:v>
                </c:pt>
                <c:pt idx="2">
                  <c:v>Canutama</c:v>
                </c:pt>
                <c:pt idx="3">
                  <c:v>Manicoré</c:v>
                </c:pt>
                <c:pt idx="4">
                  <c:v>Boca do Acre</c:v>
                </c:pt>
                <c:pt idx="5">
                  <c:v>Novo Aripuanã</c:v>
                </c:pt>
                <c:pt idx="6">
                  <c:v>Humaitá</c:v>
                </c:pt>
                <c:pt idx="7">
                  <c:v>Apuí</c:v>
                </c:pt>
                <c:pt idx="8">
                  <c:v>Lábrea</c:v>
                </c:pt>
              </c:strCache>
            </c:strRef>
          </c:cat>
          <c:val>
            <c:numRef>
              <c:f>MAPA!$C$2:$C$10</c:f>
              <c:numCache>
                <c:formatCode>0.00</c:formatCode>
                <c:ptCount val="9"/>
                <c:pt idx="0">
                  <c:v>46.82</c:v>
                </c:pt>
                <c:pt idx="1">
                  <c:v>58.27</c:v>
                </c:pt>
                <c:pt idx="2" formatCode="General">
                  <c:v>102.01</c:v>
                </c:pt>
                <c:pt idx="3">
                  <c:v>121.45</c:v>
                </c:pt>
                <c:pt idx="4" formatCode="General">
                  <c:v>137.22</c:v>
                </c:pt>
                <c:pt idx="5">
                  <c:v>162.31</c:v>
                </c:pt>
                <c:pt idx="6">
                  <c:v>170.41</c:v>
                </c:pt>
                <c:pt idx="7">
                  <c:v>341.52</c:v>
                </c:pt>
                <c:pt idx="8">
                  <c:v>501.96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F543-4334-8CFD-3A81926152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636373848"/>
        <c:axId val="636371224"/>
      </c:barChart>
      <c:catAx>
        <c:axId val="6363738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36371224"/>
        <c:crosses val="autoZero"/>
        <c:auto val="1"/>
        <c:lblAlgn val="ctr"/>
        <c:lblOffset val="100"/>
        <c:noMultiLvlLbl val="0"/>
      </c:catAx>
      <c:valAx>
        <c:axId val="636371224"/>
        <c:scaling>
          <c:orientation val="minMax"/>
        </c:scaling>
        <c:delete val="1"/>
        <c:axPos val="b"/>
        <c:numFmt formatCode="0.00" sourceLinked="1"/>
        <c:majorTickMark val="none"/>
        <c:minorTickMark val="none"/>
        <c:tickLblPos val="nextTo"/>
        <c:crossAx val="6363738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bg1"/>
      </a:solidFill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6112949156245835E-2"/>
          <c:y val="0.25590715940715991"/>
          <c:w val="0.92388705708661423"/>
          <c:h val="0.68263649037667917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Planilha1!$B$2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 w="9525" cap="flat" cmpd="sng" algn="ctr"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 w="9525" cap="flat" cmpd="sng" algn="ctr">
                <a:solidFill>
                  <a:schemeClr val="bg1">
                    <a:lumMod val="8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D236-482D-9C5F-2B09316F1C83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 w="9525" cap="flat" cmpd="sng" algn="ctr">
                <a:solidFill>
                  <a:schemeClr val="bg1">
                    <a:lumMod val="8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D236-482D-9C5F-2B09316F1C83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 w="9525" cap="flat" cmpd="sng" algn="ctr">
                <a:solidFill>
                  <a:schemeClr val="bg1">
                    <a:lumMod val="8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D236-482D-9C5F-2B09316F1C8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(Planilha1!$B$1,Planilha1!$E$1,Planilha1!$H$1,Planilha1!$K$1,Planilha1!$N$1,Planilha1!$Q$1,Planilha1!$T$1,Planilha1!$W$1,Planilha1!$Z$1,Planilha1!$AC$1,Planilha1!$AF$1)</c:f>
              <c:strCache>
                <c:ptCount val="11"/>
                <c:pt idx="0">
                  <c:v>JANEIRO</c:v>
                </c:pt>
                <c:pt idx="1">
                  <c:v>FEVEREIRO</c:v>
                </c:pt>
                <c:pt idx="2">
                  <c:v>MARÇO</c:v>
                </c:pt>
                <c:pt idx="3">
                  <c:v>ABRIL</c:v>
                </c:pt>
                <c:pt idx="4">
                  <c:v>MAIO</c:v>
                </c:pt>
                <c:pt idx="5">
                  <c:v>JUNHO</c:v>
                </c:pt>
                <c:pt idx="6">
                  <c:v>JULHO</c:v>
                </c:pt>
                <c:pt idx="7">
                  <c:v>AGOSTO</c:v>
                </c:pt>
                <c:pt idx="8">
                  <c:v>SETEMBRO</c:v>
                </c:pt>
                <c:pt idx="9">
                  <c:v>OUTUBRO</c:v>
                </c:pt>
                <c:pt idx="10">
                  <c:v>NOVEMBRO</c:v>
                </c:pt>
              </c:strCache>
            </c:strRef>
          </c:cat>
          <c:val>
            <c:numRef>
              <c:f>(Planilha1!$B$10,Planilha1!$E$10,Planilha1!$H$10,Planilha1!$K$10,Planilha1!$N$10,Planilha1!$Q$10,Planilha1!$T$10,Planilha1!$W$10,Planilha1!$Z$10,Planilha1!$AC$10,Planilha1!$AF$10)</c:f>
              <c:numCache>
                <c:formatCode>0.00</c:formatCode>
                <c:ptCount val="11"/>
                <c:pt idx="0">
                  <c:v>13.44</c:v>
                </c:pt>
                <c:pt idx="1">
                  <c:v>20.73</c:v>
                </c:pt>
                <c:pt idx="2" formatCode="General">
                  <c:v>72.709999999999994</c:v>
                </c:pt>
                <c:pt idx="3">
                  <c:v>77.459999999999994</c:v>
                </c:pt>
                <c:pt idx="4" formatCode="General">
                  <c:v>183.45</c:v>
                </c:pt>
                <c:pt idx="5" formatCode="General">
                  <c:v>173.47</c:v>
                </c:pt>
                <c:pt idx="6" formatCode="General">
                  <c:v>286.41000000000003</c:v>
                </c:pt>
                <c:pt idx="7" formatCode="General">
                  <c:v>220.16</c:v>
                </c:pt>
                <c:pt idx="8" formatCode="General">
                  <c:v>117.38</c:v>
                </c:pt>
                <c:pt idx="9" formatCode="General">
                  <c:v>88.79</c:v>
                </c:pt>
                <c:pt idx="10" formatCode="General">
                  <c:v>19.93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236-482D-9C5F-2B09316F1C83}"/>
            </c:ext>
          </c:extLst>
        </c:ser>
        <c:ser>
          <c:idx val="0"/>
          <c:order val="1"/>
          <c:tx>
            <c:v>2021</c:v>
          </c:tx>
          <c:spPr>
            <a:solidFill>
              <a:srgbClr val="FFC000"/>
            </a:solidFill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(Planilha1!$B$1,Planilha1!$E$1,Planilha1!$H$1,Planilha1!$K$1,Planilha1!$N$1,Planilha1!$Q$1,Planilha1!$T$1,Planilha1!$W$1,Planilha1!$Z$1,Planilha1!$AC$1,Planilha1!$AF$1)</c:f>
              <c:strCache>
                <c:ptCount val="11"/>
                <c:pt idx="0">
                  <c:v>JANEIRO</c:v>
                </c:pt>
                <c:pt idx="1">
                  <c:v>FEVEREIRO</c:v>
                </c:pt>
                <c:pt idx="2">
                  <c:v>MARÇO</c:v>
                </c:pt>
                <c:pt idx="3">
                  <c:v>ABRIL</c:v>
                </c:pt>
                <c:pt idx="4">
                  <c:v>MAIO</c:v>
                </c:pt>
                <c:pt idx="5">
                  <c:v>JUNHO</c:v>
                </c:pt>
                <c:pt idx="6">
                  <c:v>JULHO</c:v>
                </c:pt>
                <c:pt idx="7">
                  <c:v>AGOSTO</c:v>
                </c:pt>
                <c:pt idx="8">
                  <c:v>SETEMBRO</c:v>
                </c:pt>
                <c:pt idx="9">
                  <c:v>OUTUBRO</c:v>
                </c:pt>
                <c:pt idx="10">
                  <c:v>NOVEMBRO</c:v>
                </c:pt>
              </c:strCache>
            </c:strRef>
          </c:cat>
          <c:val>
            <c:numRef>
              <c:f>(Planilha1!$C$10,Planilha1!$F$10,Planilha1!$I$10,Planilha1!$L$10,Planilha1!$O$10,Planilha1!$R$10,Planilha1!$U$10,Planilha1!$X$10,Planilha1!$AA$10,Planilha1!$AD$10,Planilha1!$AG$10)</c:f>
              <c:numCache>
                <c:formatCode>0.00</c:formatCode>
                <c:ptCount val="11"/>
                <c:pt idx="0">
                  <c:v>5.86</c:v>
                </c:pt>
                <c:pt idx="1">
                  <c:v>25.81</c:v>
                </c:pt>
                <c:pt idx="2">
                  <c:v>61.41</c:v>
                </c:pt>
                <c:pt idx="3" formatCode="General">
                  <c:v>174.41</c:v>
                </c:pt>
                <c:pt idx="4">
                  <c:v>347.52</c:v>
                </c:pt>
                <c:pt idx="5">
                  <c:v>219.77</c:v>
                </c:pt>
                <c:pt idx="6">
                  <c:v>432.52</c:v>
                </c:pt>
                <c:pt idx="7">
                  <c:v>202.46</c:v>
                </c:pt>
                <c:pt idx="8" formatCode="General">
                  <c:v>229.33</c:v>
                </c:pt>
                <c:pt idx="9" formatCode="General">
                  <c:v>116.27</c:v>
                </c:pt>
                <c:pt idx="10" formatCode="General">
                  <c:v>3.91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D236-482D-9C5F-2B09316F1C8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286073984"/>
        <c:axId val="286075904"/>
      </c:barChart>
      <c:catAx>
        <c:axId val="2860739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86075904"/>
        <c:crosses val="autoZero"/>
        <c:auto val="1"/>
        <c:lblAlgn val="ctr"/>
        <c:lblOffset val="100"/>
        <c:noMultiLvlLbl val="0"/>
      </c:catAx>
      <c:valAx>
        <c:axId val="28607590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DESM/KM²</a:t>
                </a:r>
              </a:p>
            </c:rich>
          </c:tx>
          <c:layout>
            <c:manualLayout>
              <c:xMode val="edge"/>
              <c:yMode val="edge"/>
              <c:x val="7.1336127898304468E-3"/>
              <c:y val="0.4730656831285410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0.00" sourceLinked="1"/>
        <c:majorTickMark val="none"/>
        <c:minorTickMark val="none"/>
        <c:tickLblPos val="nextTo"/>
        <c:spPr>
          <a:solidFill>
            <a:sysClr val="window" lastClr="FFFFFF"/>
          </a:solidFill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860739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45335182524211165"/>
          <c:y val="2.6698498612015911E-3"/>
          <c:w val="0.13216133610022593"/>
          <c:h val="0.1094294807168861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2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/>
      </a:pPr>
      <a:endParaRPr lang="pt-B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FF7C80"/>
              </a:solidFill>
            </c:spPr>
            <c:extLst>
              <c:ext xmlns:c16="http://schemas.microsoft.com/office/drawing/2014/chart" uri="{C3380CC4-5D6E-409C-BE32-E72D297353CC}">
                <c16:uniqueId val="{00000001-3BEF-413C-8884-A45D6B4E8836}"/>
              </c:ext>
            </c:extLst>
          </c:dPt>
          <c:dPt>
            <c:idx val="1"/>
            <c:bubble3D val="0"/>
            <c:spPr>
              <a:solidFill>
                <a:srgbClr val="E69800"/>
              </a:solidFill>
            </c:spPr>
            <c:extLst>
              <c:ext xmlns:c16="http://schemas.microsoft.com/office/drawing/2014/chart" uri="{C3380CC4-5D6E-409C-BE32-E72D297353CC}">
                <c16:uniqueId val="{00000003-3BEF-413C-8884-A45D6B4E8836}"/>
              </c:ext>
            </c:extLst>
          </c:dPt>
          <c:dPt>
            <c:idx val="2"/>
            <c:bubble3D val="0"/>
            <c:spPr>
              <a:solidFill>
                <a:srgbClr val="339966"/>
              </a:solidFill>
            </c:spPr>
            <c:extLst>
              <c:ext xmlns:c16="http://schemas.microsoft.com/office/drawing/2014/chart" uri="{C3380CC4-5D6E-409C-BE32-E72D297353CC}">
                <c16:uniqueId val="{00000005-3BEF-413C-8884-A45D6B4E8836}"/>
              </c:ext>
            </c:extLst>
          </c:dPt>
          <c:dPt>
            <c:idx val="3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7-3BEF-413C-8884-A45D6B4E8836}"/>
              </c:ext>
            </c:extLst>
          </c:dPt>
          <c:dPt>
            <c:idx val="4"/>
            <c:bubble3D val="0"/>
            <c:spPr>
              <a:solidFill>
                <a:srgbClr val="66FF66"/>
              </a:solidFill>
            </c:spPr>
            <c:extLst>
              <c:ext xmlns:c16="http://schemas.microsoft.com/office/drawing/2014/chart" uri="{C3380CC4-5D6E-409C-BE32-E72D297353CC}">
                <c16:uniqueId val="{00000009-3BEF-413C-8884-A45D6B4E8836}"/>
              </c:ext>
            </c:extLst>
          </c:dPt>
          <c:dPt>
            <c:idx val="5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B-3BEF-413C-8884-A45D6B4E8836}"/>
              </c:ext>
            </c:extLst>
          </c:dPt>
          <c:dPt>
            <c:idx val="6"/>
            <c:bubble3D val="0"/>
            <c:spPr>
              <a:solidFill>
                <a:schemeClr val="bg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D-3BEF-413C-8884-A45D6B4E8836}"/>
              </c:ext>
            </c:extLst>
          </c:dPt>
          <c:dLbls>
            <c:dLbl>
              <c:idx val="0"/>
              <c:layout>
                <c:manualLayout>
                  <c:x val="0.13432014966766634"/>
                  <c:y val="-8.72007480889074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BEF-413C-8884-A45D6B4E8836}"/>
                </c:ext>
              </c:extLst>
            </c:dLbl>
            <c:dLbl>
              <c:idx val="2"/>
              <c:layout>
                <c:manualLayout>
                  <c:x val="0.14028993409734028"/>
                  <c:y val="-9.1353164664569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BEF-413C-8884-A45D6B4E8836}"/>
                </c:ext>
              </c:extLst>
            </c:dLbl>
            <c:dLbl>
              <c:idx val="3"/>
              <c:layout>
                <c:manualLayout>
                  <c:x val="0.14924461074185136"/>
                  <c:y val="7.88959149375828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BEF-413C-8884-A45D6B4E8836}"/>
                </c:ext>
              </c:extLst>
            </c:dLbl>
            <c:dLbl>
              <c:idx val="4"/>
              <c:layout>
                <c:manualLayout>
                  <c:x val="9.5516550874784945E-2"/>
                  <c:y val="0.1162676641185433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BEF-413C-8884-A45D6B4E883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Planilha1!$A$3:$A$9</c:f>
              <c:strCache>
                <c:ptCount val="7"/>
                <c:pt idx="0">
                  <c:v>TERRA INDIGENA</c:v>
                </c:pt>
                <c:pt idx="1">
                  <c:v>ASSENTAMENTO FEDERAL</c:v>
                </c:pt>
                <c:pt idx="2">
                  <c:v>UNIDADE DE CONSERVAÇÃO ESTADUAL</c:v>
                </c:pt>
                <c:pt idx="3">
                  <c:v>UNIDADE DE CONSERVAÇÃO FEDERAL</c:v>
                </c:pt>
                <c:pt idx="4">
                  <c:v>GLEBAS ESTADUAIS</c:v>
                </c:pt>
                <c:pt idx="5">
                  <c:v>GLEBAS FEDERAIS</c:v>
                </c:pt>
                <c:pt idx="6">
                  <c:v>OUTRAS </c:v>
                </c:pt>
              </c:strCache>
            </c:strRef>
          </c:cat>
          <c:val>
            <c:numRef>
              <c:f>Planilha1!$AM$3:$AM$9</c:f>
              <c:numCache>
                <c:formatCode>0.00</c:formatCode>
                <c:ptCount val="7"/>
                <c:pt idx="0">
                  <c:v>16.899999999999999</c:v>
                </c:pt>
                <c:pt idx="1">
                  <c:v>550.99</c:v>
                </c:pt>
                <c:pt idx="2">
                  <c:v>13.119999999999997</c:v>
                </c:pt>
                <c:pt idx="3">
                  <c:v>22.89</c:v>
                </c:pt>
                <c:pt idx="4">
                  <c:v>80.92</c:v>
                </c:pt>
                <c:pt idx="5">
                  <c:v>723.87</c:v>
                </c:pt>
                <c:pt idx="6">
                  <c:v>410.58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3BEF-413C-8884-A45D6B4E88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2000" b="1" kern="1200" spc="-5" dirty="0">
                <a:solidFill>
                  <a:srgbClr val="004385"/>
                </a:solidFill>
                <a:latin typeface="Calibri"/>
                <a:ea typeface="+mn-ea"/>
                <a:cs typeface="Calibri"/>
              </a:rPr>
              <a:t>Contribuição</a:t>
            </a:r>
          </a:p>
        </c:rich>
      </c:tx>
      <c:layout>
        <c:manualLayout>
          <c:xMode val="edge"/>
          <c:yMode val="edge"/>
          <c:x val="0.38094379255842814"/>
          <c:y val="1.568943710499989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3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6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128-4AFD-AA08-7CAF49B916D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Plan3!$A$13:$A$21</c:f>
              <c:strCache>
                <c:ptCount val="9"/>
                <c:pt idx="0">
                  <c:v>AMAPÁ</c:v>
                </c:pt>
                <c:pt idx="1">
                  <c:v>RORAIMA</c:v>
                </c:pt>
                <c:pt idx="2">
                  <c:v>ACRE</c:v>
                </c:pt>
                <c:pt idx="3">
                  <c:v>TOCANTINS</c:v>
                </c:pt>
                <c:pt idx="4">
                  <c:v>RONDÔNIA</c:v>
                </c:pt>
                <c:pt idx="5">
                  <c:v>MARANHÃO</c:v>
                </c:pt>
                <c:pt idx="6">
                  <c:v>AMAZONAS</c:v>
                </c:pt>
                <c:pt idx="7">
                  <c:v>PARÁ</c:v>
                </c:pt>
                <c:pt idx="8">
                  <c:v>MATO GROSSO</c:v>
                </c:pt>
              </c:strCache>
            </c:strRef>
          </c:cat>
          <c:val>
            <c:numRef>
              <c:f>Plan3!$B$13:$B$21</c:f>
              <c:numCache>
                <c:formatCode>General</c:formatCode>
                <c:ptCount val="9"/>
                <c:pt idx="0">
                  <c:v>0.67</c:v>
                </c:pt>
                <c:pt idx="1">
                  <c:v>0.9</c:v>
                </c:pt>
                <c:pt idx="2">
                  <c:v>8.83</c:v>
                </c:pt>
                <c:pt idx="3">
                  <c:v>9.9600000000000009</c:v>
                </c:pt>
                <c:pt idx="4">
                  <c:v>10</c:v>
                </c:pt>
                <c:pt idx="5">
                  <c:v>10.47</c:v>
                </c:pt>
                <c:pt idx="6">
                  <c:v>14.8</c:v>
                </c:pt>
                <c:pt idx="7">
                  <c:v>22.15</c:v>
                </c:pt>
                <c:pt idx="8">
                  <c:v>22.21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128-4AFD-AA08-7CAF49B916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990574480"/>
        <c:axId val="1990575312"/>
      </c:barChart>
      <c:catAx>
        <c:axId val="19905744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990575312"/>
        <c:crosses val="autoZero"/>
        <c:auto val="1"/>
        <c:lblAlgn val="ctr"/>
        <c:lblOffset val="100"/>
        <c:noMultiLvlLbl val="0"/>
      </c:catAx>
      <c:valAx>
        <c:axId val="199057531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990574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EXCELL.FOCOS.MENSALXRMM.SUL!$A$2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EXCELL.FOCOS.MENSALXRMM.SUL!$B$1:$L$1</c:f>
              <c:strCache>
                <c:ptCount val="11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NOV*</c:v>
                </c:pt>
              </c:strCache>
            </c:strRef>
          </c:cat>
          <c:val>
            <c:numRef>
              <c:f>EXCELL.FOCOS.MENSALXRMM.SUL!$B$2:$L$2</c:f>
              <c:numCache>
                <c:formatCode>General</c:formatCode>
                <c:ptCount val="11"/>
                <c:pt idx="0">
                  <c:v>197</c:v>
                </c:pt>
                <c:pt idx="1">
                  <c:v>79</c:v>
                </c:pt>
                <c:pt idx="2">
                  <c:v>77</c:v>
                </c:pt>
                <c:pt idx="3">
                  <c:v>12</c:v>
                </c:pt>
                <c:pt idx="4">
                  <c:v>15</c:v>
                </c:pt>
                <c:pt idx="5">
                  <c:v>122</c:v>
                </c:pt>
                <c:pt idx="6">
                  <c:v>2119</c:v>
                </c:pt>
                <c:pt idx="7">
                  <c:v>2635</c:v>
                </c:pt>
                <c:pt idx="8" formatCode="#,##0">
                  <c:v>4270</c:v>
                </c:pt>
                <c:pt idx="9" formatCode="#,##0">
                  <c:v>1265</c:v>
                </c:pt>
                <c:pt idx="10">
                  <c:v>370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CD6-4C8F-9CD6-DEE1FC0DB64D}"/>
            </c:ext>
          </c:extLst>
        </c:ser>
        <c:ser>
          <c:idx val="1"/>
          <c:order val="1"/>
          <c:tx>
            <c:strRef>
              <c:f>EXCELL.FOCOS.MENSALXRMM.SUL!$A$3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EXCELL.FOCOS.MENSALXRMM.SUL!$B$1:$L$1</c:f>
              <c:strCache>
                <c:ptCount val="11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NOV*</c:v>
                </c:pt>
              </c:strCache>
            </c:strRef>
          </c:cat>
          <c:val>
            <c:numRef>
              <c:f>EXCELL.FOCOS.MENSALXRMM.SUL!$B$3:$L$3</c:f>
              <c:numCache>
                <c:formatCode>General</c:formatCode>
                <c:ptCount val="11"/>
                <c:pt idx="0">
                  <c:v>37</c:v>
                </c:pt>
                <c:pt idx="1">
                  <c:v>33</c:v>
                </c:pt>
                <c:pt idx="2">
                  <c:v>17</c:v>
                </c:pt>
                <c:pt idx="3">
                  <c:v>18</c:v>
                </c:pt>
                <c:pt idx="4">
                  <c:v>45</c:v>
                </c:pt>
                <c:pt idx="5">
                  <c:v>77</c:v>
                </c:pt>
                <c:pt idx="6">
                  <c:v>1173</c:v>
                </c:pt>
                <c:pt idx="7">
                  <c:v>1823</c:v>
                </c:pt>
                <c:pt idx="8" formatCode="#,##0">
                  <c:v>2728</c:v>
                </c:pt>
                <c:pt idx="9" formatCode="#,##0">
                  <c:v>1773</c:v>
                </c:pt>
                <c:pt idx="10">
                  <c:v>253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CD6-4C8F-9CD6-DEE1FC0DB64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2000648768"/>
        <c:axId val="2000628384"/>
      </c:barChart>
      <c:catAx>
        <c:axId val="200064876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000628384"/>
        <c:crosses val="autoZero"/>
        <c:auto val="1"/>
        <c:lblAlgn val="ctr"/>
        <c:lblOffset val="100"/>
        <c:noMultiLvlLbl val="0"/>
      </c:catAx>
      <c:valAx>
        <c:axId val="200062838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0006487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2.1609818362664294E-2"/>
          <c:y val="2.9772823975797273E-3"/>
          <c:w val="8.6057577962506279E-2"/>
          <c:h val="5.024199210668517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222579417146446"/>
          <c:y val="2.3252422814001195E-2"/>
          <c:w val="0.61029093336804918"/>
          <c:h val="0.95349515437199761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27"/>
              <c:tx>
                <c:rich>
                  <a:bodyPr/>
                  <a:lstStyle/>
                  <a:p>
                    <a:r>
                      <a:rPr lang="en-US"/>
                      <a:t>1.049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58C-4CEF-8538-29B952E64DF2}"/>
                </c:ext>
              </c:extLst>
            </c:dLbl>
            <c:dLbl>
              <c:idx val="28"/>
              <c:tx>
                <c:rich>
                  <a:bodyPr/>
                  <a:lstStyle/>
                  <a:p>
                    <a:r>
                      <a:rPr lang="en-US"/>
                      <a:t>1.140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58C-4CEF-8538-29B952E64DF2}"/>
                </c:ext>
              </c:extLst>
            </c:dLbl>
            <c:dLbl>
              <c:idx val="29"/>
              <c:tx>
                <c:rich>
                  <a:bodyPr/>
                  <a:lstStyle/>
                  <a:p>
                    <a:r>
                      <a:rPr lang="en-US"/>
                      <a:t>1.356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58C-4CEF-8538-29B952E64DF2}"/>
                </c:ext>
              </c:extLst>
            </c:dLbl>
            <c:dLbl>
              <c:idx val="30"/>
              <c:tx>
                <c:rich>
                  <a:bodyPr/>
                  <a:lstStyle/>
                  <a:p>
                    <a:r>
                      <a:rPr lang="en-US"/>
                      <a:t>1.974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58C-4CEF-8538-29B952E64DF2}"/>
                </c:ext>
              </c:extLst>
            </c:dLbl>
            <c:dLbl>
              <c:idx val="31"/>
              <c:tx>
                <c:rich>
                  <a:bodyPr/>
                  <a:lstStyle/>
                  <a:p>
                    <a:r>
                      <a:rPr lang="en-US"/>
                      <a:t>3.426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58C-4CEF-8538-29B952E64DF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'Focos por municipio - de 2021-0'!$A$2:$A$33</c:f>
              <c:strCache>
                <c:ptCount val="32"/>
                <c:pt idx="0">
                  <c:v>BERURI </c:v>
                </c:pt>
                <c:pt idx="1">
                  <c:v>PRESIDENTE FIGUEIREDO </c:v>
                </c:pt>
                <c:pt idx="2">
                  <c:v>MANAQUIRI </c:v>
                </c:pt>
                <c:pt idx="3">
                  <c:v>NOVA OLINDA DO NORTE </c:v>
                </c:pt>
                <c:pt idx="4">
                  <c:v>NHAMUNDÁ</c:v>
                </c:pt>
                <c:pt idx="5">
                  <c:v>CARAUARI </c:v>
                </c:pt>
                <c:pt idx="6">
                  <c:v>MANACAPURU </c:v>
                </c:pt>
                <c:pt idx="7">
                  <c:v>PARINTINS </c:v>
                </c:pt>
                <c:pt idx="8">
                  <c:v>BARREIRINHA </c:v>
                </c:pt>
                <c:pt idx="9">
                  <c:v>IPIXUNA </c:v>
                </c:pt>
                <c:pt idx="10">
                  <c:v>UARINI </c:v>
                </c:pt>
                <c:pt idx="11">
                  <c:v>BORBA </c:v>
                </c:pt>
                <c:pt idx="12">
                  <c:v>CAREIRO DA VÁRZEA</c:v>
                </c:pt>
                <c:pt idx="13">
                  <c:v>CAREIRO</c:v>
                </c:pt>
                <c:pt idx="14">
                  <c:v>COARI </c:v>
                </c:pt>
                <c:pt idx="15">
                  <c:v>EIRUNEPÉ</c:v>
                </c:pt>
                <c:pt idx="16">
                  <c:v>ALVARÃES</c:v>
                </c:pt>
                <c:pt idx="17">
                  <c:v>ITACOATIARA </c:v>
                </c:pt>
                <c:pt idx="18">
                  <c:v>ENVIRA </c:v>
                </c:pt>
                <c:pt idx="19">
                  <c:v>TEFÉ</c:v>
                </c:pt>
                <c:pt idx="20">
                  <c:v>PAUINI </c:v>
                </c:pt>
                <c:pt idx="21">
                  <c:v>TAPAUÁ</c:v>
                </c:pt>
                <c:pt idx="22">
                  <c:v>AUTAZES </c:v>
                </c:pt>
                <c:pt idx="23">
                  <c:v>GUAJARÁ</c:v>
                </c:pt>
                <c:pt idx="24">
                  <c:v>MAUÉS</c:v>
                </c:pt>
                <c:pt idx="25">
                  <c:v>CANUTAMA</c:v>
                </c:pt>
                <c:pt idx="26">
                  <c:v>HUMAITÁ</c:v>
                </c:pt>
                <c:pt idx="27">
                  <c:v>MANICORÉ</c:v>
                </c:pt>
                <c:pt idx="28">
                  <c:v>NOVO ARIPUANÃ</c:v>
                </c:pt>
                <c:pt idx="29">
                  <c:v>BOCA DO ACRE </c:v>
                </c:pt>
                <c:pt idx="30">
                  <c:v>APUÍ</c:v>
                </c:pt>
                <c:pt idx="31">
                  <c:v>LÁBREA</c:v>
                </c:pt>
              </c:strCache>
            </c:strRef>
          </c:cat>
          <c:val>
            <c:numRef>
              <c:f>'Focos por municipio - de 2021-0'!$B$2:$B$33</c:f>
              <c:numCache>
                <c:formatCode>General</c:formatCode>
                <c:ptCount val="32"/>
                <c:pt idx="0">
                  <c:v>50</c:v>
                </c:pt>
                <c:pt idx="1">
                  <c:v>55</c:v>
                </c:pt>
                <c:pt idx="2">
                  <c:v>65</c:v>
                </c:pt>
                <c:pt idx="3">
                  <c:v>74</c:v>
                </c:pt>
                <c:pt idx="4">
                  <c:v>78</c:v>
                </c:pt>
                <c:pt idx="5">
                  <c:v>86</c:v>
                </c:pt>
                <c:pt idx="6">
                  <c:v>86</c:v>
                </c:pt>
                <c:pt idx="7">
                  <c:v>89</c:v>
                </c:pt>
                <c:pt idx="8">
                  <c:v>103</c:v>
                </c:pt>
                <c:pt idx="9">
                  <c:v>103</c:v>
                </c:pt>
                <c:pt idx="10">
                  <c:v>105</c:v>
                </c:pt>
                <c:pt idx="11">
                  <c:v>113</c:v>
                </c:pt>
                <c:pt idx="12">
                  <c:v>120</c:v>
                </c:pt>
                <c:pt idx="13">
                  <c:v>127</c:v>
                </c:pt>
                <c:pt idx="14">
                  <c:v>144</c:v>
                </c:pt>
                <c:pt idx="15">
                  <c:v>149</c:v>
                </c:pt>
                <c:pt idx="16">
                  <c:v>159</c:v>
                </c:pt>
                <c:pt idx="17">
                  <c:v>170</c:v>
                </c:pt>
                <c:pt idx="18">
                  <c:v>190</c:v>
                </c:pt>
                <c:pt idx="19">
                  <c:v>194</c:v>
                </c:pt>
                <c:pt idx="20">
                  <c:v>222</c:v>
                </c:pt>
                <c:pt idx="21">
                  <c:v>271</c:v>
                </c:pt>
                <c:pt idx="22">
                  <c:v>296</c:v>
                </c:pt>
                <c:pt idx="23">
                  <c:v>326</c:v>
                </c:pt>
                <c:pt idx="24">
                  <c:v>372</c:v>
                </c:pt>
                <c:pt idx="25">
                  <c:v>682</c:v>
                </c:pt>
                <c:pt idx="26">
                  <c:v>836</c:v>
                </c:pt>
                <c:pt idx="27">
                  <c:v>1049</c:v>
                </c:pt>
                <c:pt idx="28">
                  <c:v>1140</c:v>
                </c:pt>
                <c:pt idx="29">
                  <c:v>1356</c:v>
                </c:pt>
                <c:pt idx="30">
                  <c:v>1974</c:v>
                </c:pt>
                <c:pt idx="31">
                  <c:v>3426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58C-4CEF-8538-29B952E64D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919702976"/>
        <c:axId val="1919696320"/>
      </c:barChart>
      <c:catAx>
        <c:axId val="19197029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919696320"/>
        <c:crosses val="autoZero"/>
        <c:auto val="1"/>
        <c:lblAlgn val="ctr"/>
        <c:lblOffset val="100"/>
        <c:noMultiLvlLbl val="0"/>
      </c:catAx>
      <c:valAx>
        <c:axId val="191969632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9197029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19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777608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D74E0E-BA77-4AC1-9055-6C816867D28F}" type="datetimeFigureOut">
              <a:rPr lang="en-US" smtClean="0"/>
              <a:pPr/>
              <a:t>1/5/2022</a:t>
            </a:fld>
            <a:endParaRPr lang="en-US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39838"/>
            <a:ext cx="5954712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66909" y="4777196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2" y="9428585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777608" y="9428585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8A8B38-D8E8-4EE0-B0C6-88DFC7FFDC9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0744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4c453d09f8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-241300" y="796925"/>
            <a:ext cx="7096125" cy="3992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4c453d09f8_0_105:notes"/>
          <p:cNvSpPr txBox="1">
            <a:spLocks noGrp="1"/>
          </p:cNvSpPr>
          <p:nvPr>
            <p:ph type="body" idx="1"/>
          </p:nvPr>
        </p:nvSpPr>
        <p:spPr>
          <a:xfrm>
            <a:off x="661572" y="5056702"/>
            <a:ext cx="5292563" cy="479055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005919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A8B38-D8E8-4EE0-B0C6-88DFC7FFDC9F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3501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A8B38-D8E8-4EE0-B0C6-88DFC7FFDC9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9510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A8B38-D8E8-4EE0-B0C6-88DFC7FFDC9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567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8A8B38-D8E8-4EE0-B0C6-88DFC7FFDC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44304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8A8B38-D8E8-4EE0-B0C6-88DFC7FFDC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25951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8A8B38-D8E8-4EE0-B0C6-88DFC7FFDC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41549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A8B38-D8E8-4EE0-B0C6-88DFC7FFDC9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6784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A8B38-D8E8-4EE0-B0C6-88DFC7FFDC9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6519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A8B38-D8E8-4EE0-B0C6-88DFC7FFDC9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511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CE63A2-BEC6-465E-AD98-1507B58986A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27BA86-884F-42DA-9EAC-66D244DC94D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BD7335C1-2E9B-44D7-9451-6684BCBB1683}"/>
              </a:ext>
            </a:extLst>
          </p:cNvPr>
          <p:cNvSpPr/>
          <p:nvPr userDrawn="1"/>
        </p:nvSpPr>
        <p:spPr>
          <a:xfrm>
            <a:off x="0" y="6489194"/>
            <a:ext cx="4724400" cy="183093"/>
          </a:xfrm>
          <a:prstGeom prst="rect">
            <a:avLst/>
          </a:prstGeom>
          <a:solidFill>
            <a:srgbClr val="202F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" name="Agrupar 7">
            <a:extLst>
              <a:ext uri="{FF2B5EF4-FFF2-40B4-BE49-F238E27FC236}">
                <a16:creationId xmlns:a16="http://schemas.microsoft.com/office/drawing/2014/main" id="{748CE8C8-86BF-42BB-A402-2A67A2C95F7E}"/>
              </a:ext>
            </a:extLst>
          </p:cNvPr>
          <p:cNvGrpSpPr/>
          <p:nvPr userDrawn="1"/>
        </p:nvGrpSpPr>
        <p:grpSpPr>
          <a:xfrm>
            <a:off x="7035689" y="248310"/>
            <a:ext cx="5156311" cy="195264"/>
            <a:chOff x="7035689" y="461960"/>
            <a:chExt cx="5156311" cy="195264"/>
          </a:xfrm>
        </p:grpSpPr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84C2C5F2-DE73-4902-86AB-CEA568386445}"/>
                </a:ext>
              </a:extLst>
            </p:cNvPr>
            <p:cNvSpPr/>
            <p:nvPr/>
          </p:nvSpPr>
          <p:spPr>
            <a:xfrm>
              <a:off x="8302515" y="461962"/>
              <a:ext cx="3889485" cy="195262"/>
            </a:xfrm>
            <a:prstGeom prst="rect">
              <a:avLst/>
            </a:prstGeom>
            <a:solidFill>
              <a:srgbClr val="009B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4533863C-4AEA-4464-B1C6-942D10FAC4DD}"/>
                </a:ext>
              </a:extLst>
            </p:cNvPr>
            <p:cNvSpPr/>
            <p:nvPr/>
          </p:nvSpPr>
          <p:spPr>
            <a:xfrm>
              <a:off x="7559564" y="461961"/>
              <a:ext cx="450056" cy="195263"/>
            </a:xfrm>
            <a:prstGeom prst="rect">
              <a:avLst/>
            </a:prstGeom>
            <a:solidFill>
              <a:srgbClr val="009B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271E88CA-C81A-43F3-A5CB-D698DD9CF1D6}"/>
                </a:ext>
              </a:extLst>
            </p:cNvPr>
            <p:cNvSpPr/>
            <p:nvPr/>
          </p:nvSpPr>
          <p:spPr>
            <a:xfrm>
              <a:off x="7035689" y="461960"/>
              <a:ext cx="230980" cy="195263"/>
            </a:xfrm>
            <a:prstGeom prst="rect">
              <a:avLst/>
            </a:prstGeom>
            <a:solidFill>
              <a:srgbClr val="009B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27948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CE63A2-BEC6-465E-AD98-1507B58986A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27BA86-884F-42DA-9EAC-66D244DC94D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751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CE63A2-BEC6-465E-AD98-1507B58986A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27BA86-884F-42DA-9EAC-66D244DC94D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67006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4F47ED-7A50-418F-ADEB-A5C73E8DFCF4}" type="datetimeFigureOut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05/01/2022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8046B2-C200-4235-91CC-8C556A299281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7821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CE63A2-BEC6-465E-AD98-1507B58986A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27BA86-884F-42DA-9EAC-66D244DC94D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9916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CE63A2-BEC6-465E-AD98-1507B58986A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27BA86-884F-42DA-9EAC-66D244DC94D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5164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CE63A2-BEC6-465E-AD98-1507B58986A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27BA86-884F-42DA-9EAC-66D244DC94D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3598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CE63A2-BEC6-465E-AD98-1507B58986A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27BA86-884F-42DA-9EAC-66D244DC94D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0769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BA115D-6B37-45C3-BDCF-98907918C075}" type="datetimeFigureOut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05/01/2022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544C64-A1BA-48FA-BF1B-D4C81BA6EE08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4548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CE63A2-BEC6-465E-AD98-1507B58986A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27BA86-884F-42DA-9EAC-66D244DC94D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317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CE63A2-BEC6-465E-AD98-1507B58986A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27BA86-884F-42DA-9EAC-66D244DC94D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8437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CE63A2-BEC6-465E-AD98-1507B58986A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27BA86-884F-42DA-9EAC-66D244DC94D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9857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CE63A2-BEC6-465E-AD98-1507B58986A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27BA86-884F-42DA-9EAC-66D244DC94D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1670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queimadas.dgi.inpe.br/queimadas/bdqueimadas/" TargetMode="Externa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chart" Target="../charts/chart10.xml"/><Relationship Id="rId4" Type="http://schemas.openxmlformats.org/officeDocument/2006/relationships/image" Target="../media/image7.png"/><Relationship Id="rId9" Type="http://schemas.openxmlformats.org/officeDocument/2006/relationships/hyperlink" Target="http://queimadas.dgi.inpe.br/queimadas/bdqueimadas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queimadas.dgi.inpe.br/queimadas/bdqueimadas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hyperlink" Target="http://queimadas.dgi.inpe.br/queimadas/bdqueimadas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hyperlink" Target="http://terrabrasilis.dpi.inpe.br/" TargetMode="Externa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queimadas.dgi.inpe.br/queimadas/bdqueimadas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hyperlink" Target="http://queimadas.dgi.inpe.br/queimadas/bdqueimadas/" TargetMode="Externa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8.xml"/><Relationship Id="rId4" Type="http://schemas.openxmlformats.org/officeDocument/2006/relationships/chart" Target="../charts/char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hyperlink" Target="http://queimadas.dgi.inpe.br/queimadas/bdqueimadas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terrabrasilis.dpi.inpe.br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hyperlink" Target="http://terrabrasilis.dpi.inpe.br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terrabrasilis.dpi.inpe.br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terrabrasilis.dpi.inpe.br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hyperlink" Target="http://queimadas.dgi.inpe.br/queimadas/bdqueimadas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queimadas.dgi.inpe.br/queimadas/bdqueimadas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CB8AF93A-326C-47D2-9D6F-CEEC924BCBE8}"/>
              </a:ext>
            </a:extLst>
          </p:cNvPr>
          <p:cNvSpPr/>
          <p:nvPr/>
        </p:nvSpPr>
        <p:spPr>
          <a:xfrm>
            <a:off x="-12000" y="279134"/>
            <a:ext cx="5040000" cy="242844"/>
          </a:xfrm>
          <a:prstGeom prst="rect">
            <a:avLst/>
          </a:prstGeom>
          <a:solidFill>
            <a:srgbClr val="202F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D4688977-85C7-432D-A494-D542730D3FE9}"/>
              </a:ext>
            </a:extLst>
          </p:cNvPr>
          <p:cNvSpPr/>
          <p:nvPr/>
        </p:nvSpPr>
        <p:spPr>
          <a:xfrm>
            <a:off x="7152000" y="279134"/>
            <a:ext cx="5040000" cy="242844"/>
          </a:xfrm>
          <a:prstGeom prst="rect">
            <a:avLst/>
          </a:prstGeom>
          <a:solidFill>
            <a:srgbClr val="202F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99886CEF-D101-4D2A-B575-8BEC0993A01F}"/>
              </a:ext>
            </a:extLst>
          </p:cNvPr>
          <p:cNvSpPr/>
          <p:nvPr/>
        </p:nvSpPr>
        <p:spPr>
          <a:xfrm>
            <a:off x="3365795" y="6615156"/>
            <a:ext cx="5040000" cy="242844"/>
          </a:xfrm>
          <a:prstGeom prst="rect">
            <a:avLst/>
          </a:prstGeom>
          <a:solidFill>
            <a:srgbClr val="04A6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LOGO">
            <a:extLst>
              <a:ext uri="{FF2B5EF4-FFF2-40B4-BE49-F238E27FC236}">
                <a16:creationId xmlns:a16="http://schemas.microsoft.com/office/drawing/2014/main" id="{F89366D4-0AF8-4FFB-8CBB-92397F16ED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5526" y="5378450"/>
            <a:ext cx="5200538" cy="1091341"/>
          </a:xfrm>
          <a:prstGeom prst="rect">
            <a:avLst/>
          </a:prstGeom>
        </p:spPr>
      </p:pic>
      <p:sp>
        <p:nvSpPr>
          <p:cNvPr id="11" name="TITLE">
            <a:extLst>
              <a:ext uri="{FF2B5EF4-FFF2-40B4-BE49-F238E27FC236}">
                <a16:creationId xmlns:a16="http://schemas.microsoft.com/office/drawing/2014/main" id="{8C909754-49CC-4B03-BA8A-9FE047832A3F}"/>
              </a:ext>
            </a:extLst>
          </p:cNvPr>
          <p:cNvSpPr/>
          <p:nvPr/>
        </p:nvSpPr>
        <p:spPr>
          <a:xfrm>
            <a:off x="997683" y="1600286"/>
            <a:ext cx="10467975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400" b="1" dirty="0">
                <a:solidFill>
                  <a:srgbClr val="202F58"/>
                </a:solidFill>
                <a:latin typeface="Geomanist" panose="02000503000000020004" pitchFamily="50" charset="0"/>
              </a:rPr>
              <a:t>PANORAMA DO DESMATAMENTO NO AMAZONAS</a:t>
            </a:r>
          </a:p>
          <a:p>
            <a:pPr algn="ctr"/>
            <a:endParaRPr lang="pt-BR" sz="4400" b="1" dirty="0">
              <a:solidFill>
                <a:srgbClr val="202F58"/>
              </a:solidFill>
              <a:latin typeface="Geomanist" panose="02000503000000020004" pitchFamily="50" charset="0"/>
            </a:endParaRPr>
          </a:p>
          <a:p>
            <a:pPr algn="ctr"/>
            <a:r>
              <a:rPr lang="pt-BR" sz="4400" dirty="0">
                <a:solidFill>
                  <a:srgbClr val="202F58"/>
                </a:solidFill>
                <a:latin typeface="Geomanist" panose="02000503000000020004" pitchFamily="50" charset="0"/>
              </a:rPr>
              <a:t>01 de janeiro a 19 de novembro de 2021</a:t>
            </a:r>
          </a:p>
        </p:txBody>
      </p:sp>
    </p:spTree>
    <p:extLst>
      <p:ext uri="{BB962C8B-B14F-4D97-AF65-F5344CB8AC3E}">
        <p14:creationId xmlns:p14="http://schemas.microsoft.com/office/powerpoint/2010/main" val="14593297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532364" y="248411"/>
            <a:ext cx="1659889" cy="195580"/>
          </a:xfrm>
          <a:custGeom>
            <a:avLst/>
            <a:gdLst/>
            <a:ahLst/>
            <a:cxnLst/>
            <a:rect l="l" t="t" r="r" b="b"/>
            <a:pathLst>
              <a:path w="1659890" h="195579">
                <a:moveTo>
                  <a:pt x="1659635" y="0"/>
                </a:moveTo>
                <a:lnTo>
                  <a:pt x="0" y="0"/>
                </a:lnTo>
                <a:lnTo>
                  <a:pt x="0" y="195071"/>
                </a:lnTo>
                <a:lnTo>
                  <a:pt x="1659635" y="195071"/>
                </a:lnTo>
                <a:lnTo>
                  <a:pt x="1659635" y="0"/>
                </a:lnTo>
                <a:close/>
              </a:path>
            </a:pathLst>
          </a:custGeom>
          <a:solidFill>
            <a:srgbClr val="009B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790176" y="248411"/>
            <a:ext cx="449580" cy="195580"/>
          </a:xfrm>
          <a:custGeom>
            <a:avLst/>
            <a:gdLst/>
            <a:ahLst/>
            <a:cxnLst/>
            <a:rect l="l" t="t" r="r" b="b"/>
            <a:pathLst>
              <a:path w="449579" h="195579">
                <a:moveTo>
                  <a:pt x="449579" y="0"/>
                </a:moveTo>
                <a:lnTo>
                  <a:pt x="0" y="0"/>
                </a:lnTo>
                <a:lnTo>
                  <a:pt x="0" y="195071"/>
                </a:lnTo>
                <a:lnTo>
                  <a:pt x="449579" y="195071"/>
                </a:lnTo>
                <a:lnTo>
                  <a:pt x="449579" y="0"/>
                </a:lnTo>
                <a:close/>
              </a:path>
            </a:pathLst>
          </a:custGeom>
          <a:solidFill>
            <a:srgbClr val="009B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265919" y="248411"/>
            <a:ext cx="231775" cy="195580"/>
          </a:xfrm>
          <a:custGeom>
            <a:avLst/>
            <a:gdLst/>
            <a:ahLst/>
            <a:cxnLst/>
            <a:rect l="l" t="t" r="r" b="b"/>
            <a:pathLst>
              <a:path w="231775" h="195579">
                <a:moveTo>
                  <a:pt x="231648" y="0"/>
                </a:moveTo>
                <a:lnTo>
                  <a:pt x="0" y="0"/>
                </a:lnTo>
                <a:lnTo>
                  <a:pt x="0" y="195071"/>
                </a:lnTo>
                <a:lnTo>
                  <a:pt x="231648" y="195071"/>
                </a:lnTo>
                <a:lnTo>
                  <a:pt x="231648" y="0"/>
                </a:lnTo>
                <a:close/>
              </a:path>
            </a:pathLst>
          </a:custGeom>
          <a:solidFill>
            <a:srgbClr val="009B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6489191"/>
            <a:ext cx="4724400" cy="182880"/>
          </a:xfrm>
          <a:custGeom>
            <a:avLst/>
            <a:gdLst/>
            <a:ahLst/>
            <a:cxnLst/>
            <a:rect l="l" t="t" r="r" b="b"/>
            <a:pathLst>
              <a:path w="4724400" h="182879">
                <a:moveTo>
                  <a:pt x="4724400" y="0"/>
                </a:moveTo>
                <a:lnTo>
                  <a:pt x="0" y="0"/>
                </a:lnTo>
                <a:lnTo>
                  <a:pt x="0" y="182880"/>
                </a:lnTo>
                <a:lnTo>
                  <a:pt x="4724400" y="182880"/>
                </a:lnTo>
                <a:lnTo>
                  <a:pt x="4724400" y="0"/>
                </a:lnTo>
                <a:close/>
              </a:path>
            </a:pathLst>
          </a:custGeom>
          <a:solidFill>
            <a:srgbClr val="1F2E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85115" y="103812"/>
            <a:ext cx="7011086" cy="461665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sz="2400" b="1" dirty="0">
                <a:solidFill>
                  <a:srgbClr val="202F58"/>
                </a:solidFill>
                <a:latin typeface="Garamond" panose="02020404030301010803" pitchFamily="18" charset="0"/>
                <a:ea typeface="+mn-ea"/>
                <a:cs typeface="+mn-cs"/>
              </a:rPr>
              <a:t>Distribuição Geográfica das Queimadas - Amazonas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8429688" y="6575233"/>
            <a:ext cx="362013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Calibri"/>
                <a:cs typeface="Calibri"/>
              </a:rPr>
              <a:t>Fonte: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http://queimadas.dgi.inpe.br/queimadas/bdqueimadas/</a:t>
            </a:r>
            <a:endParaRPr sz="1100" dirty="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191370" y="20827"/>
            <a:ext cx="292290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Calibri"/>
                <a:cs typeface="Calibri"/>
              </a:rPr>
              <a:t>Período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analisado:</a:t>
            </a:r>
            <a:r>
              <a:rPr sz="1400" spc="31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01/01</a:t>
            </a:r>
            <a:r>
              <a:rPr sz="1400" b="1" spc="2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a</a:t>
            </a:r>
            <a:r>
              <a:rPr sz="1400" b="1" spc="-15" dirty="0">
                <a:latin typeface="Calibri"/>
                <a:cs typeface="Calibri"/>
              </a:rPr>
              <a:t> </a:t>
            </a:r>
            <a:r>
              <a:rPr lang="pt-BR" sz="1400" b="1" spc="-5" dirty="0">
                <a:latin typeface="Calibri"/>
                <a:cs typeface="Calibri"/>
              </a:rPr>
              <a:t>28</a:t>
            </a:r>
            <a:r>
              <a:rPr sz="1400" b="1" spc="-5" dirty="0">
                <a:latin typeface="Calibri"/>
                <a:cs typeface="Calibri"/>
              </a:rPr>
              <a:t>/</a:t>
            </a:r>
            <a:r>
              <a:rPr lang="pt-BR" sz="1400" b="1" spc="-5" dirty="0">
                <a:latin typeface="Calibri"/>
                <a:cs typeface="Calibri"/>
              </a:rPr>
              <a:t>11</a:t>
            </a:r>
            <a:r>
              <a:rPr sz="1400" b="1" spc="-5" dirty="0">
                <a:latin typeface="Calibri"/>
                <a:cs typeface="Calibri"/>
              </a:rPr>
              <a:t>/2021</a:t>
            </a:r>
            <a:endParaRPr sz="1400" dirty="0">
              <a:latin typeface="Calibri"/>
              <a:cs typeface="Calibri"/>
            </a:endParaRP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832" y="1143000"/>
            <a:ext cx="6651320" cy="4454210"/>
          </a:xfrm>
          <a:prstGeom prst="rect">
            <a:avLst/>
          </a:prstGeom>
        </p:spPr>
      </p:pic>
      <p:graphicFrame>
        <p:nvGraphicFramePr>
          <p:cNvPr id="14" name="Gráfico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0878250"/>
              </p:ext>
            </p:extLst>
          </p:nvPr>
        </p:nvGraphicFramePr>
        <p:xfrm>
          <a:off x="6992984" y="408341"/>
          <a:ext cx="5269454" cy="6220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0604789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02752" y="248411"/>
            <a:ext cx="3889375" cy="195580"/>
          </a:xfrm>
          <a:custGeom>
            <a:avLst/>
            <a:gdLst/>
            <a:ahLst/>
            <a:cxnLst/>
            <a:rect l="l" t="t" r="r" b="b"/>
            <a:pathLst>
              <a:path w="3889375" h="195579">
                <a:moveTo>
                  <a:pt x="3889248" y="0"/>
                </a:moveTo>
                <a:lnTo>
                  <a:pt x="0" y="0"/>
                </a:lnTo>
                <a:lnTo>
                  <a:pt x="0" y="195071"/>
                </a:lnTo>
                <a:lnTo>
                  <a:pt x="3889248" y="195071"/>
                </a:lnTo>
                <a:lnTo>
                  <a:pt x="3889248" y="0"/>
                </a:lnTo>
                <a:close/>
              </a:path>
            </a:pathLst>
          </a:custGeom>
          <a:solidFill>
            <a:srgbClr val="009B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559040" y="248411"/>
            <a:ext cx="451484" cy="195580"/>
          </a:xfrm>
          <a:custGeom>
            <a:avLst/>
            <a:gdLst/>
            <a:ahLst/>
            <a:cxnLst/>
            <a:rect l="l" t="t" r="r" b="b"/>
            <a:pathLst>
              <a:path w="451484" h="195579">
                <a:moveTo>
                  <a:pt x="451103" y="0"/>
                </a:moveTo>
                <a:lnTo>
                  <a:pt x="0" y="0"/>
                </a:lnTo>
                <a:lnTo>
                  <a:pt x="0" y="195071"/>
                </a:lnTo>
                <a:lnTo>
                  <a:pt x="451103" y="195071"/>
                </a:lnTo>
                <a:lnTo>
                  <a:pt x="451103" y="0"/>
                </a:lnTo>
                <a:close/>
              </a:path>
            </a:pathLst>
          </a:custGeom>
          <a:solidFill>
            <a:srgbClr val="009B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036307" y="248411"/>
            <a:ext cx="230504" cy="195580"/>
          </a:xfrm>
          <a:custGeom>
            <a:avLst/>
            <a:gdLst/>
            <a:ahLst/>
            <a:cxnLst/>
            <a:rect l="l" t="t" r="r" b="b"/>
            <a:pathLst>
              <a:path w="230504" h="195579">
                <a:moveTo>
                  <a:pt x="230124" y="0"/>
                </a:moveTo>
                <a:lnTo>
                  <a:pt x="0" y="0"/>
                </a:lnTo>
                <a:lnTo>
                  <a:pt x="0" y="195071"/>
                </a:lnTo>
                <a:lnTo>
                  <a:pt x="230124" y="195071"/>
                </a:lnTo>
                <a:lnTo>
                  <a:pt x="230124" y="0"/>
                </a:lnTo>
                <a:close/>
              </a:path>
            </a:pathLst>
          </a:custGeom>
          <a:solidFill>
            <a:srgbClr val="009B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6489191"/>
            <a:ext cx="4724400" cy="182880"/>
          </a:xfrm>
          <a:custGeom>
            <a:avLst/>
            <a:gdLst/>
            <a:ahLst/>
            <a:cxnLst/>
            <a:rect l="l" t="t" r="r" b="b"/>
            <a:pathLst>
              <a:path w="4724400" h="182879">
                <a:moveTo>
                  <a:pt x="4724400" y="0"/>
                </a:moveTo>
                <a:lnTo>
                  <a:pt x="0" y="0"/>
                </a:lnTo>
                <a:lnTo>
                  <a:pt x="0" y="182880"/>
                </a:lnTo>
                <a:lnTo>
                  <a:pt x="4724400" y="182880"/>
                </a:lnTo>
                <a:lnTo>
                  <a:pt x="4724400" y="0"/>
                </a:lnTo>
                <a:close/>
              </a:path>
            </a:pathLst>
          </a:custGeom>
          <a:solidFill>
            <a:srgbClr val="1F2E57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95800" y="1286255"/>
            <a:ext cx="3352800" cy="2147316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26948" y="1199388"/>
            <a:ext cx="3351276" cy="2147316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5362702" y="1555750"/>
            <a:ext cx="1838960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Calibri"/>
                <a:cs typeface="Calibri"/>
              </a:rPr>
              <a:t>Maior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número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de</a:t>
            </a:r>
            <a:endParaRPr sz="2000">
              <a:latin typeface="Calibri"/>
              <a:cs typeface="Calibri"/>
            </a:endParaRPr>
          </a:p>
          <a:p>
            <a:pPr marL="1905" algn="ctr">
              <a:lnSpc>
                <a:spcPct val="100000"/>
              </a:lnSpc>
            </a:pPr>
            <a:r>
              <a:rPr sz="2000" spc="-5" dirty="0">
                <a:latin typeface="Calibri"/>
                <a:cs typeface="Calibri"/>
              </a:rPr>
              <a:t>queimadas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684626" y="2368042"/>
            <a:ext cx="3419601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88645" marR="5080" indent="-576580">
              <a:lnSpc>
                <a:spcPct val="100000"/>
              </a:lnSpc>
              <a:spcBef>
                <a:spcPts val="95"/>
              </a:spcBef>
            </a:pPr>
            <a:r>
              <a:rPr lang="pt-BR" sz="2800" b="1" spc="-10" dirty="0">
                <a:solidFill>
                  <a:srgbClr val="C00000"/>
                </a:solidFill>
                <a:latin typeface="Calibri"/>
                <a:cs typeface="Calibri"/>
              </a:rPr>
              <a:t>Agosto</a:t>
            </a:r>
            <a:r>
              <a:rPr sz="2800" b="1" spc="-4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C00000"/>
                </a:solidFill>
                <a:latin typeface="Calibri"/>
                <a:cs typeface="Calibri"/>
              </a:rPr>
              <a:t>=</a:t>
            </a:r>
            <a:r>
              <a:rPr sz="2800" b="1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lang="pt-BR" sz="2800" b="1" spc="-15" dirty="0">
                <a:solidFill>
                  <a:srgbClr val="C00000"/>
                </a:solidFill>
                <a:latin typeface="Calibri"/>
                <a:cs typeface="Calibri"/>
              </a:rPr>
              <a:t>8.588</a:t>
            </a:r>
            <a:r>
              <a:rPr sz="2800" b="1" spc="-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b="1" spc="-6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C00000"/>
                </a:solidFill>
                <a:latin typeface="Calibri"/>
                <a:cs typeface="Calibri"/>
              </a:rPr>
              <a:t>focos</a:t>
            </a:r>
            <a:endParaRPr sz="2800" dirty="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8056579" y="801306"/>
            <a:ext cx="3408679" cy="2544445"/>
            <a:chOff x="8056579" y="801306"/>
            <a:chExt cx="3408679" cy="2544445"/>
          </a:xfrm>
        </p:grpSpPr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151875" y="1211580"/>
              <a:ext cx="3313176" cy="213360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056579" y="801306"/>
              <a:ext cx="878727" cy="783526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1937766" y="1547317"/>
            <a:ext cx="1073150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Calibri"/>
                <a:cs typeface="Calibri"/>
              </a:rPr>
              <a:t>Incidência</a:t>
            </a:r>
            <a:endParaRPr sz="20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2000" spc="-5" dirty="0">
                <a:latin typeface="Calibri"/>
                <a:cs typeface="Calibri"/>
              </a:rPr>
              <a:t>Anual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514764" y="2456179"/>
            <a:ext cx="2022763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pt-BR" sz="2800" b="1" spc="-10" dirty="0">
                <a:solidFill>
                  <a:srgbClr val="C00000"/>
                </a:solidFill>
                <a:latin typeface="Calibri"/>
                <a:cs typeface="Calibri"/>
              </a:rPr>
              <a:t>14.790 focos</a:t>
            </a:r>
            <a:endParaRPr sz="2800" b="1" spc="-10" dirty="0">
              <a:solidFill>
                <a:srgbClr val="C00000"/>
              </a:solidFill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08000" y="3575593"/>
            <a:ext cx="3657600" cy="2746265"/>
          </a:xfrm>
          <a:prstGeom prst="rect">
            <a:avLst/>
          </a:prstGeom>
          <a:solidFill>
            <a:srgbClr val="CFCFCF">
              <a:alpha val="30195"/>
            </a:srgbClr>
          </a:solidFill>
        </p:spPr>
        <p:txBody>
          <a:bodyPr vert="horz" wrap="square" lIns="0" tIns="243205" rIns="0" bIns="0" rtlCol="0">
            <a:spAutoFit/>
          </a:bodyPr>
          <a:lstStyle/>
          <a:p>
            <a:pPr marL="40005" algn="ctr">
              <a:lnSpc>
                <a:spcPct val="100000"/>
              </a:lnSpc>
              <a:spcBef>
                <a:spcPts val="1915"/>
              </a:spcBef>
            </a:pPr>
            <a:r>
              <a:rPr sz="2400" dirty="0">
                <a:latin typeface="Calibri"/>
                <a:cs typeface="Calibri"/>
              </a:rPr>
              <a:t>0</a:t>
            </a:r>
            <a:r>
              <a:rPr lang="pt-BR" sz="2400" dirty="0">
                <a:latin typeface="Calibri"/>
                <a:cs typeface="Calibri"/>
              </a:rPr>
              <a:t>1 a 28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de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lang="pt-BR" sz="2400" spc="-25" dirty="0">
                <a:latin typeface="Calibri"/>
                <a:cs typeface="Calibri"/>
              </a:rPr>
              <a:t>novembro</a:t>
            </a:r>
            <a:r>
              <a:rPr lang="pt-BR" sz="2400" spc="-5" dirty="0">
                <a:latin typeface="Calibri"/>
                <a:cs typeface="Calibri"/>
              </a:rPr>
              <a:t>*</a:t>
            </a:r>
          </a:p>
          <a:p>
            <a:pPr marL="40005" algn="ctr">
              <a:lnSpc>
                <a:spcPct val="100000"/>
              </a:lnSpc>
              <a:spcBef>
                <a:spcPts val="1915"/>
              </a:spcBef>
            </a:pPr>
            <a:r>
              <a:rPr lang="pt-BR" sz="2400" b="1" spc="-15" dirty="0">
                <a:solidFill>
                  <a:srgbClr val="C00000"/>
                </a:solidFill>
                <a:cs typeface="Calibri"/>
              </a:rPr>
              <a:t>233</a:t>
            </a:r>
            <a:r>
              <a:rPr lang="pt-BR" sz="2400" b="1" spc="-5" dirty="0">
                <a:solidFill>
                  <a:srgbClr val="C00000"/>
                </a:solidFill>
                <a:cs typeface="Calibri"/>
              </a:rPr>
              <a:t> </a:t>
            </a:r>
            <a:r>
              <a:rPr lang="pt-BR" sz="2400" b="1" spc="-620" dirty="0">
                <a:solidFill>
                  <a:srgbClr val="C00000"/>
                </a:solidFill>
                <a:cs typeface="Calibri"/>
              </a:rPr>
              <a:t> </a:t>
            </a:r>
            <a:r>
              <a:rPr lang="pt-BR" sz="2400" b="1" spc="-15" dirty="0">
                <a:solidFill>
                  <a:srgbClr val="C00000"/>
                </a:solidFill>
                <a:cs typeface="Calibri"/>
              </a:rPr>
              <a:t>focos</a:t>
            </a:r>
            <a:endParaRPr sz="2400" dirty="0">
              <a:latin typeface="Calibri"/>
              <a:cs typeface="Calibri"/>
            </a:endParaRPr>
          </a:p>
          <a:p>
            <a:pPr marR="12065" algn="ctr">
              <a:lnSpc>
                <a:spcPts val="2615"/>
              </a:lnSpc>
              <a:spcBef>
                <a:spcPts val="2110"/>
              </a:spcBef>
            </a:pP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focos</a:t>
            </a:r>
            <a:endParaRPr sz="2200" dirty="0">
              <a:latin typeface="Calibri"/>
              <a:cs typeface="Calibri"/>
            </a:endParaRPr>
          </a:p>
          <a:p>
            <a:pPr marR="9525" algn="ctr">
              <a:lnSpc>
                <a:spcPts val="3335"/>
              </a:lnSpc>
            </a:pPr>
            <a:r>
              <a:rPr lang="pt-BR" sz="2800" b="1" spc="-10" dirty="0">
                <a:solidFill>
                  <a:srgbClr val="00AF50"/>
                </a:solidFill>
                <a:latin typeface="Calibri"/>
                <a:cs typeface="Calibri"/>
              </a:rPr>
              <a:t>85</a:t>
            </a:r>
            <a:r>
              <a:rPr sz="2800" b="1" spc="-10" dirty="0">
                <a:solidFill>
                  <a:srgbClr val="00AF50"/>
                </a:solidFill>
                <a:latin typeface="Calibri"/>
                <a:cs typeface="Calibri"/>
              </a:rPr>
              <a:t>%</a:t>
            </a:r>
            <a:r>
              <a:rPr sz="2800" b="1" spc="-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concentrado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em</a:t>
            </a:r>
            <a:endParaRPr sz="2200" dirty="0">
              <a:latin typeface="Calibri"/>
              <a:cs typeface="Calibri"/>
            </a:endParaRPr>
          </a:p>
          <a:p>
            <a:pPr marR="8890" algn="ctr">
              <a:lnSpc>
                <a:spcPct val="100000"/>
              </a:lnSpc>
            </a:pPr>
            <a:r>
              <a:rPr sz="2200" spc="-5" dirty="0">
                <a:latin typeface="Calibri"/>
                <a:cs typeface="Calibri"/>
              </a:rPr>
              <a:t>apenas</a:t>
            </a:r>
            <a:r>
              <a:rPr sz="2200" spc="110" dirty="0">
                <a:latin typeface="Calibri"/>
                <a:cs typeface="Calibri"/>
              </a:rPr>
              <a:t> </a:t>
            </a:r>
            <a:r>
              <a:rPr lang="pt-BR" sz="2800" b="1" spc="-5" dirty="0">
                <a:solidFill>
                  <a:srgbClr val="00AF50"/>
                </a:solidFill>
                <a:latin typeface="Calibri"/>
                <a:cs typeface="Calibri"/>
              </a:rPr>
              <a:t>2</a:t>
            </a:r>
            <a:r>
              <a:rPr sz="2800" b="1" spc="-13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município</a:t>
            </a:r>
            <a:endParaRPr sz="2200" dirty="0">
              <a:latin typeface="Calibri"/>
              <a:cs typeface="Calibri"/>
            </a:endParaRPr>
          </a:p>
        </p:txBody>
      </p:sp>
      <p:pic>
        <p:nvPicPr>
          <p:cNvPr id="21" name="object 2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24605" y="796734"/>
            <a:ext cx="878737" cy="783526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351735" y="786066"/>
            <a:ext cx="878727" cy="783526"/>
          </a:xfrm>
          <a:prstGeom prst="rect">
            <a:avLst/>
          </a:prstGeom>
        </p:spPr>
      </p:pic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xfrm>
            <a:off x="321936" y="40035"/>
            <a:ext cx="5210657" cy="830997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sz="2400" b="1" dirty="0">
                <a:solidFill>
                  <a:srgbClr val="202F58"/>
                </a:solidFill>
                <a:latin typeface="Garamond" panose="02020404030301010803" pitchFamily="18" charset="0"/>
                <a:ea typeface="+mn-ea"/>
                <a:cs typeface="+mn-cs"/>
              </a:rPr>
              <a:t>Panorama das Queimadas - Amazonas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sz="2400" b="1" dirty="0">
                <a:solidFill>
                  <a:srgbClr val="202F58"/>
                </a:solidFill>
                <a:latin typeface="Garamond" panose="02020404030301010803" pitchFamily="18" charset="0"/>
                <a:ea typeface="+mn-ea"/>
                <a:cs typeface="+mn-cs"/>
              </a:rPr>
              <a:t>Cenário atual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9019793" y="1520444"/>
            <a:ext cx="1919605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93700" marR="5080" indent="-3810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Calibri"/>
                <a:cs typeface="Calibri"/>
              </a:rPr>
              <a:t>Menor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número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de </a:t>
            </a:r>
            <a:r>
              <a:rPr sz="2000" spc="-4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queimadas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8713469" y="2368042"/>
            <a:ext cx="25330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5" dirty="0">
                <a:solidFill>
                  <a:srgbClr val="C00000"/>
                </a:solidFill>
                <a:latin typeface="Calibri"/>
                <a:cs typeface="Calibri"/>
              </a:rPr>
              <a:t>Março</a:t>
            </a:r>
            <a:r>
              <a:rPr sz="2800" b="1" spc="-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C00000"/>
                </a:solidFill>
                <a:latin typeface="Calibri"/>
                <a:cs typeface="Calibri"/>
              </a:rPr>
              <a:t>=</a:t>
            </a:r>
            <a:r>
              <a:rPr sz="2800" b="1" spc="-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C00000"/>
                </a:solidFill>
                <a:latin typeface="Calibri"/>
                <a:cs typeface="Calibri"/>
              </a:rPr>
              <a:t>17</a:t>
            </a:r>
            <a:r>
              <a:rPr sz="2800" b="1" spc="-15" dirty="0">
                <a:solidFill>
                  <a:srgbClr val="C00000"/>
                </a:solidFill>
                <a:latin typeface="Calibri"/>
                <a:cs typeface="Calibri"/>
              </a:rPr>
              <a:t> focos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875807" y="6529641"/>
            <a:ext cx="362013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Calibri"/>
                <a:cs typeface="Calibri"/>
              </a:rPr>
              <a:t>Fonte: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9"/>
              </a:rPr>
              <a:t>http://queimadas.dgi.inpe.br/queimadas/bdqueimadas/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9892145" y="6407742"/>
            <a:ext cx="2078771" cy="33663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5"/>
              </a:spcBef>
            </a:pPr>
            <a:r>
              <a:rPr sz="1050" dirty="0">
                <a:latin typeface="Calibri"/>
                <a:cs typeface="Calibri"/>
              </a:rPr>
              <a:t>*Período</a:t>
            </a:r>
            <a:r>
              <a:rPr sz="1050" spc="-45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analisado</a:t>
            </a:r>
            <a:r>
              <a:rPr sz="1050" spc="-4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em</a:t>
            </a:r>
            <a:r>
              <a:rPr sz="1050" spc="-30" dirty="0">
                <a:latin typeface="Calibri"/>
                <a:cs typeface="Calibri"/>
              </a:rPr>
              <a:t> </a:t>
            </a:r>
            <a:r>
              <a:rPr lang="pt-BR" sz="1050" spc="-30" dirty="0">
                <a:latin typeface="Calibri"/>
                <a:cs typeface="Calibri"/>
              </a:rPr>
              <a:t>novembro*</a:t>
            </a:r>
            <a:r>
              <a:rPr sz="1050" spc="-5" dirty="0">
                <a:latin typeface="Calibri"/>
                <a:cs typeface="Calibri"/>
              </a:rPr>
              <a:t>:</a:t>
            </a:r>
            <a:endParaRPr sz="1050" dirty="0">
              <a:latin typeface="Calibri"/>
              <a:cs typeface="Calibri"/>
            </a:endParaRPr>
          </a:p>
          <a:p>
            <a:pPr marR="6350" algn="r">
              <a:lnSpc>
                <a:spcPct val="100000"/>
              </a:lnSpc>
            </a:pPr>
            <a:r>
              <a:rPr sz="1050" b="1" dirty="0">
                <a:latin typeface="Calibri"/>
                <a:cs typeface="Calibri"/>
              </a:rPr>
              <a:t>01</a:t>
            </a:r>
            <a:r>
              <a:rPr lang="pt-BR" sz="1050" b="1" dirty="0">
                <a:latin typeface="Calibri"/>
                <a:cs typeface="Calibri"/>
              </a:rPr>
              <a:t> a 28/11</a:t>
            </a:r>
            <a:r>
              <a:rPr sz="1050" b="1" dirty="0">
                <a:latin typeface="Calibri"/>
                <a:cs typeface="Calibri"/>
              </a:rPr>
              <a:t>/2021</a:t>
            </a:r>
            <a:endParaRPr sz="1050" dirty="0">
              <a:latin typeface="Calibri"/>
              <a:cs typeface="Calibri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6915926" y="3711614"/>
            <a:ext cx="303012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pt-BR" sz="1200" b="1" dirty="0"/>
              <a:t>OS 10 MUNICÍPIOS PRIMEIROS NO RANKING</a:t>
            </a:r>
            <a:endParaRPr lang="pt-BR" sz="1200" dirty="0"/>
          </a:p>
        </p:txBody>
      </p:sp>
      <p:graphicFrame>
        <p:nvGraphicFramePr>
          <p:cNvPr id="28" name="Gráfico 2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2233971"/>
              </p:ext>
            </p:extLst>
          </p:nvPr>
        </p:nvGraphicFramePr>
        <p:xfrm>
          <a:off x="4351735" y="3600904"/>
          <a:ext cx="7265499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</p:spTree>
    <p:extLst>
      <p:ext uri="{BB962C8B-B14F-4D97-AF65-F5344CB8AC3E}">
        <p14:creationId xmlns:p14="http://schemas.microsoft.com/office/powerpoint/2010/main" val="15056697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02752" y="248411"/>
            <a:ext cx="3889375" cy="195580"/>
          </a:xfrm>
          <a:custGeom>
            <a:avLst/>
            <a:gdLst/>
            <a:ahLst/>
            <a:cxnLst/>
            <a:rect l="l" t="t" r="r" b="b"/>
            <a:pathLst>
              <a:path w="3889375" h="195579">
                <a:moveTo>
                  <a:pt x="3889248" y="0"/>
                </a:moveTo>
                <a:lnTo>
                  <a:pt x="0" y="0"/>
                </a:lnTo>
                <a:lnTo>
                  <a:pt x="0" y="195071"/>
                </a:lnTo>
                <a:lnTo>
                  <a:pt x="3889248" y="195071"/>
                </a:lnTo>
                <a:lnTo>
                  <a:pt x="3889248" y="0"/>
                </a:lnTo>
                <a:close/>
              </a:path>
            </a:pathLst>
          </a:custGeom>
          <a:solidFill>
            <a:srgbClr val="009B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559040" y="248411"/>
            <a:ext cx="451484" cy="195580"/>
          </a:xfrm>
          <a:custGeom>
            <a:avLst/>
            <a:gdLst/>
            <a:ahLst/>
            <a:cxnLst/>
            <a:rect l="l" t="t" r="r" b="b"/>
            <a:pathLst>
              <a:path w="451484" h="195579">
                <a:moveTo>
                  <a:pt x="451103" y="0"/>
                </a:moveTo>
                <a:lnTo>
                  <a:pt x="0" y="0"/>
                </a:lnTo>
                <a:lnTo>
                  <a:pt x="0" y="195071"/>
                </a:lnTo>
                <a:lnTo>
                  <a:pt x="451103" y="195071"/>
                </a:lnTo>
                <a:lnTo>
                  <a:pt x="451103" y="0"/>
                </a:lnTo>
                <a:close/>
              </a:path>
            </a:pathLst>
          </a:custGeom>
          <a:solidFill>
            <a:srgbClr val="009B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036307" y="248411"/>
            <a:ext cx="230504" cy="195580"/>
          </a:xfrm>
          <a:custGeom>
            <a:avLst/>
            <a:gdLst/>
            <a:ahLst/>
            <a:cxnLst/>
            <a:rect l="l" t="t" r="r" b="b"/>
            <a:pathLst>
              <a:path w="230504" h="195579">
                <a:moveTo>
                  <a:pt x="230124" y="0"/>
                </a:moveTo>
                <a:lnTo>
                  <a:pt x="0" y="0"/>
                </a:lnTo>
                <a:lnTo>
                  <a:pt x="0" y="195071"/>
                </a:lnTo>
                <a:lnTo>
                  <a:pt x="230124" y="195071"/>
                </a:lnTo>
                <a:lnTo>
                  <a:pt x="230124" y="0"/>
                </a:lnTo>
                <a:close/>
              </a:path>
            </a:pathLst>
          </a:custGeom>
          <a:solidFill>
            <a:srgbClr val="009B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6489191"/>
            <a:ext cx="4724400" cy="182880"/>
          </a:xfrm>
          <a:custGeom>
            <a:avLst/>
            <a:gdLst/>
            <a:ahLst/>
            <a:cxnLst/>
            <a:rect l="l" t="t" r="r" b="b"/>
            <a:pathLst>
              <a:path w="4724400" h="182879">
                <a:moveTo>
                  <a:pt x="4724400" y="0"/>
                </a:moveTo>
                <a:lnTo>
                  <a:pt x="0" y="0"/>
                </a:lnTo>
                <a:lnTo>
                  <a:pt x="0" y="182880"/>
                </a:lnTo>
                <a:lnTo>
                  <a:pt x="4724400" y="182880"/>
                </a:lnTo>
                <a:lnTo>
                  <a:pt x="4724400" y="0"/>
                </a:lnTo>
                <a:close/>
              </a:path>
            </a:pathLst>
          </a:custGeom>
          <a:solidFill>
            <a:srgbClr val="1F2E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96418" y="28881"/>
            <a:ext cx="5079211" cy="461665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sz="2400" b="1" dirty="0">
                <a:solidFill>
                  <a:srgbClr val="202F58"/>
                </a:solidFill>
                <a:latin typeface="Garamond" panose="02020404030301010803" pitchFamily="18" charset="0"/>
                <a:ea typeface="+mn-ea"/>
                <a:cs typeface="+mn-cs"/>
              </a:rPr>
              <a:t>Panorama de Queimadas - Amazonas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73506" y="361927"/>
            <a:ext cx="8029246" cy="1165063"/>
          </a:xfrm>
          <a:prstGeom prst="rect">
            <a:avLst/>
          </a:prstGeom>
        </p:spPr>
        <p:txBody>
          <a:bodyPr vert="horz" wrap="square" lIns="0" tIns="1250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85"/>
              </a:spcBef>
            </a:pPr>
            <a:r>
              <a:rPr sz="2000" b="1" spc="-5" dirty="0">
                <a:solidFill>
                  <a:srgbClr val="009B3C"/>
                </a:solidFill>
                <a:latin typeface="Calibri"/>
                <a:cs typeface="Calibri"/>
              </a:rPr>
              <a:t>Focos</a:t>
            </a:r>
            <a:r>
              <a:rPr sz="2000" b="1" spc="-35" dirty="0">
                <a:solidFill>
                  <a:srgbClr val="009B3C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9B3C"/>
                </a:solidFill>
                <a:latin typeface="Calibri"/>
                <a:cs typeface="Calibri"/>
              </a:rPr>
              <a:t>de queimadas</a:t>
            </a:r>
            <a:r>
              <a:rPr sz="2000" b="1" spc="-25" dirty="0">
                <a:solidFill>
                  <a:srgbClr val="009B3C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9B3C"/>
                </a:solidFill>
                <a:latin typeface="Calibri"/>
                <a:cs typeface="Calibri"/>
              </a:rPr>
              <a:t>nas</a:t>
            </a:r>
            <a:r>
              <a:rPr sz="2000" b="1" spc="-10" dirty="0">
                <a:solidFill>
                  <a:srgbClr val="009B3C"/>
                </a:solidFill>
                <a:latin typeface="Calibri"/>
                <a:cs typeface="Calibri"/>
              </a:rPr>
              <a:t> áreas</a:t>
            </a:r>
            <a:r>
              <a:rPr sz="2000" b="1" spc="-5" dirty="0">
                <a:solidFill>
                  <a:srgbClr val="009B3C"/>
                </a:solidFill>
                <a:latin typeface="Calibri"/>
                <a:cs typeface="Calibri"/>
              </a:rPr>
              <a:t> </a:t>
            </a:r>
            <a:r>
              <a:rPr sz="2000" b="1" spc="5" dirty="0">
                <a:solidFill>
                  <a:srgbClr val="009B3C"/>
                </a:solidFill>
                <a:latin typeface="Calibri"/>
                <a:cs typeface="Calibri"/>
              </a:rPr>
              <a:t>de</a:t>
            </a:r>
            <a:r>
              <a:rPr sz="2000" b="1" spc="-5" dirty="0">
                <a:solidFill>
                  <a:srgbClr val="009B3C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9B3C"/>
                </a:solidFill>
                <a:latin typeface="Calibri"/>
                <a:cs typeface="Calibri"/>
              </a:rPr>
              <a:t>intensa</a:t>
            </a:r>
            <a:r>
              <a:rPr sz="2000" b="1" spc="-35" dirty="0">
                <a:solidFill>
                  <a:srgbClr val="009B3C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9B3C"/>
                </a:solidFill>
                <a:latin typeface="Calibri"/>
                <a:cs typeface="Calibri"/>
              </a:rPr>
              <a:t>pressão</a:t>
            </a:r>
            <a:endParaRPr sz="2000" dirty="0">
              <a:latin typeface="Calibri"/>
              <a:cs typeface="Calibri"/>
            </a:endParaRPr>
          </a:p>
          <a:p>
            <a:pPr marL="4469130" indent="-343535">
              <a:lnSpc>
                <a:spcPct val="100000"/>
              </a:lnSpc>
              <a:spcBef>
                <a:spcPts val="885"/>
              </a:spcBef>
              <a:buFont typeface="Arial"/>
              <a:buChar char="•"/>
              <a:tabLst>
                <a:tab pos="4469130" algn="l"/>
                <a:tab pos="4469765" algn="l"/>
              </a:tabLst>
            </a:pPr>
            <a:r>
              <a:rPr sz="2000" b="1" spc="-5" dirty="0">
                <a:solidFill>
                  <a:srgbClr val="004385"/>
                </a:solidFill>
                <a:latin typeface="Calibri"/>
                <a:cs typeface="Calibri"/>
              </a:rPr>
              <a:t>RMM:</a:t>
            </a:r>
            <a:r>
              <a:rPr sz="2000" b="1" spc="430" dirty="0">
                <a:solidFill>
                  <a:srgbClr val="004385"/>
                </a:solidFill>
                <a:latin typeface="Calibri"/>
                <a:cs typeface="Calibri"/>
              </a:rPr>
              <a:t> </a:t>
            </a:r>
            <a:r>
              <a:rPr lang="pt-BR" sz="2000" b="1" dirty="0">
                <a:solidFill>
                  <a:srgbClr val="C00000"/>
                </a:solidFill>
                <a:latin typeface="Calibri"/>
                <a:cs typeface="Calibri"/>
              </a:rPr>
              <a:t>723</a:t>
            </a:r>
            <a:r>
              <a:rPr sz="2000" b="1" spc="-3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Calibri"/>
                <a:cs typeface="Calibri"/>
              </a:rPr>
              <a:t>focos</a:t>
            </a:r>
            <a:r>
              <a:rPr sz="2000" b="1" spc="-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(</a:t>
            </a:r>
            <a:r>
              <a:rPr lang="pt-BR" sz="2000" b="1" dirty="0">
                <a:solidFill>
                  <a:srgbClr val="C00000"/>
                </a:solidFill>
                <a:latin typeface="Calibri"/>
                <a:cs typeface="Calibri"/>
              </a:rPr>
              <a:t>8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%)</a:t>
            </a:r>
            <a:endParaRPr sz="2000" dirty="0">
              <a:latin typeface="Calibri"/>
              <a:cs typeface="Calibri"/>
            </a:endParaRPr>
          </a:p>
          <a:p>
            <a:pPr marL="4469130" indent="-343535">
              <a:lnSpc>
                <a:spcPct val="100000"/>
              </a:lnSpc>
              <a:buFont typeface="Arial"/>
              <a:buChar char="•"/>
              <a:tabLst>
                <a:tab pos="4469130" algn="l"/>
                <a:tab pos="4469765" algn="l"/>
              </a:tabLst>
            </a:pPr>
            <a:r>
              <a:rPr sz="2000" b="1" spc="-10" dirty="0">
                <a:solidFill>
                  <a:srgbClr val="004385"/>
                </a:solidFill>
                <a:latin typeface="Calibri"/>
                <a:cs typeface="Calibri"/>
              </a:rPr>
              <a:t>R</a:t>
            </a:r>
            <a:r>
              <a:rPr lang="pt-BR" sz="2000" b="1" spc="-10" dirty="0">
                <a:solidFill>
                  <a:srgbClr val="004385"/>
                </a:solidFill>
                <a:latin typeface="Calibri"/>
                <a:cs typeface="Calibri"/>
              </a:rPr>
              <a:t>EGIÃO</a:t>
            </a:r>
            <a:r>
              <a:rPr sz="2000" b="1" spc="-20" dirty="0">
                <a:solidFill>
                  <a:srgbClr val="004385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4385"/>
                </a:solidFill>
                <a:latin typeface="Calibri"/>
                <a:cs typeface="Calibri"/>
              </a:rPr>
              <a:t>S</a:t>
            </a:r>
            <a:r>
              <a:rPr lang="pt-BR" sz="2000" b="1" dirty="0">
                <a:solidFill>
                  <a:srgbClr val="004385"/>
                </a:solidFill>
                <a:latin typeface="Calibri"/>
                <a:cs typeface="Calibri"/>
              </a:rPr>
              <a:t>UL</a:t>
            </a:r>
            <a:r>
              <a:rPr sz="2000" b="1" dirty="0">
                <a:solidFill>
                  <a:srgbClr val="004385"/>
                </a:solidFill>
                <a:latin typeface="Calibri"/>
                <a:cs typeface="Calibri"/>
              </a:rPr>
              <a:t>:</a:t>
            </a:r>
            <a:r>
              <a:rPr sz="2000" b="1" spc="440" dirty="0">
                <a:solidFill>
                  <a:srgbClr val="004385"/>
                </a:solidFill>
                <a:latin typeface="Calibri"/>
                <a:cs typeface="Calibri"/>
              </a:rPr>
              <a:t> </a:t>
            </a:r>
            <a:r>
              <a:rPr lang="pt-BR" sz="2000" b="1" dirty="0">
                <a:solidFill>
                  <a:srgbClr val="C00000"/>
                </a:solidFill>
                <a:latin typeface="Calibri"/>
                <a:cs typeface="Calibri"/>
              </a:rPr>
              <a:t>4.374</a:t>
            </a:r>
            <a:r>
              <a:rPr sz="2000" b="1" spc="-3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Calibri"/>
                <a:cs typeface="Calibri"/>
              </a:rPr>
              <a:t>focos</a:t>
            </a:r>
            <a:r>
              <a:rPr sz="2000" b="1" spc="434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(</a:t>
            </a:r>
            <a:r>
              <a:rPr lang="pt-BR" sz="2000" b="1" dirty="0">
                <a:solidFill>
                  <a:srgbClr val="C00000"/>
                </a:solidFill>
                <a:latin typeface="Calibri"/>
                <a:cs typeface="Calibri"/>
              </a:rPr>
              <a:t>92</a:t>
            </a:r>
            <a:r>
              <a:rPr sz="2000" b="1" spc="-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%)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803394" y="6451803"/>
            <a:ext cx="362013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Calibri"/>
                <a:cs typeface="Calibri"/>
              </a:rPr>
              <a:t>Fonte: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http://queimadas.dgi.inpe.br/queimadas/bdqueimadas/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832756" y="6412315"/>
            <a:ext cx="2172208" cy="33663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5"/>
              </a:spcBef>
            </a:pPr>
            <a:r>
              <a:rPr sz="1050" dirty="0">
                <a:latin typeface="Calibri"/>
                <a:cs typeface="Calibri"/>
              </a:rPr>
              <a:t>*Período</a:t>
            </a:r>
            <a:r>
              <a:rPr sz="1050" spc="-45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analisado</a:t>
            </a:r>
            <a:r>
              <a:rPr sz="1050" spc="-40" dirty="0">
                <a:latin typeface="Calibri"/>
                <a:cs typeface="Calibri"/>
              </a:rPr>
              <a:t> </a:t>
            </a:r>
            <a:r>
              <a:rPr lang="pt-BR" sz="1050" spc="-4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em</a:t>
            </a:r>
            <a:r>
              <a:rPr sz="1050" spc="-30" dirty="0">
                <a:latin typeface="Calibri"/>
                <a:cs typeface="Calibri"/>
              </a:rPr>
              <a:t> </a:t>
            </a:r>
            <a:r>
              <a:rPr lang="pt-BR" sz="1050" spc="-30" dirty="0">
                <a:latin typeface="Calibri"/>
                <a:cs typeface="Calibri"/>
              </a:rPr>
              <a:t>novembro*</a:t>
            </a:r>
            <a:r>
              <a:rPr sz="1050" spc="-5" dirty="0">
                <a:latin typeface="Calibri"/>
                <a:cs typeface="Calibri"/>
              </a:rPr>
              <a:t>:</a:t>
            </a:r>
            <a:endParaRPr sz="1050" dirty="0">
              <a:latin typeface="Calibri"/>
              <a:cs typeface="Calibri"/>
            </a:endParaRPr>
          </a:p>
          <a:p>
            <a:pPr marR="5715" algn="r">
              <a:lnSpc>
                <a:spcPct val="100000"/>
              </a:lnSpc>
            </a:pPr>
            <a:r>
              <a:rPr sz="1050" b="1" dirty="0">
                <a:latin typeface="Calibri"/>
                <a:cs typeface="Calibri"/>
              </a:rPr>
              <a:t>01</a:t>
            </a:r>
            <a:r>
              <a:rPr sz="1050" b="1" spc="190" dirty="0">
                <a:latin typeface="Calibri"/>
                <a:cs typeface="Calibri"/>
              </a:rPr>
              <a:t> </a:t>
            </a:r>
            <a:r>
              <a:rPr sz="1050" b="1" dirty="0">
                <a:latin typeface="Calibri"/>
                <a:cs typeface="Calibri"/>
              </a:rPr>
              <a:t>a</a:t>
            </a:r>
            <a:r>
              <a:rPr lang="pt-BR" sz="1050" b="1" spc="204" dirty="0">
                <a:latin typeface="Calibri"/>
                <a:cs typeface="Calibri"/>
              </a:rPr>
              <a:t> 28/11</a:t>
            </a:r>
            <a:r>
              <a:rPr lang="pt-BR" sz="1050" b="1" dirty="0">
                <a:latin typeface="Calibri"/>
                <a:cs typeface="Calibri"/>
              </a:rPr>
              <a:t> de 2021</a:t>
            </a:r>
            <a:endParaRPr sz="1050" dirty="0">
              <a:latin typeface="Calibri"/>
              <a:cs typeface="Calibri"/>
            </a:endParaRPr>
          </a:p>
        </p:txBody>
      </p:sp>
      <p:graphicFrame>
        <p:nvGraphicFramePr>
          <p:cNvPr id="12" name="Gráfico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0243625"/>
              </p:ext>
            </p:extLst>
          </p:nvPr>
        </p:nvGraphicFramePr>
        <p:xfrm>
          <a:off x="96418" y="2057400"/>
          <a:ext cx="11908546" cy="35160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2704096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532364" y="248411"/>
            <a:ext cx="1659889" cy="195580"/>
          </a:xfrm>
          <a:custGeom>
            <a:avLst/>
            <a:gdLst/>
            <a:ahLst/>
            <a:cxnLst/>
            <a:rect l="l" t="t" r="r" b="b"/>
            <a:pathLst>
              <a:path w="1659890" h="195579">
                <a:moveTo>
                  <a:pt x="1659635" y="0"/>
                </a:moveTo>
                <a:lnTo>
                  <a:pt x="0" y="0"/>
                </a:lnTo>
                <a:lnTo>
                  <a:pt x="0" y="195071"/>
                </a:lnTo>
                <a:lnTo>
                  <a:pt x="1659635" y="195071"/>
                </a:lnTo>
                <a:lnTo>
                  <a:pt x="1659635" y="0"/>
                </a:lnTo>
                <a:close/>
              </a:path>
            </a:pathLst>
          </a:custGeom>
          <a:solidFill>
            <a:srgbClr val="009B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790176" y="248411"/>
            <a:ext cx="449580" cy="195580"/>
          </a:xfrm>
          <a:custGeom>
            <a:avLst/>
            <a:gdLst/>
            <a:ahLst/>
            <a:cxnLst/>
            <a:rect l="l" t="t" r="r" b="b"/>
            <a:pathLst>
              <a:path w="449579" h="195579">
                <a:moveTo>
                  <a:pt x="449579" y="0"/>
                </a:moveTo>
                <a:lnTo>
                  <a:pt x="0" y="0"/>
                </a:lnTo>
                <a:lnTo>
                  <a:pt x="0" y="195071"/>
                </a:lnTo>
                <a:lnTo>
                  <a:pt x="449579" y="195071"/>
                </a:lnTo>
                <a:lnTo>
                  <a:pt x="449579" y="0"/>
                </a:lnTo>
                <a:close/>
              </a:path>
            </a:pathLst>
          </a:custGeom>
          <a:solidFill>
            <a:srgbClr val="009B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265919" y="248411"/>
            <a:ext cx="231775" cy="195580"/>
          </a:xfrm>
          <a:custGeom>
            <a:avLst/>
            <a:gdLst/>
            <a:ahLst/>
            <a:cxnLst/>
            <a:rect l="l" t="t" r="r" b="b"/>
            <a:pathLst>
              <a:path w="231775" h="195579">
                <a:moveTo>
                  <a:pt x="231648" y="0"/>
                </a:moveTo>
                <a:lnTo>
                  <a:pt x="0" y="0"/>
                </a:lnTo>
                <a:lnTo>
                  <a:pt x="0" y="195071"/>
                </a:lnTo>
                <a:lnTo>
                  <a:pt x="231648" y="195071"/>
                </a:lnTo>
                <a:lnTo>
                  <a:pt x="231648" y="0"/>
                </a:lnTo>
                <a:close/>
              </a:path>
            </a:pathLst>
          </a:custGeom>
          <a:solidFill>
            <a:srgbClr val="009B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6489191"/>
            <a:ext cx="4724400" cy="182880"/>
          </a:xfrm>
          <a:custGeom>
            <a:avLst/>
            <a:gdLst/>
            <a:ahLst/>
            <a:cxnLst/>
            <a:rect l="l" t="t" r="r" b="b"/>
            <a:pathLst>
              <a:path w="4724400" h="182879">
                <a:moveTo>
                  <a:pt x="4724400" y="0"/>
                </a:moveTo>
                <a:lnTo>
                  <a:pt x="0" y="0"/>
                </a:lnTo>
                <a:lnTo>
                  <a:pt x="0" y="182880"/>
                </a:lnTo>
                <a:lnTo>
                  <a:pt x="4724400" y="182880"/>
                </a:lnTo>
                <a:lnTo>
                  <a:pt x="4724400" y="0"/>
                </a:lnTo>
                <a:close/>
              </a:path>
            </a:pathLst>
          </a:custGeom>
          <a:solidFill>
            <a:srgbClr val="1F2E5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6" name="objec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3239577"/>
              </p:ext>
            </p:extLst>
          </p:nvPr>
        </p:nvGraphicFramePr>
        <p:xfrm>
          <a:off x="5172364" y="1012326"/>
          <a:ext cx="6659773" cy="51270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049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59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23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2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22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6296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7238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3277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9725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49660">
                  <a:extLst>
                    <a:ext uri="{9D8B030D-6E8A-4147-A177-3AD203B41FA5}">
                      <a16:colId xmlns:a16="http://schemas.microsoft.com/office/drawing/2014/main" val="1337086930"/>
                    </a:ext>
                  </a:extLst>
                </a:gridCol>
                <a:gridCol w="512429">
                  <a:extLst>
                    <a:ext uri="{9D8B030D-6E8A-4147-A177-3AD203B41FA5}">
                      <a16:colId xmlns:a16="http://schemas.microsoft.com/office/drawing/2014/main" val="985282626"/>
                    </a:ext>
                  </a:extLst>
                </a:gridCol>
                <a:gridCol w="53700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37004">
                  <a:extLst>
                    <a:ext uri="{9D8B030D-6E8A-4147-A177-3AD203B41FA5}">
                      <a16:colId xmlns:a16="http://schemas.microsoft.com/office/drawing/2014/main" val="941883048"/>
                    </a:ext>
                  </a:extLst>
                </a:gridCol>
              </a:tblGrid>
              <a:tr h="55499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lang="pt-BR" sz="12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CATEGORIA</a:t>
                      </a:r>
                      <a:endParaRPr lang="pt-BR" sz="1200" dirty="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2E54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JAN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2E54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FEV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2E54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MAR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2E54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ABR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2E54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MAI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2E54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JUN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2E54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JUL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2E54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AGO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2E5496"/>
                    </a:solidFill>
                  </a:tcPr>
                </a:tc>
                <a:tc>
                  <a:txBody>
                    <a:bodyPr/>
                    <a:lstStyle/>
                    <a:p>
                      <a:pPr marL="254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b="1" spc="-5" dirty="0">
                        <a:solidFill>
                          <a:srgbClr val="FFFFFF"/>
                        </a:solidFill>
                        <a:latin typeface="+mn-lt"/>
                        <a:cs typeface="Calibri"/>
                      </a:endParaRPr>
                    </a:p>
                    <a:p>
                      <a:pPr marL="254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spc="-5" dirty="0">
                          <a:solidFill>
                            <a:srgbClr val="FFFFFF"/>
                          </a:solidFill>
                          <a:latin typeface="+mn-lt"/>
                          <a:cs typeface="Calibri"/>
                        </a:rPr>
                        <a:t>SET</a:t>
                      </a:r>
                      <a:endParaRPr lang="pt-BR" sz="1200" dirty="0">
                        <a:latin typeface="+mn-lt"/>
                        <a:cs typeface="Calibri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635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5496"/>
                    </a:solidFill>
                  </a:tcPr>
                </a:tc>
                <a:tc>
                  <a:txBody>
                    <a:bodyPr/>
                    <a:lstStyle/>
                    <a:p>
                      <a:pPr marL="254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b="1" spc="-5" dirty="0">
                        <a:solidFill>
                          <a:srgbClr val="FFFFFF"/>
                        </a:solidFill>
                        <a:latin typeface="+mn-lt"/>
                        <a:cs typeface="Calibri"/>
                      </a:endParaRPr>
                    </a:p>
                    <a:p>
                      <a:pPr marL="254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spc="-5" dirty="0">
                          <a:solidFill>
                            <a:srgbClr val="FFFFFF"/>
                          </a:solidFill>
                          <a:latin typeface="+mn-lt"/>
                          <a:cs typeface="Calibri"/>
                        </a:rPr>
                        <a:t>OUT</a:t>
                      </a:r>
                      <a:endParaRPr lang="pt-BR" sz="1200" dirty="0">
                        <a:latin typeface="+mn-lt"/>
                        <a:cs typeface="Calibri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635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54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3810" algn="ctr">
                        <a:lnSpc>
                          <a:spcPct val="100000"/>
                        </a:lnSpc>
                      </a:pPr>
                      <a:r>
                        <a:rPr lang="pt-BR" sz="1200" b="1" spc="-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NOV*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54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3810" algn="ctr">
                        <a:lnSpc>
                          <a:spcPct val="100000"/>
                        </a:lnSpc>
                      </a:pPr>
                      <a:r>
                        <a:rPr sz="1200" b="1" spc="-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TOTAL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54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5434">
                <a:tc>
                  <a:txBody>
                    <a:bodyPr/>
                    <a:lstStyle/>
                    <a:p>
                      <a:pPr marL="373380" marR="84455" indent="-28067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SE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200" spc="-11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AME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200" spc="-4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O 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FEDERAL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10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6</a:t>
                      </a:r>
                    </a:p>
                  </a:txBody>
                  <a:tcPr marL="0" marR="0" marT="1397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10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2</a:t>
                      </a:r>
                    </a:p>
                  </a:txBody>
                  <a:tcPr marL="0" marR="0" marT="1397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10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1</a:t>
                      </a:r>
                    </a:p>
                  </a:txBody>
                  <a:tcPr marL="0" marR="0" marT="1397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10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5</a:t>
                      </a:r>
                    </a:p>
                  </a:txBody>
                  <a:tcPr marL="0" marR="0" marT="1397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10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6</a:t>
                      </a:r>
                    </a:p>
                  </a:txBody>
                  <a:tcPr marL="0" marR="0" marT="1397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10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7</a:t>
                      </a:r>
                    </a:p>
                  </a:txBody>
                  <a:tcPr marL="0" marR="0" marT="1397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165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387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1479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165"/>
                        </a:spcBef>
                      </a:pPr>
                      <a:r>
                        <a:rPr lang="pt-BR" sz="1200" dirty="0">
                          <a:latin typeface="Calibri"/>
                          <a:cs typeface="Calibri"/>
                        </a:rPr>
                        <a:t>2.467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1479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165"/>
                        </a:spcBef>
                      </a:pPr>
                      <a:r>
                        <a:rPr lang="pt-BR" sz="1200" dirty="0">
                          <a:latin typeface="Calibri"/>
                          <a:cs typeface="Calibri"/>
                        </a:rPr>
                        <a:t>533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1479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165"/>
                        </a:spcBef>
                      </a:pPr>
                      <a:r>
                        <a:rPr lang="pt-BR" sz="1200" dirty="0">
                          <a:latin typeface="Calibri"/>
                          <a:cs typeface="Calibri"/>
                        </a:rPr>
                        <a:t>328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1479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3.779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69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GLEBAS</a:t>
                      </a:r>
                      <a:r>
                        <a:rPr sz="12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FEDERAIS</a:t>
                      </a:r>
                    </a:p>
                  </a:txBody>
                  <a:tcPr marL="0" marR="0" marT="1403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10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0</a:t>
                      </a:r>
                    </a:p>
                  </a:txBody>
                  <a:tcPr marL="0" marR="0" marT="1403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10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0</a:t>
                      </a:r>
                    </a:p>
                  </a:txBody>
                  <a:tcPr marL="0" marR="0" marT="1403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10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0</a:t>
                      </a:r>
                    </a:p>
                  </a:txBody>
                  <a:tcPr marL="0" marR="0" marT="1403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10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1</a:t>
                      </a:r>
                    </a:p>
                  </a:txBody>
                  <a:tcPr marL="0" marR="0" marT="1403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10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9</a:t>
                      </a:r>
                    </a:p>
                  </a:txBody>
                  <a:tcPr marL="0" marR="0" marT="1403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105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11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1403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165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353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1479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165"/>
                        </a:spcBef>
                      </a:pPr>
                      <a:r>
                        <a:rPr lang="pt-BR" sz="1200" dirty="0">
                          <a:latin typeface="Calibri"/>
                          <a:cs typeface="Calibri"/>
                        </a:rPr>
                        <a:t>3.017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1479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165"/>
                        </a:spcBef>
                      </a:pPr>
                      <a:r>
                        <a:rPr lang="pt-BR" sz="1200" dirty="0">
                          <a:latin typeface="Calibri"/>
                          <a:cs typeface="Calibri"/>
                        </a:rPr>
                        <a:t>822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1479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165"/>
                        </a:spcBef>
                      </a:pPr>
                      <a:r>
                        <a:rPr lang="pt-BR" sz="1200" dirty="0">
                          <a:latin typeface="Calibri"/>
                          <a:cs typeface="Calibri"/>
                        </a:rPr>
                        <a:t>467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1479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7183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GLEBAS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spc="-20" dirty="0">
                          <a:latin typeface="Calibri"/>
                          <a:cs typeface="Calibri"/>
                        </a:rPr>
                        <a:t>ESTADUAIS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10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403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10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403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10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4</a:t>
                      </a:r>
                    </a:p>
                  </a:txBody>
                  <a:tcPr marL="0" marR="0" marT="1403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10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2</a:t>
                      </a:r>
                    </a:p>
                  </a:txBody>
                  <a:tcPr marL="0" marR="0" marT="1403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10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1</a:t>
                      </a:r>
                    </a:p>
                  </a:txBody>
                  <a:tcPr marL="0" marR="0" marT="1403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105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18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1403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165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92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1479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165"/>
                        </a:spcBef>
                      </a:pPr>
                      <a:r>
                        <a:rPr lang="pt-BR" sz="1200" dirty="0">
                          <a:latin typeface="Calibri"/>
                          <a:cs typeface="Calibri"/>
                        </a:rPr>
                        <a:t>573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1479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165"/>
                        </a:spcBef>
                      </a:pPr>
                      <a:r>
                        <a:rPr lang="pt-BR" sz="1200" dirty="0">
                          <a:latin typeface="Calibri"/>
                          <a:cs typeface="Calibri"/>
                        </a:rPr>
                        <a:t>239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1479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165"/>
                        </a:spcBef>
                      </a:pPr>
                      <a:r>
                        <a:rPr lang="pt-BR" sz="1200" dirty="0">
                          <a:latin typeface="Calibri"/>
                          <a:cs typeface="Calibri"/>
                        </a:rPr>
                        <a:t>190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1479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547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TERRA</a:t>
                      </a:r>
                      <a:r>
                        <a:rPr sz="12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INDIGENA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13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8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1</a:t>
                      </a:r>
                    </a:p>
                  </a:txBody>
                  <a:tcPr marL="0" marR="0" marT="12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9</a:t>
                      </a:r>
                    </a:p>
                  </a:txBody>
                  <a:tcPr marL="0" marR="0" marT="12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2</a:t>
                      </a:r>
                    </a:p>
                  </a:txBody>
                  <a:tcPr marL="0" marR="0" marT="12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63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 dirty="0">
                          <a:latin typeface="Calibri"/>
                          <a:cs typeface="Calibri"/>
                        </a:rPr>
                        <a:t>231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 dirty="0">
                          <a:latin typeface="Calibri"/>
                          <a:cs typeface="Calibri"/>
                        </a:rPr>
                        <a:t>118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 dirty="0">
                          <a:latin typeface="Calibri"/>
                          <a:cs typeface="Calibri"/>
                        </a:rPr>
                        <a:t>130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57067">
                <a:tc>
                  <a:txBody>
                    <a:bodyPr/>
                    <a:lstStyle/>
                    <a:p>
                      <a:pPr marL="144780" marR="134620" algn="ctr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UNIDADE DE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SE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200" spc="-70" dirty="0">
                          <a:latin typeface="Calibri"/>
                          <a:cs typeface="Calibri"/>
                        </a:rPr>
                        <a:t>V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Ç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Ã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O 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FEDERAL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7239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4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9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14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54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 dirty="0">
                          <a:latin typeface="Calibri"/>
                          <a:cs typeface="Calibri"/>
                        </a:rPr>
                        <a:t>223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 dirty="0">
                          <a:latin typeface="Calibri"/>
                          <a:cs typeface="Calibri"/>
                        </a:rPr>
                        <a:t>101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 dirty="0">
                          <a:latin typeface="Calibri"/>
                          <a:cs typeface="Calibri"/>
                        </a:rPr>
                        <a:t>61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93004">
                <a:tc>
                  <a:txBody>
                    <a:bodyPr/>
                    <a:lstStyle/>
                    <a:p>
                      <a:pPr marL="144780" marR="134620" indent="-635" algn="ctr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UNIDADE DE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SE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200" spc="-70" dirty="0">
                          <a:latin typeface="Calibri"/>
                          <a:cs typeface="Calibri"/>
                        </a:rPr>
                        <a:t>V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Ç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Ã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O  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ESTADUAL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4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18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13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lang="pt-BR" sz="1200" dirty="0">
                          <a:latin typeface="Calibri"/>
                          <a:cs typeface="Calibri"/>
                        </a:rPr>
                        <a:t>114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254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lang="pt-BR" sz="1200" dirty="0">
                          <a:latin typeface="Calibri"/>
                          <a:cs typeface="Calibri"/>
                        </a:rPr>
                        <a:t>53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25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lang="pt-BR" sz="1200" dirty="0">
                          <a:latin typeface="Calibri"/>
                          <a:cs typeface="Calibri"/>
                        </a:rPr>
                        <a:t>52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25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9923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OUTRAS</a:t>
                      </a:r>
                    </a:p>
                  </a:txBody>
                  <a:tcPr marL="0" marR="0" marT="1409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27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409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7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409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409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6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409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10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409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24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409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211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lang="pt-BR" sz="1200" dirty="0">
                          <a:latin typeface="Calibri"/>
                          <a:cs typeface="Calibri"/>
                        </a:rPr>
                        <a:t>1.963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254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lang="pt-BR" sz="1200" dirty="0">
                          <a:latin typeface="Calibri"/>
                          <a:cs typeface="Calibri"/>
                        </a:rPr>
                        <a:t>933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25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lang="pt-BR" sz="1200" dirty="0">
                          <a:latin typeface="Calibri"/>
                          <a:cs typeface="Calibri"/>
                        </a:rPr>
                        <a:t>545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25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03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45"/>
                        </a:spcBef>
                      </a:pPr>
                      <a:r>
                        <a:rPr sz="1200" b="1" spc="-45" dirty="0">
                          <a:latin typeface="Calibri"/>
                          <a:cs typeface="Calibri"/>
                        </a:rPr>
                        <a:t>TOTAL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454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35"/>
                        </a:spcBef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37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441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35"/>
                        </a:spcBef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33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441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135"/>
                        </a:spcBef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17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441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35"/>
                        </a:spcBef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18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441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35"/>
                        </a:spcBef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45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441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135"/>
                        </a:spcBef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77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441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135"/>
                        </a:spcBef>
                      </a:pPr>
                      <a:r>
                        <a:rPr sz="1200" b="1" spc="-5" dirty="0">
                          <a:latin typeface="Calibri"/>
                          <a:cs typeface="Calibri"/>
                        </a:rPr>
                        <a:t>1.173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1441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135"/>
                        </a:spcBef>
                      </a:pPr>
                      <a:r>
                        <a:rPr lang="pt-BR" sz="1200" b="1" dirty="0">
                          <a:latin typeface="Calibri"/>
                          <a:cs typeface="Calibri"/>
                        </a:rPr>
                        <a:t>8.588</a:t>
                      </a:r>
                      <a:endParaRPr sz="1200" b="1" dirty="0">
                        <a:latin typeface="Calibri"/>
                        <a:cs typeface="Calibri"/>
                      </a:endParaRPr>
                    </a:p>
                  </a:txBody>
                  <a:tcPr marL="0" marR="0" marT="1441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135"/>
                        </a:spcBef>
                      </a:pPr>
                      <a:r>
                        <a:rPr lang="pt-BR" sz="1200" b="1" dirty="0">
                          <a:latin typeface="Calibri"/>
                          <a:cs typeface="Calibri"/>
                        </a:rPr>
                        <a:t>2.799</a:t>
                      </a:r>
                      <a:endParaRPr sz="1200" b="1" dirty="0">
                        <a:latin typeface="Calibri"/>
                        <a:cs typeface="Calibri"/>
                      </a:endParaRPr>
                    </a:p>
                  </a:txBody>
                  <a:tcPr marL="0" marR="0" marT="1441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135"/>
                        </a:spcBef>
                      </a:pPr>
                      <a:r>
                        <a:rPr lang="pt-BR" sz="1200" b="1" dirty="0">
                          <a:latin typeface="Calibri"/>
                          <a:cs typeface="Calibri"/>
                        </a:rPr>
                        <a:t>1.773</a:t>
                      </a:r>
                      <a:endParaRPr sz="1200" b="1" dirty="0">
                        <a:latin typeface="Calibri"/>
                        <a:cs typeface="Calibri"/>
                      </a:endParaRPr>
                    </a:p>
                  </a:txBody>
                  <a:tcPr marL="0" marR="0" marT="1441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1135"/>
                        </a:spcBef>
                      </a:pPr>
                      <a:r>
                        <a:rPr lang="pt-BR" sz="1200" b="1" dirty="0">
                          <a:latin typeface="Calibri"/>
                          <a:cs typeface="Calibri"/>
                        </a:rPr>
                        <a:t>233</a:t>
                      </a:r>
                      <a:endParaRPr sz="1200" b="1" dirty="0">
                        <a:latin typeface="Calibri"/>
                        <a:cs typeface="Calibri"/>
                      </a:endParaRPr>
                    </a:p>
                  </a:txBody>
                  <a:tcPr marL="0" marR="0" marT="1441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1135"/>
                        </a:spcBef>
                      </a:pPr>
                      <a:r>
                        <a:rPr lang="pt-BR" sz="1200" b="1" dirty="0">
                          <a:latin typeface="Calibri"/>
                          <a:cs typeface="Calibri"/>
                        </a:rPr>
                        <a:t>14.4790</a:t>
                      </a:r>
                      <a:endParaRPr sz="1200" b="1" dirty="0">
                        <a:latin typeface="Calibri"/>
                        <a:cs typeface="Calibri"/>
                      </a:endParaRPr>
                    </a:p>
                  </a:txBody>
                  <a:tcPr marL="0" marR="0" marT="1441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8" name="object 8"/>
          <p:cNvSpPr txBox="1"/>
          <p:nvPr/>
        </p:nvSpPr>
        <p:spPr>
          <a:xfrm>
            <a:off x="4807527" y="6580631"/>
            <a:ext cx="362013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Calibri"/>
                <a:cs typeface="Calibri"/>
              </a:rPr>
              <a:t>Fonte: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http://queimadas.dgi.inpe.br/queimadas/bdqueimadas/</a:t>
            </a:r>
            <a:endParaRPr sz="110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3884" y="-16347"/>
            <a:ext cx="6491605" cy="465512"/>
          </a:xfrm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0"/>
              </a:spcBef>
            </a:pPr>
            <a:r>
              <a:rPr sz="2400" b="1" dirty="0">
                <a:solidFill>
                  <a:srgbClr val="202F58"/>
                </a:solidFill>
                <a:latin typeface="Garamond" panose="02020404030301010803" pitchFamily="18" charset="0"/>
                <a:ea typeface="+mn-ea"/>
                <a:cs typeface="+mn-cs"/>
              </a:rPr>
              <a:t>Panorama de Queimadas </a:t>
            </a:r>
            <a:r>
              <a:rPr lang="pt-BR" sz="2400" b="1" dirty="0">
                <a:solidFill>
                  <a:srgbClr val="202F58"/>
                </a:solidFill>
                <a:latin typeface="Garamond" panose="02020404030301010803" pitchFamily="18" charset="0"/>
                <a:ea typeface="+mn-ea"/>
                <a:cs typeface="+mn-cs"/>
              </a:rPr>
              <a:t>–</a:t>
            </a:r>
            <a:r>
              <a:rPr sz="2400" b="1" dirty="0">
                <a:solidFill>
                  <a:srgbClr val="202F58"/>
                </a:solidFill>
                <a:latin typeface="Garamond" panose="02020404030301010803" pitchFamily="18" charset="0"/>
                <a:ea typeface="+mn-ea"/>
                <a:cs typeface="+mn-cs"/>
              </a:rPr>
              <a:t> Amazonas</a:t>
            </a:r>
          </a:p>
        </p:txBody>
      </p:sp>
      <p:sp>
        <p:nvSpPr>
          <p:cNvPr id="10" name="Retângulo 9"/>
          <p:cNvSpPr/>
          <p:nvPr/>
        </p:nvSpPr>
        <p:spPr>
          <a:xfrm>
            <a:off x="23884" y="546998"/>
            <a:ext cx="57434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pc="-5" dirty="0">
                <a:solidFill>
                  <a:srgbClr val="009B3C"/>
                </a:solidFill>
              </a:rPr>
              <a:t>Distribuição</a:t>
            </a:r>
            <a:r>
              <a:rPr lang="pt-BR" spc="-30" dirty="0">
                <a:solidFill>
                  <a:srgbClr val="009B3C"/>
                </a:solidFill>
              </a:rPr>
              <a:t> </a:t>
            </a:r>
            <a:r>
              <a:rPr lang="pt-BR" dirty="0">
                <a:solidFill>
                  <a:srgbClr val="009B3C"/>
                </a:solidFill>
              </a:rPr>
              <a:t>de</a:t>
            </a:r>
            <a:r>
              <a:rPr lang="pt-BR" spc="-5" dirty="0">
                <a:solidFill>
                  <a:srgbClr val="009B3C"/>
                </a:solidFill>
              </a:rPr>
              <a:t> </a:t>
            </a:r>
            <a:r>
              <a:rPr lang="pt-BR" spc="-10" dirty="0">
                <a:solidFill>
                  <a:srgbClr val="009B3C"/>
                </a:solidFill>
              </a:rPr>
              <a:t>alertas</a:t>
            </a:r>
            <a:r>
              <a:rPr lang="pt-BR" dirty="0">
                <a:solidFill>
                  <a:srgbClr val="009B3C"/>
                </a:solidFill>
              </a:rPr>
              <a:t> </a:t>
            </a:r>
            <a:r>
              <a:rPr lang="pt-BR" spc="5" dirty="0">
                <a:solidFill>
                  <a:srgbClr val="009B3C"/>
                </a:solidFill>
              </a:rPr>
              <a:t>de</a:t>
            </a:r>
            <a:r>
              <a:rPr lang="pt-BR" dirty="0">
                <a:solidFill>
                  <a:srgbClr val="009B3C"/>
                </a:solidFill>
              </a:rPr>
              <a:t> </a:t>
            </a:r>
            <a:r>
              <a:rPr lang="pt-BR" spc="-10" dirty="0">
                <a:solidFill>
                  <a:srgbClr val="009B3C"/>
                </a:solidFill>
              </a:rPr>
              <a:t>focos</a:t>
            </a:r>
            <a:r>
              <a:rPr lang="pt-BR" dirty="0">
                <a:solidFill>
                  <a:srgbClr val="009B3C"/>
                </a:solidFill>
              </a:rPr>
              <a:t> de</a:t>
            </a:r>
            <a:r>
              <a:rPr lang="pt-BR" spc="-10" dirty="0">
                <a:solidFill>
                  <a:srgbClr val="009B3C"/>
                </a:solidFill>
              </a:rPr>
              <a:t> </a:t>
            </a:r>
            <a:r>
              <a:rPr lang="pt-BR" dirty="0">
                <a:solidFill>
                  <a:srgbClr val="009B3C"/>
                </a:solidFill>
              </a:rPr>
              <a:t>queimadas</a:t>
            </a:r>
            <a:r>
              <a:rPr lang="pt-BR" spc="-20" dirty="0">
                <a:solidFill>
                  <a:srgbClr val="009B3C"/>
                </a:solidFill>
              </a:rPr>
              <a:t> </a:t>
            </a:r>
            <a:r>
              <a:rPr lang="pt-BR" dirty="0">
                <a:solidFill>
                  <a:srgbClr val="009B3C"/>
                </a:solidFill>
              </a:rPr>
              <a:t>por</a:t>
            </a:r>
            <a:r>
              <a:rPr lang="pt-BR" spc="-5" dirty="0">
                <a:solidFill>
                  <a:srgbClr val="009B3C"/>
                </a:solidFill>
              </a:rPr>
              <a:t> </a:t>
            </a:r>
            <a:r>
              <a:rPr lang="pt-BR" spc="-10" dirty="0">
                <a:solidFill>
                  <a:srgbClr val="009B3C"/>
                </a:solidFill>
              </a:rPr>
              <a:t>categoria</a:t>
            </a:r>
            <a:endParaRPr lang="pt-BR" dirty="0"/>
          </a:p>
        </p:txBody>
      </p:sp>
      <p:sp>
        <p:nvSpPr>
          <p:cNvPr id="11" name="Retângulo 10"/>
          <p:cNvSpPr/>
          <p:nvPr/>
        </p:nvSpPr>
        <p:spPr>
          <a:xfrm>
            <a:off x="5181600" y="6322294"/>
            <a:ext cx="6932675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5"/>
              </a:spcBef>
            </a:pPr>
            <a:r>
              <a:rPr lang="pt-BR" sz="1050" dirty="0">
                <a:latin typeface="Calibri"/>
                <a:cs typeface="Calibri"/>
              </a:rPr>
              <a:t>*Período analisado em novembro*:</a:t>
            </a:r>
          </a:p>
          <a:p>
            <a:pPr marR="6350" algn="r">
              <a:lnSpc>
                <a:spcPct val="100000"/>
              </a:lnSpc>
            </a:pPr>
            <a:r>
              <a:rPr lang="pt-BR" sz="1050" dirty="0">
                <a:latin typeface="Calibri"/>
                <a:cs typeface="Calibri"/>
              </a:rPr>
              <a:t>01 a 28/11/2021</a:t>
            </a:r>
          </a:p>
        </p:txBody>
      </p:sp>
      <p:graphicFrame>
        <p:nvGraphicFramePr>
          <p:cNvPr id="12" name="Gráfico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0868582"/>
              </p:ext>
            </p:extLst>
          </p:nvPr>
        </p:nvGraphicFramePr>
        <p:xfrm>
          <a:off x="609600" y="1623096"/>
          <a:ext cx="4572000" cy="41933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897792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02752" y="248411"/>
            <a:ext cx="3889375" cy="195580"/>
          </a:xfrm>
          <a:custGeom>
            <a:avLst/>
            <a:gdLst/>
            <a:ahLst/>
            <a:cxnLst/>
            <a:rect l="l" t="t" r="r" b="b"/>
            <a:pathLst>
              <a:path w="3889375" h="195579">
                <a:moveTo>
                  <a:pt x="3889248" y="0"/>
                </a:moveTo>
                <a:lnTo>
                  <a:pt x="0" y="0"/>
                </a:lnTo>
                <a:lnTo>
                  <a:pt x="0" y="195071"/>
                </a:lnTo>
                <a:lnTo>
                  <a:pt x="3889248" y="195071"/>
                </a:lnTo>
                <a:lnTo>
                  <a:pt x="3889248" y="0"/>
                </a:lnTo>
                <a:close/>
              </a:path>
            </a:pathLst>
          </a:custGeom>
          <a:solidFill>
            <a:srgbClr val="009B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559040" y="248411"/>
            <a:ext cx="451484" cy="195580"/>
          </a:xfrm>
          <a:custGeom>
            <a:avLst/>
            <a:gdLst/>
            <a:ahLst/>
            <a:cxnLst/>
            <a:rect l="l" t="t" r="r" b="b"/>
            <a:pathLst>
              <a:path w="451484" h="195579">
                <a:moveTo>
                  <a:pt x="451103" y="0"/>
                </a:moveTo>
                <a:lnTo>
                  <a:pt x="0" y="0"/>
                </a:lnTo>
                <a:lnTo>
                  <a:pt x="0" y="195071"/>
                </a:lnTo>
                <a:lnTo>
                  <a:pt x="451103" y="195071"/>
                </a:lnTo>
                <a:lnTo>
                  <a:pt x="451103" y="0"/>
                </a:lnTo>
                <a:close/>
              </a:path>
            </a:pathLst>
          </a:custGeom>
          <a:solidFill>
            <a:srgbClr val="009B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036307" y="248411"/>
            <a:ext cx="230504" cy="195580"/>
          </a:xfrm>
          <a:custGeom>
            <a:avLst/>
            <a:gdLst/>
            <a:ahLst/>
            <a:cxnLst/>
            <a:rect l="l" t="t" r="r" b="b"/>
            <a:pathLst>
              <a:path w="230504" h="195579">
                <a:moveTo>
                  <a:pt x="230124" y="0"/>
                </a:moveTo>
                <a:lnTo>
                  <a:pt x="0" y="0"/>
                </a:lnTo>
                <a:lnTo>
                  <a:pt x="0" y="195071"/>
                </a:lnTo>
                <a:lnTo>
                  <a:pt x="230124" y="195071"/>
                </a:lnTo>
                <a:lnTo>
                  <a:pt x="230124" y="0"/>
                </a:lnTo>
                <a:close/>
              </a:path>
            </a:pathLst>
          </a:custGeom>
          <a:solidFill>
            <a:srgbClr val="009B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6489191"/>
            <a:ext cx="4724400" cy="182880"/>
          </a:xfrm>
          <a:custGeom>
            <a:avLst/>
            <a:gdLst/>
            <a:ahLst/>
            <a:cxnLst/>
            <a:rect l="l" t="t" r="r" b="b"/>
            <a:pathLst>
              <a:path w="4724400" h="182879">
                <a:moveTo>
                  <a:pt x="4724400" y="0"/>
                </a:moveTo>
                <a:lnTo>
                  <a:pt x="0" y="0"/>
                </a:lnTo>
                <a:lnTo>
                  <a:pt x="0" y="182880"/>
                </a:lnTo>
                <a:lnTo>
                  <a:pt x="4724400" y="182880"/>
                </a:lnTo>
                <a:lnTo>
                  <a:pt x="4724400" y="0"/>
                </a:lnTo>
                <a:close/>
              </a:path>
            </a:pathLst>
          </a:custGeom>
          <a:solidFill>
            <a:srgbClr val="1F2E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14464" y="589657"/>
            <a:ext cx="9832975" cy="11772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009B3C"/>
                </a:solidFill>
                <a:latin typeface="Calibri"/>
                <a:cs typeface="Calibri"/>
              </a:rPr>
              <a:t>Análise </a:t>
            </a:r>
            <a:r>
              <a:rPr sz="2000" b="1" spc="-15" dirty="0">
                <a:solidFill>
                  <a:srgbClr val="009B3C"/>
                </a:solidFill>
                <a:latin typeface="Calibri"/>
                <a:cs typeface="Calibri"/>
              </a:rPr>
              <a:t>entre</a:t>
            </a:r>
            <a:r>
              <a:rPr sz="2000" b="1" spc="-5" dirty="0">
                <a:solidFill>
                  <a:srgbClr val="009B3C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9B3C"/>
                </a:solidFill>
                <a:latin typeface="Calibri"/>
                <a:cs typeface="Calibri"/>
              </a:rPr>
              <a:t>o </a:t>
            </a:r>
            <a:r>
              <a:rPr sz="2000" b="1" spc="-5" dirty="0">
                <a:solidFill>
                  <a:srgbClr val="009B3C"/>
                </a:solidFill>
                <a:latin typeface="Calibri"/>
                <a:cs typeface="Calibri"/>
              </a:rPr>
              <a:t>número</a:t>
            </a:r>
            <a:r>
              <a:rPr sz="2000" b="1" spc="-15" dirty="0">
                <a:solidFill>
                  <a:srgbClr val="009B3C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9B3C"/>
                </a:solidFill>
                <a:latin typeface="Calibri"/>
                <a:cs typeface="Calibri"/>
              </a:rPr>
              <a:t>de</a:t>
            </a:r>
            <a:r>
              <a:rPr sz="2000" b="1" spc="5" dirty="0">
                <a:solidFill>
                  <a:srgbClr val="009B3C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9B3C"/>
                </a:solidFill>
                <a:latin typeface="Calibri"/>
                <a:cs typeface="Calibri"/>
              </a:rPr>
              <a:t>focos</a:t>
            </a:r>
            <a:r>
              <a:rPr sz="2000" b="1" spc="-5" dirty="0">
                <a:solidFill>
                  <a:srgbClr val="009B3C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9B3C"/>
                </a:solidFill>
                <a:latin typeface="Calibri"/>
                <a:cs typeface="Calibri"/>
              </a:rPr>
              <a:t>de</a:t>
            </a:r>
            <a:r>
              <a:rPr sz="2000" b="1" spc="5" dirty="0">
                <a:solidFill>
                  <a:srgbClr val="009B3C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9B3C"/>
                </a:solidFill>
                <a:latin typeface="Calibri"/>
                <a:cs typeface="Calibri"/>
              </a:rPr>
              <a:t>calor</a:t>
            </a:r>
            <a:r>
              <a:rPr sz="2000" b="1" spc="-10" dirty="0">
                <a:solidFill>
                  <a:srgbClr val="009B3C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9B3C"/>
                </a:solidFill>
                <a:latin typeface="Calibri"/>
                <a:cs typeface="Calibri"/>
              </a:rPr>
              <a:t>em  </a:t>
            </a:r>
            <a:r>
              <a:rPr sz="2000" b="1" spc="-10" dirty="0">
                <a:solidFill>
                  <a:srgbClr val="009B3C"/>
                </a:solidFill>
                <a:latin typeface="Calibri"/>
                <a:cs typeface="Calibri"/>
              </a:rPr>
              <a:t>relação</a:t>
            </a:r>
            <a:r>
              <a:rPr sz="2000" b="1" dirty="0">
                <a:solidFill>
                  <a:srgbClr val="009B3C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9B3C"/>
                </a:solidFill>
                <a:latin typeface="Calibri"/>
                <a:cs typeface="Calibri"/>
              </a:rPr>
              <a:t>ao</a:t>
            </a:r>
            <a:r>
              <a:rPr sz="2000" b="1" spc="-10" dirty="0">
                <a:solidFill>
                  <a:srgbClr val="009B3C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9B3C"/>
                </a:solidFill>
                <a:latin typeface="Calibri"/>
                <a:cs typeface="Calibri"/>
              </a:rPr>
              <a:t>CAR</a:t>
            </a:r>
            <a:r>
              <a:rPr sz="2000" b="1" spc="5" dirty="0">
                <a:solidFill>
                  <a:srgbClr val="009B3C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9B3C"/>
                </a:solidFill>
                <a:latin typeface="Calibri"/>
                <a:cs typeface="Calibri"/>
              </a:rPr>
              <a:t>e</a:t>
            </a:r>
            <a:r>
              <a:rPr sz="2000" b="1" spc="-5" dirty="0">
                <a:solidFill>
                  <a:srgbClr val="009B3C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9B3C"/>
                </a:solidFill>
                <a:latin typeface="Calibri"/>
                <a:cs typeface="Calibri"/>
              </a:rPr>
              <a:t>a </a:t>
            </a:r>
            <a:r>
              <a:rPr sz="2000" b="1" spc="-15" dirty="0">
                <a:solidFill>
                  <a:srgbClr val="009B3C"/>
                </a:solidFill>
                <a:latin typeface="Calibri"/>
                <a:cs typeface="Calibri"/>
              </a:rPr>
              <a:t>vegetação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000" dirty="0">
              <a:latin typeface="Calibri"/>
              <a:cs typeface="Calibri"/>
            </a:endParaRPr>
          </a:p>
          <a:p>
            <a:pPr marL="938530">
              <a:lnSpc>
                <a:spcPct val="100000"/>
              </a:lnSpc>
              <a:spcBef>
                <a:spcPts val="1340"/>
              </a:spcBef>
              <a:tabLst>
                <a:tab pos="7590155" algn="l"/>
              </a:tabLst>
            </a:pPr>
            <a:r>
              <a:rPr lang="pt-BR" sz="2400" b="1" spc="-5" dirty="0">
                <a:latin typeface="Calibri"/>
                <a:cs typeface="Calibri"/>
              </a:rPr>
              <a:t>     </a:t>
            </a:r>
            <a:r>
              <a:rPr sz="2400" b="1" spc="-5" dirty="0">
                <a:latin typeface="Calibri"/>
                <a:cs typeface="Calibri"/>
              </a:rPr>
              <a:t>Queimadas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x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Desmatamentos</a:t>
            </a:r>
            <a:r>
              <a:rPr lang="pt-BR" sz="2400" b="1" spc="-10" dirty="0">
                <a:latin typeface="Calibri"/>
                <a:cs typeface="Calibri"/>
              </a:rPr>
              <a:t>                                     </a:t>
            </a:r>
            <a:r>
              <a:rPr sz="2400" b="1" spc="-5" dirty="0">
                <a:latin typeface="Calibri"/>
                <a:cs typeface="Calibri"/>
              </a:rPr>
              <a:t>Queimadas</a:t>
            </a:r>
            <a:r>
              <a:rPr sz="2400" b="1" spc="-4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x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CAR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191370" y="35433"/>
            <a:ext cx="292290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Calibri"/>
                <a:cs typeface="Calibri"/>
              </a:rPr>
              <a:t>Período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analisado:</a:t>
            </a:r>
            <a:r>
              <a:rPr sz="1400" spc="31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01/01</a:t>
            </a:r>
            <a:r>
              <a:rPr sz="1400" b="1" spc="2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a</a:t>
            </a:r>
            <a:r>
              <a:rPr sz="1400" b="1" spc="-1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3</a:t>
            </a:r>
            <a:r>
              <a:rPr lang="pt-BR" sz="1400" b="1" spc="-5" dirty="0">
                <a:latin typeface="Calibri"/>
                <a:cs typeface="Calibri"/>
              </a:rPr>
              <a:t>1</a:t>
            </a:r>
            <a:r>
              <a:rPr sz="1400" b="1" spc="-5" dirty="0">
                <a:latin typeface="Calibri"/>
                <a:cs typeface="Calibri"/>
              </a:rPr>
              <a:t>/</a:t>
            </a:r>
            <a:r>
              <a:rPr lang="pt-BR" sz="1400" b="1" spc="-5" dirty="0">
                <a:latin typeface="Calibri"/>
                <a:cs typeface="Calibri"/>
              </a:rPr>
              <a:t>10</a:t>
            </a:r>
            <a:r>
              <a:rPr sz="1400" b="1" spc="-5" dirty="0">
                <a:latin typeface="Calibri"/>
                <a:cs typeface="Calibri"/>
              </a:rPr>
              <a:t>/2021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803394" y="6451803"/>
            <a:ext cx="218948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Calibri"/>
                <a:cs typeface="Calibri"/>
              </a:rPr>
              <a:t>Fonte: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http://terrabrasilis.dpi.inpe.br/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380100" y="5640691"/>
            <a:ext cx="7321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alibri"/>
                <a:cs typeface="Calibri"/>
              </a:rPr>
              <a:t>N.</a:t>
            </a:r>
            <a:r>
              <a:rPr sz="1200" b="1" spc="-3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de</a:t>
            </a:r>
            <a:r>
              <a:rPr sz="1200" b="1" spc="-35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focos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53" name="object 9"/>
          <p:cNvSpPr txBox="1">
            <a:spLocks/>
          </p:cNvSpPr>
          <p:nvPr/>
        </p:nvSpPr>
        <p:spPr>
          <a:xfrm>
            <a:off x="157099" y="0"/>
            <a:ext cx="6491605" cy="465512"/>
          </a:xfrm>
          <a:prstGeom prst="rect">
            <a:avLst/>
          </a:prstGeom>
        </p:spPr>
        <p:txBody>
          <a:bodyPr vert="horz" wrap="square" lIns="0" tIns="9525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0"/>
              </a:spcBef>
            </a:pPr>
            <a:r>
              <a:rPr lang="pt-BR" sz="2400" b="1" dirty="0">
                <a:solidFill>
                  <a:srgbClr val="202F58"/>
                </a:solidFill>
                <a:latin typeface="Garamond" panose="02020404030301010803" pitchFamily="18" charset="0"/>
                <a:ea typeface="+mn-ea"/>
                <a:cs typeface="+mn-cs"/>
              </a:rPr>
              <a:t>Panorama de Queimadas – Amazonas</a:t>
            </a:r>
          </a:p>
        </p:txBody>
      </p:sp>
      <p:graphicFrame>
        <p:nvGraphicFramePr>
          <p:cNvPr id="13" name="Gráfico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7379002"/>
              </p:ext>
            </p:extLst>
          </p:nvPr>
        </p:nvGraphicFramePr>
        <p:xfrm>
          <a:off x="1048326" y="2068363"/>
          <a:ext cx="5063929" cy="3399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Gráfico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5270649"/>
              </p:ext>
            </p:extLst>
          </p:nvPr>
        </p:nvGraphicFramePr>
        <p:xfrm>
          <a:off x="6570551" y="2582736"/>
          <a:ext cx="5241637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7577242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87417" y="1531792"/>
            <a:ext cx="9485745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350645" marR="5080" indent="-1338580">
              <a:lnSpc>
                <a:spcPct val="100000"/>
              </a:lnSpc>
              <a:spcBef>
                <a:spcPts val="105"/>
              </a:spcBef>
            </a:pPr>
            <a:r>
              <a:rPr sz="4400" b="1" dirty="0">
                <a:solidFill>
                  <a:srgbClr val="2A3C74"/>
                </a:solidFill>
                <a:latin typeface="Calibri"/>
                <a:cs typeface="Calibri"/>
              </a:rPr>
              <a:t>BOLETIM</a:t>
            </a:r>
            <a:r>
              <a:rPr sz="4400" b="1" spc="-40" dirty="0">
                <a:solidFill>
                  <a:srgbClr val="2A3C74"/>
                </a:solidFill>
                <a:latin typeface="Calibri"/>
                <a:cs typeface="Calibri"/>
              </a:rPr>
              <a:t> </a:t>
            </a:r>
            <a:r>
              <a:rPr sz="4400" b="1" dirty="0">
                <a:solidFill>
                  <a:srgbClr val="2A3C74"/>
                </a:solidFill>
                <a:latin typeface="Calibri"/>
                <a:cs typeface="Calibri"/>
              </a:rPr>
              <a:t>SEMANAL</a:t>
            </a:r>
            <a:r>
              <a:rPr sz="4400" b="1" spc="-40" dirty="0">
                <a:solidFill>
                  <a:srgbClr val="2A3C74"/>
                </a:solidFill>
                <a:latin typeface="Calibri"/>
                <a:cs typeface="Calibri"/>
              </a:rPr>
              <a:t> DAS </a:t>
            </a:r>
            <a:r>
              <a:rPr sz="4400" b="1" spc="-980" dirty="0">
                <a:solidFill>
                  <a:srgbClr val="2A3C74"/>
                </a:solidFill>
                <a:latin typeface="Calibri"/>
                <a:cs typeface="Calibri"/>
              </a:rPr>
              <a:t> </a:t>
            </a:r>
            <a:r>
              <a:rPr sz="4400" b="1" spc="-15" dirty="0">
                <a:solidFill>
                  <a:srgbClr val="2A3C74"/>
                </a:solidFill>
                <a:latin typeface="Calibri"/>
                <a:cs typeface="Calibri"/>
              </a:rPr>
              <a:t>QUEIMADAS</a:t>
            </a:r>
            <a:endParaRPr sz="44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285526" y="3678062"/>
            <a:ext cx="9928232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pt-BR" sz="4000" dirty="0">
                <a:solidFill>
                  <a:srgbClr val="2A3C74"/>
                </a:solidFill>
                <a:latin typeface="Calibri"/>
                <a:cs typeface="Calibri"/>
              </a:rPr>
              <a:t>22 </a:t>
            </a:r>
            <a:r>
              <a:rPr sz="4000" dirty="0">
                <a:solidFill>
                  <a:srgbClr val="2A3C74"/>
                </a:solidFill>
                <a:latin typeface="Calibri"/>
                <a:cs typeface="Calibri"/>
              </a:rPr>
              <a:t>a </a:t>
            </a:r>
            <a:r>
              <a:rPr lang="pt-BR" sz="4000" dirty="0">
                <a:solidFill>
                  <a:srgbClr val="2A3C74"/>
                </a:solidFill>
                <a:latin typeface="Calibri"/>
                <a:cs typeface="Calibri"/>
              </a:rPr>
              <a:t>28</a:t>
            </a:r>
            <a:r>
              <a:rPr sz="4000" dirty="0">
                <a:solidFill>
                  <a:srgbClr val="2A3C74"/>
                </a:solidFill>
                <a:latin typeface="Calibri"/>
                <a:cs typeface="Calibri"/>
              </a:rPr>
              <a:t> </a:t>
            </a:r>
            <a:r>
              <a:rPr sz="4000" spc="-5" dirty="0">
                <a:solidFill>
                  <a:srgbClr val="2A3C74"/>
                </a:solidFill>
                <a:latin typeface="Calibri"/>
                <a:cs typeface="Calibri"/>
              </a:rPr>
              <a:t>de</a:t>
            </a:r>
            <a:r>
              <a:rPr sz="4000" spc="-10" dirty="0">
                <a:solidFill>
                  <a:srgbClr val="2A3C74"/>
                </a:solidFill>
                <a:latin typeface="Calibri"/>
                <a:cs typeface="Calibri"/>
              </a:rPr>
              <a:t> </a:t>
            </a:r>
            <a:r>
              <a:rPr lang="pt-BR" sz="4000" spc="-10" dirty="0">
                <a:solidFill>
                  <a:srgbClr val="2A3C74"/>
                </a:solidFill>
                <a:latin typeface="Calibri"/>
                <a:cs typeface="Calibri"/>
              </a:rPr>
              <a:t>novembro </a:t>
            </a:r>
            <a:r>
              <a:rPr sz="4000" spc="-5" dirty="0">
                <a:solidFill>
                  <a:srgbClr val="2A3C74"/>
                </a:solidFill>
                <a:latin typeface="Calibri"/>
                <a:cs typeface="Calibri"/>
              </a:rPr>
              <a:t>de</a:t>
            </a:r>
            <a:r>
              <a:rPr sz="4000" spc="-10" dirty="0">
                <a:solidFill>
                  <a:srgbClr val="2A3C74"/>
                </a:solidFill>
                <a:latin typeface="Calibri"/>
                <a:cs typeface="Calibri"/>
              </a:rPr>
              <a:t> </a:t>
            </a:r>
            <a:r>
              <a:rPr sz="4000" dirty="0">
                <a:solidFill>
                  <a:srgbClr val="2A3C74"/>
                </a:solidFill>
                <a:latin typeface="Calibri"/>
                <a:cs typeface="Calibri"/>
              </a:rPr>
              <a:t>2021</a:t>
            </a:r>
            <a:endParaRPr sz="4000" dirty="0">
              <a:latin typeface="Calibri"/>
              <a:cs typeface="Calibri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CB8AF93A-326C-47D2-9D6F-CEEC924BCBE8}"/>
              </a:ext>
            </a:extLst>
          </p:cNvPr>
          <p:cNvSpPr/>
          <p:nvPr/>
        </p:nvSpPr>
        <p:spPr>
          <a:xfrm>
            <a:off x="-12000" y="279134"/>
            <a:ext cx="5040000" cy="242844"/>
          </a:xfrm>
          <a:prstGeom prst="rect">
            <a:avLst/>
          </a:prstGeom>
          <a:solidFill>
            <a:srgbClr val="202F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D4688977-85C7-432D-A494-D542730D3FE9}"/>
              </a:ext>
            </a:extLst>
          </p:cNvPr>
          <p:cNvSpPr/>
          <p:nvPr/>
        </p:nvSpPr>
        <p:spPr>
          <a:xfrm>
            <a:off x="7152000" y="279134"/>
            <a:ext cx="5040000" cy="242844"/>
          </a:xfrm>
          <a:prstGeom prst="rect">
            <a:avLst/>
          </a:prstGeom>
          <a:solidFill>
            <a:srgbClr val="202F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99886CEF-D101-4D2A-B575-8BEC0993A01F}"/>
              </a:ext>
            </a:extLst>
          </p:cNvPr>
          <p:cNvSpPr/>
          <p:nvPr/>
        </p:nvSpPr>
        <p:spPr>
          <a:xfrm>
            <a:off x="3365795" y="6615156"/>
            <a:ext cx="5040000" cy="242844"/>
          </a:xfrm>
          <a:prstGeom prst="rect">
            <a:avLst/>
          </a:prstGeom>
          <a:solidFill>
            <a:srgbClr val="04A6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LOGO">
            <a:extLst>
              <a:ext uri="{FF2B5EF4-FFF2-40B4-BE49-F238E27FC236}">
                <a16:creationId xmlns:a16="http://schemas.microsoft.com/office/drawing/2014/main" id="{F89366D4-0AF8-4FFB-8CBB-92397F16ED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5526" y="5378450"/>
            <a:ext cx="5200538" cy="1091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3699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530340" y="248411"/>
            <a:ext cx="5661660" cy="195580"/>
          </a:xfrm>
          <a:custGeom>
            <a:avLst/>
            <a:gdLst/>
            <a:ahLst/>
            <a:cxnLst/>
            <a:rect l="l" t="t" r="r" b="b"/>
            <a:pathLst>
              <a:path w="5661659" h="195579">
                <a:moveTo>
                  <a:pt x="5661659" y="0"/>
                </a:moveTo>
                <a:lnTo>
                  <a:pt x="0" y="0"/>
                </a:lnTo>
                <a:lnTo>
                  <a:pt x="0" y="195071"/>
                </a:lnTo>
                <a:lnTo>
                  <a:pt x="5661659" y="195071"/>
                </a:lnTo>
                <a:lnTo>
                  <a:pt x="5661659" y="0"/>
                </a:lnTo>
                <a:close/>
              </a:path>
            </a:pathLst>
          </a:custGeom>
          <a:solidFill>
            <a:srgbClr val="009B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788152" y="248411"/>
            <a:ext cx="449580" cy="195580"/>
          </a:xfrm>
          <a:custGeom>
            <a:avLst/>
            <a:gdLst/>
            <a:ahLst/>
            <a:cxnLst/>
            <a:rect l="l" t="t" r="r" b="b"/>
            <a:pathLst>
              <a:path w="449579" h="195579">
                <a:moveTo>
                  <a:pt x="449579" y="0"/>
                </a:moveTo>
                <a:lnTo>
                  <a:pt x="0" y="0"/>
                </a:lnTo>
                <a:lnTo>
                  <a:pt x="0" y="195071"/>
                </a:lnTo>
                <a:lnTo>
                  <a:pt x="449579" y="195071"/>
                </a:lnTo>
                <a:lnTo>
                  <a:pt x="449579" y="0"/>
                </a:lnTo>
                <a:close/>
              </a:path>
            </a:pathLst>
          </a:custGeom>
          <a:solidFill>
            <a:srgbClr val="009B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263896" y="248411"/>
            <a:ext cx="231775" cy="195580"/>
          </a:xfrm>
          <a:custGeom>
            <a:avLst/>
            <a:gdLst/>
            <a:ahLst/>
            <a:cxnLst/>
            <a:rect l="l" t="t" r="r" b="b"/>
            <a:pathLst>
              <a:path w="231775" h="195579">
                <a:moveTo>
                  <a:pt x="231648" y="0"/>
                </a:moveTo>
                <a:lnTo>
                  <a:pt x="0" y="0"/>
                </a:lnTo>
                <a:lnTo>
                  <a:pt x="0" y="195071"/>
                </a:lnTo>
                <a:lnTo>
                  <a:pt x="231648" y="195071"/>
                </a:lnTo>
                <a:lnTo>
                  <a:pt x="231648" y="0"/>
                </a:lnTo>
                <a:close/>
              </a:path>
            </a:pathLst>
          </a:custGeom>
          <a:solidFill>
            <a:srgbClr val="009B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6489191"/>
            <a:ext cx="4724400" cy="182880"/>
          </a:xfrm>
          <a:custGeom>
            <a:avLst/>
            <a:gdLst/>
            <a:ahLst/>
            <a:cxnLst/>
            <a:rect l="l" t="t" r="r" b="b"/>
            <a:pathLst>
              <a:path w="4724400" h="182879">
                <a:moveTo>
                  <a:pt x="4724400" y="0"/>
                </a:moveTo>
                <a:lnTo>
                  <a:pt x="0" y="0"/>
                </a:lnTo>
                <a:lnTo>
                  <a:pt x="0" y="182880"/>
                </a:lnTo>
                <a:lnTo>
                  <a:pt x="4724400" y="182880"/>
                </a:lnTo>
                <a:lnTo>
                  <a:pt x="4724400" y="0"/>
                </a:lnTo>
                <a:close/>
              </a:path>
            </a:pathLst>
          </a:custGeom>
          <a:solidFill>
            <a:srgbClr val="1F2E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17956" y="469118"/>
            <a:ext cx="4285438" cy="864980"/>
          </a:xfrm>
          <a:prstGeom prst="rect">
            <a:avLst/>
          </a:prstGeom>
        </p:spPr>
        <p:txBody>
          <a:bodyPr vert="horz" wrap="square" lIns="0" tIns="150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85"/>
              </a:spcBef>
            </a:pPr>
            <a:r>
              <a:rPr sz="2000" dirty="0">
                <a:solidFill>
                  <a:srgbClr val="009B3C"/>
                </a:solidFill>
                <a:latin typeface="Calibri"/>
                <a:cs typeface="Calibri"/>
              </a:rPr>
              <a:t>Ranking</a:t>
            </a:r>
            <a:r>
              <a:rPr sz="2000" spc="-35" dirty="0">
                <a:solidFill>
                  <a:srgbClr val="009B3C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9B3C"/>
                </a:solidFill>
                <a:latin typeface="Calibri"/>
                <a:cs typeface="Calibri"/>
              </a:rPr>
              <a:t>Amazônia</a:t>
            </a:r>
            <a:r>
              <a:rPr sz="2000" spc="-15" dirty="0">
                <a:solidFill>
                  <a:srgbClr val="009B3C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9B3C"/>
                </a:solidFill>
                <a:latin typeface="Calibri"/>
                <a:cs typeface="Calibri"/>
              </a:rPr>
              <a:t>Legal</a:t>
            </a:r>
            <a:endParaRPr sz="2000" dirty="0">
              <a:latin typeface="Calibri"/>
              <a:cs typeface="Calibri"/>
            </a:endParaRPr>
          </a:p>
          <a:p>
            <a:pPr marL="596900" indent="-287020">
              <a:lnSpc>
                <a:spcPct val="100000"/>
              </a:lnSpc>
              <a:spcBef>
                <a:spcPts val="969"/>
              </a:spcBef>
              <a:buFont typeface="Arial"/>
              <a:buChar char="•"/>
              <a:tabLst>
                <a:tab pos="596900" algn="l"/>
                <a:tab pos="597535" algn="l"/>
              </a:tabLst>
            </a:pPr>
            <a:r>
              <a:rPr sz="1800" b="1" spc="-5" dirty="0">
                <a:solidFill>
                  <a:srgbClr val="004385"/>
                </a:solidFill>
                <a:latin typeface="Calibri"/>
                <a:cs typeface="Calibri"/>
              </a:rPr>
              <a:t>Número</a:t>
            </a:r>
            <a:r>
              <a:rPr sz="1800" b="1" spc="-35" dirty="0">
                <a:solidFill>
                  <a:srgbClr val="004385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4385"/>
                </a:solidFill>
                <a:latin typeface="Calibri"/>
                <a:cs typeface="Calibri"/>
              </a:rPr>
              <a:t>de</a:t>
            </a:r>
            <a:r>
              <a:rPr sz="1800" b="1" spc="-30" dirty="0">
                <a:solidFill>
                  <a:srgbClr val="004385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4385"/>
                </a:solidFill>
                <a:latin typeface="Calibri"/>
                <a:cs typeface="Calibri"/>
              </a:rPr>
              <a:t>focos</a:t>
            </a:r>
            <a:r>
              <a:rPr sz="1800" b="1" spc="-25" dirty="0">
                <a:solidFill>
                  <a:srgbClr val="004385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4385"/>
                </a:solidFill>
                <a:latin typeface="Calibri"/>
                <a:cs typeface="Calibri"/>
              </a:rPr>
              <a:t>detectados:</a:t>
            </a:r>
            <a:r>
              <a:rPr sz="1800" b="1" spc="-30" dirty="0">
                <a:solidFill>
                  <a:srgbClr val="004385"/>
                </a:solidFill>
                <a:latin typeface="Calibri"/>
                <a:cs typeface="Calibri"/>
              </a:rPr>
              <a:t> </a:t>
            </a:r>
            <a:r>
              <a:rPr lang="pt-BR" b="1" spc="-5" dirty="0">
                <a:solidFill>
                  <a:srgbClr val="C00000"/>
                </a:solidFill>
                <a:latin typeface="Calibri"/>
                <a:cs typeface="Calibri"/>
              </a:rPr>
              <a:t>1.532</a:t>
            </a:r>
            <a:endParaRPr sz="1800" dirty="0">
              <a:latin typeface="Calibri"/>
              <a:cs typeface="Calibri"/>
            </a:endParaRPr>
          </a:p>
        </p:txBody>
      </p:sp>
      <p:graphicFrame>
        <p:nvGraphicFramePr>
          <p:cNvPr id="8" name="objec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2288469"/>
              </p:ext>
            </p:extLst>
          </p:nvPr>
        </p:nvGraphicFramePr>
        <p:xfrm>
          <a:off x="6099303" y="1264195"/>
          <a:ext cx="5799453" cy="47763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121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56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71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72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72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1072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sz="14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RANKING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6350">
                      <a:solidFill>
                        <a:srgbClr val="FFFFFF"/>
                      </a:solidFill>
                      <a:prstDash val="solid"/>
                    </a:lnR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1F386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sz="140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ESTADOS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86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700" dirty="0">
                        <a:latin typeface="Times New Roman"/>
                        <a:cs typeface="Times New Roman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pt-BR"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22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4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pt-BR" sz="14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28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/</a:t>
                      </a:r>
                      <a:r>
                        <a:rPr lang="pt-BR"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11</a:t>
                      </a:r>
                      <a:r>
                        <a:rPr sz="140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2020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86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700" dirty="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pt-BR"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22</a:t>
                      </a:r>
                      <a:r>
                        <a:rPr sz="140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4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pt-BR" sz="14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28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/</a:t>
                      </a:r>
                      <a:r>
                        <a:rPr lang="pt-BR"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11</a:t>
                      </a:r>
                      <a:r>
                        <a:rPr sz="140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2021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86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271780" marR="71120" indent="-19240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8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aria</a:t>
                      </a:r>
                      <a:r>
                        <a:rPr sz="140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ç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ão 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(%)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86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4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9"/>
                        </a:spcBef>
                      </a:pPr>
                      <a:r>
                        <a:rPr sz="1200" b="0" spc="-5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1°</a:t>
                      </a:r>
                      <a:endParaRPr sz="1200" b="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110489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MARANHÃO</a:t>
                      </a:r>
                    </a:p>
                  </a:txBody>
                  <a:tcPr marL="9525" marR="9525" marT="9525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240</a:t>
                      </a:r>
                    </a:p>
                  </a:txBody>
                  <a:tcPr marL="9525" marR="9525" marT="9525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630</a:t>
                      </a:r>
                    </a:p>
                  </a:txBody>
                  <a:tcPr marL="9525" marR="9525" marT="9525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163</a:t>
                      </a:r>
                    </a:p>
                  </a:txBody>
                  <a:tcPr marL="9525" marR="9525" marT="9525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817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70"/>
                        </a:spcBef>
                      </a:pPr>
                      <a:r>
                        <a:rPr sz="1200" b="0" spc="-5" dirty="0">
                          <a:latin typeface="Calibri"/>
                          <a:cs typeface="Calibri"/>
                        </a:rPr>
                        <a:t>2°</a:t>
                      </a:r>
                      <a:endParaRPr sz="1200" b="0" dirty="0">
                        <a:latin typeface="Calibri"/>
                        <a:cs typeface="Calibri"/>
                      </a:endParaRPr>
                    </a:p>
                  </a:txBody>
                  <a:tcPr marL="0" marR="0" marT="135890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PARÁ</a:t>
                      </a:r>
                    </a:p>
                  </a:txBody>
                  <a:tcPr marL="9525" marR="9525" marT="9525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358</a:t>
                      </a:r>
                    </a:p>
                  </a:txBody>
                  <a:tcPr marL="9525" marR="9525" marT="9525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608</a:t>
                      </a:r>
                    </a:p>
                  </a:txBody>
                  <a:tcPr marL="9525" marR="9525" marT="9525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9525" marR="9525" marT="9525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499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35"/>
                        </a:spcBef>
                      </a:pPr>
                      <a:r>
                        <a:rPr sz="1200" b="0" spc="-5" dirty="0">
                          <a:latin typeface="Calibri"/>
                          <a:cs typeface="Calibri"/>
                        </a:rPr>
                        <a:t>3°</a:t>
                      </a:r>
                      <a:endParaRPr sz="1200" b="0" dirty="0">
                        <a:latin typeface="Calibri"/>
                        <a:cs typeface="Calibri"/>
                      </a:endParaRPr>
                    </a:p>
                  </a:txBody>
                  <a:tcPr marL="0" marR="0" marT="156845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MATO</a:t>
                      </a:r>
                      <a:r>
                        <a:rPr lang="pt-BR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GROSSO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464</a:t>
                      </a:r>
                    </a:p>
                  </a:txBody>
                  <a:tcPr marL="9525" marR="9525" marT="9525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9525" marR="9525" marT="9525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-71</a:t>
                      </a:r>
                    </a:p>
                  </a:txBody>
                  <a:tcPr marL="9525" marR="9525" marT="9525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721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200" b="1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b="1" spc="-5" dirty="0">
                          <a:latin typeface="Calibri"/>
                          <a:cs typeface="Calibri"/>
                        </a:rPr>
                        <a:t>4°</a:t>
                      </a:r>
                      <a:endParaRPr sz="1200" b="1" dirty="0">
                        <a:latin typeface="Calibri"/>
                        <a:cs typeface="Calibri"/>
                      </a:endParaRPr>
                    </a:p>
                  </a:txBody>
                  <a:tcPr marL="0" marR="0" marT="5080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AMAZONAS</a:t>
                      </a:r>
                    </a:p>
                  </a:txBody>
                  <a:tcPr marL="9525" marR="9525" marT="9525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9525" marR="9525" marT="9525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9525" marR="9525" marT="9525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9525" marR="9525" marT="9525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781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sz="1200" b="0" dirty="0">
                          <a:latin typeface="Calibri"/>
                          <a:cs typeface="Calibri"/>
                        </a:rPr>
                        <a:t>5°</a:t>
                      </a:r>
                    </a:p>
                  </a:txBody>
                  <a:tcPr marL="0" marR="0" marT="95885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TOCANTINS</a:t>
                      </a:r>
                    </a:p>
                  </a:txBody>
                  <a:tcPr marL="9525" marR="9525" marT="9525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9525" marR="9525" marT="9525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9525" marR="9525" marT="9525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-50</a:t>
                      </a:r>
                    </a:p>
                  </a:txBody>
                  <a:tcPr marL="9525" marR="9525" marT="9525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263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1200" b="0" spc="-5" dirty="0">
                          <a:latin typeface="Calibri"/>
                          <a:cs typeface="Calibri"/>
                        </a:rPr>
                        <a:t>6°</a:t>
                      </a:r>
                      <a:endParaRPr sz="1200" b="0" dirty="0">
                        <a:latin typeface="Calibri"/>
                        <a:cs typeface="Calibri"/>
                      </a:endParaRPr>
                    </a:p>
                  </a:txBody>
                  <a:tcPr marL="0" marR="0" marT="75565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RONDÔNIA</a:t>
                      </a:r>
                    </a:p>
                  </a:txBody>
                  <a:tcPr marL="9525" marR="9525" marT="9525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9525" marR="9525" marT="9525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9525" marR="9525" marT="9525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-79</a:t>
                      </a:r>
                    </a:p>
                  </a:txBody>
                  <a:tcPr marL="9525" marR="9525" marT="9525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6203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7º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152400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RORAIMA</a:t>
                      </a:r>
                    </a:p>
                  </a:txBody>
                  <a:tcPr marL="9525" marR="9525" marT="9525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183</a:t>
                      </a:r>
                    </a:p>
                  </a:txBody>
                  <a:tcPr marL="9525" marR="9525" marT="9525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17213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b="0" dirty="0">
                          <a:latin typeface="Calibri"/>
                          <a:cs typeface="Calibri"/>
                        </a:rPr>
                        <a:t>8</a:t>
                      </a:r>
                      <a:r>
                        <a:rPr lang="pt-BR" sz="1200" b="0" dirty="0">
                          <a:latin typeface="Calibri"/>
                          <a:cs typeface="Calibri"/>
                        </a:rPr>
                        <a:t>°</a:t>
                      </a:r>
                      <a:endParaRPr sz="1200" b="0" dirty="0">
                        <a:latin typeface="Calibri"/>
                        <a:cs typeface="Calibri"/>
                      </a:endParaRPr>
                    </a:p>
                  </a:txBody>
                  <a:tcPr marL="0" marR="0" marT="5080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ACRE</a:t>
                      </a:r>
                    </a:p>
                  </a:txBody>
                  <a:tcPr marL="9525" marR="9525" marT="9525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-25</a:t>
                      </a:r>
                    </a:p>
                  </a:txBody>
                  <a:tcPr marL="9525" marR="9525" marT="9525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17213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pt-BR" sz="1200" b="0" dirty="0">
                          <a:latin typeface="Calibri"/>
                          <a:cs typeface="Calibri"/>
                        </a:rPr>
                        <a:t>9º</a:t>
                      </a:r>
                      <a:endParaRPr sz="1200" b="0" dirty="0">
                        <a:latin typeface="Calibri"/>
                        <a:cs typeface="Calibri"/>
                      </a:endParaRPr>
                    </a:p>
                  </a:txBody>
                  <a:tcPr marL="0" marR="0" marT="5080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AMAPÁ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8136836"/>
                  </a:ext>
                </a:extLst>
              </a:tr>
            </a:tbl>
          </a:graphicData>
        </a:graphic>
      </p:graphicFrame>
      <p:sp>
        <p:nvSpPr>
          <p:cNvPr id="9" name="object 9"/>
          <p:cNvSpPr txBox="1"/>
          <p:nvPr/>
        </p:nvSpPr>
        <p:spPr>
          <a:xfrm>
            <a:off x="9269095" y="642"/>
            <a:ext cx="292290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Calibri"/>
                <a:cs typeface="Calibri"/>
              </a:rPr>
              <a:t>Período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analisado:</a:t>
            </a:r>
            <a:r>
              <a:rPr sz="1400" spc="310" dirty="0">
                <a:latin typeface="Calibri"/>
                <a:cs typeface="Calibri"/>
              </a:rPr>
              <a:t> </a:t>
            </a:r>
            <a:r>
              <a:rPr lang="pt-BR" sz="1400" b="1" spc="-5" dirty="0">
                <a:latin typeface="Calibri"/>
                <a:cs typeface="Calibri"/>
              </a:rPr>
              <a:t>22</a:t>
            </a:r>
            <a:r>
              <a:rPr sz="1400" b="1" spc="2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a</a:t>
            </a:r>
            <a:r>
              <a:rPr sz="1400" b="1" spc="-15" dirty="0">
                <a:latin typeface="Calibri"/>
                <a:cs typeface="Calibri"/>
              </a:rPr>
              <a:t> </a:t>
            </a:r>
            <a:r>
              <a:rPr lang="pt-BR" sz="1400" b="1" spc="-15" dirty="0">
                <a:latin typeface="Calibri"/>
                <a:cs typeface="Calibri"/>
              </a:rPr>
              <a:t>28</a:t>
            </a:r>
            <a:r>
              <a:rPr sz="1400" b="1" spc="-5" dirty="0">
                <a:latin typeface="Calibri"/>
                <a:cs typeface="Calibri"/>
              </a:rPr>
              <a:t>/</a:t>
            </a:r>
            <a:r>
              <a:rPr lang="pt-BR" sz="1400" b="1" spc="-5" dirty="0">
                <a:latin typeface="Calibri"/>
                <a:cs typeface="Calibri"/>
              </a:rPr>
              <a:t>11</a:t>
            </a:r>
            <a:r>
              <a:rPr sz="1400" b="1" spc="-5" dirty="0">
                <a:latin typeface="Calibri"/>
                <a:cs typeface="Calibri"/>
              </a:rPr>
              <a:t>/2021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803394" y="6451803"/>
            <a:ext cx="362013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Calibri"/>
                <a:cs typeface="Calibri"/>
              </a:rPr>
              <a:t>Fonte: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http://queimadas.dgi.inpe.br/queimadas/bdqueimadas/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3" name="object 9"/>
          <p:cNvSpPr txBox="1">
            <a:spLocks noGrp="1"/>
          </p:cNvSpPr>
          <p:nvPr>
            <p:ph type="title"/>
          </p:nvPr>
        </p:nvSpPr>
        <p:spPr>
          <a:xfrm>
            <a:off x="62826" y="642"/>
            <a:ext cx="6491605" cy="465512"/>
          </a:xfrm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0"/>
              </a:spcBef>
            </a:pPr>
            <a:r>
              <a:rPr sz="2400" b="1" dirty="0">
                <a:solidFill>
                  <a:srgbClr val="202F58"/>
                </a:solidFill>
                <a:latin typeface="Garamond" panose="02020404030301010803" pitchFamily="18" charset="0"/>
                <a:ea typeface="+mn-ea"/>
                <a:cs typeface="+mn-cs"/>
              </a:rPr>
              <a:t>Panorama</a:t>
            </a:r>
            <a:r>
              <a:rPr sz="2400" spc="-25" dirty="0">
                <a:latin typeface="Garamond" panose="02020404030301010803" pitchFamily="18" charset="0"/>
              </a:rPr>
              <a:t> </a:t>
            </a:r>
            <a:r>
              <a:rPr sz="2400" b="1" dirty="0">
                <a:solidFill>
                  <a:srgbClr val="202F58"/>
                </a:solidFill>
                <a:latin typeface="Garamond" panose="02020404030301010803" pitchFamily="18" charset="0"/>
                <a:ea typeface="+mn-ea"/>
                <a:cs typeface="+mn-cs"/>
              </a:rPr>
              <a:t>de Queimadas </a:t>
            </a:r>
            <a:r>
              <a:rPr lang="pt-BR" sz="2400" b="1" dirty="0">
                <a:solidFill>
                  <a:srgbClr val="202F58"/>
                </a:solidFill>
                <a:latin typeface="Garamond" panose="02020404030301010803" pitchFamily="18" charset="0"/>
                <a:ea typeface="+mn-ea"/>
                <a:cs typeface="+mn-cs"/>
              </a:rPr>
              <a:t>–</a:t>
            </a:r>
            <a:r>
              <a:rPr sz="2400" b="1" dirty="0">
                <a:solidFill>
                  <a:srgbClr val="202F58"/>
                </a:solidFill>
                <a:latin typeface="Garamond" panose="02020404030301010803" pitchFamily="18" charset="0"/>
                <a:ea typeface="+mn-ea"/>
                <a:cs typeface="+mn-cs"/>
              </a:rPr>
              <a:t> Amazonas</a:t>
            </a:r>
          </a:p>
        </p:txBody>
      </p:sp>
      <p:graphicFrame>
        <p:nvGraphicFramePr>
          <p:cNvPr id="12" name="Gráfico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661781"/>
              </p:ext>
            </p:extLst>
          </p:nvPr>
        </p:nvGraphicFramePr>
        <p:xfrm>
          <a:off x="340737" y="1520371"/>
          <a:ext cx="5447415" cy="45202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7592592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530340" y="248411"/>
            <a:ext cx="5661660" cy="195580"/>
          </a:xfrm>
          <a:custGeom>
            <a:avLst/>
            <a:gdLst/>
            <a:ahLst/>
            <a:cxnLst/>
            <a:rect l="l" t="t" r="r" b="b"/>
            <a:pathLst>
              <a:path w="5661659" h="195579">
                <a:moveTo>
                  <a:pt x="5661659" y="0"/>
                </a:moveTo>
                <a:lnTo>
                  <a:pt x="0" y="0"/>
                </a:lnTo>
                <a:lnTo>
                  <a:pt x="0" y="195071"/>
                </a:lnTo>
                <a:lnTo>
                  <a:pt x="5661659" y="195071"/>
                </a:lnTo>
                <a:lnTo>
                  <a:pt x="5661659" y="0"/>
                </a:lnTo>
                <a:close/>
              </a:path>
            </a:pathLst>
          </a:custGeom>
          <a:solidFill>
            <a:srgbClr val="009B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788152" y="248411"/>
            <a:ext cx="449580" cy="195580"/>
          </a:xfrm>
          <a:custGeom>
            <a:avLst/>
            <a:gdLst/>
            <a:ahLst/>
            <a:cxnLst/>
            <a:rect l="l" t="t" r="r" b="b"/>
            <a:pathLst>
              <a:path w="449579" h="195579">
                <a:moveTo>
                  <a:pt x="449579" y="0"/>
                </a:moveTo>
                <a:lnTo>
                  <a:pt x="0" y="0"/>
                </a:lnTo>
                <a:lnTo>
                  <a:pt x="0" y="195071"/>
                </a:lnTo>
                <a:lnTo>
                  <a:pt x="449579" y="195071"/>
                </a:lnTo>
                <a:lnTo>
                  <a:pt x="449579" y="0"/>
                </a:lnTo>
                <a:close/>
              </a:path>
            </a:pathLst>
          </a:custGeom>
          <a:solidFill>
            <a:srgbClr val="009B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263896" y="248411"/>
            <a:ext cx="231775" cy="195580"/>
          </a:xfrm>
          <a:custGeom>
            <a:avLst/>
            <a:gdLst/>
            <a:ahLst/>
            <a:cxnLst/>
            <a:rect l="l" t="t" r="r" b="b"/>
            <a:pathLst>
              <a:path w="231775" h="195579">
                <a:moveTo>
                  <a:pt x="231648" y="0"/>
                </a:moveTo>
                <a:lnTo>
                  <a:pt x="0" y="0"/>
                </a:lnTo>
                <a:lnTo>
                  <a:pt x="0" y="195071"/>
                </a:lnTo>
                <a:lnTo>
                  <a:pt x="231648" y="195071"/>
                </a:lnTo>
                <a:lnTo>
                  <a:pt x="231648" y="0"/>
                </a:lnTo>
                <a:close/>
              </a:path>
            </a:pathLst>
          </a:custGeom>
          <a:solidFill>
            <a:srgbClr val="009B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6489191"/>
            <a:ext cx="4724400" cy="182880"/>
          </a:xfrm>
          <a:custGeom>
            <a:avLst/>
            <a:gdLst/>
            <a:ahLst/>
            <a:cxnLst/>
            <a:rect l="l" t="t" r="r" b="b"/>
            <a:pathLst>
              <a:path w="4724400" h="182879">
                <a:moveTo>
                  <a:pt x="4724400" y="0"/>
                </a:moveTo>
                <a:lnTo>
                  <a:pt x="0" y="0"/>
                </a:lnTo>
                <a:lnTo>
                  <a:pt x="0" y="182880"/>
                </a:lnTo>
                <a:lnTo>
                  <a:pt x="4724400" y="182880"/>
                </a:lnTo>
                <a:lnTo>
                  <a:pt x="4724400" y="0"/>
                </a:lnTo>
                <a:close/>
              </a:path>
            </a:pathLst>
          </a:custGeom>
          <a:solidFill>
            <a:srgbClr val="1F2E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8739" y="-52491"/>
            <a:ext cx="3990340" cy="465512"/>
          </a:xfrm>
          <a:prstGeom prst="rect">
            <a:avLst/>
          </a:prstGeom>
        </p:spPr>
        <p:txBody>
          <a:bodyPr vert="horz" wrap="square" lIns="0" tIns="9525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0"/>
              </a:spcBef>
            </a:pPr>
            <a:r>
              <a:rPr sz="2400" b="1" dirty="0">
                <a:solidFill>
                  <a:srgbClr val="202F58"/>
                </a:solidFill>
                <a:latin typeface="Garamond" panose="02020404030301010803" pitchFamily="18" charset="0"/>
                <a:ea typeface="+mn-ea"/>
                <a:cs typeface="+mn-cs"/>
              </a:rPr>
              <a:t>Panorama de Queimadas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8739" y="385318"/>
            <a:ext cx="367284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009B3C"/>
                </a:solidFill>
                <a:latin typeface="Calibri"/>
                <a:cs typeface="Calibri"/>
              </a:rPr>
              <a:t>Municípios</a:t>
            </a:r>
            <a:r>
              <a:rPr sz="2000" b="1" spc="-40" dirty="0">
                <a:solidFill>
                  <a:srgbClr val="009B3C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9B3C"/>
                </a:solidFill>
                <a:latin typeface="Calibri"/>
                <a:cs typeface="Calibri"/>
              </a:rPr>
              <a:t>no</a:t>
            </a:r>
            <a:r>
              <a:rPr sz="2000" b="1" spc="-5" dirty="0">
                <a:solidFill>
                  <a:srgbClr val="009B3C"/>
                </a:solidFill>
                <a:latin typeface="Calibri"/>
                <a:cs typeface="Calibri"/>
              </a:rPr>
              <a:t> país</a:t>
            </a:r>
            <a:r>
              <a:rPr sz="2000" b="1" spc="-20" dirty="0">
                <a:solidFill>
                  <a:srgbClr val="009B3C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9B3C"/>
                </a:solidFill>
                <a:latin typeface="Calibri"/>
                <a:cs typeface="Calibri"/>
              </a:rPr>
              <a:t>com mais</a:t>
            </a:r>
            <a:r>
              <a:rPr sz="2000" b="1" spc="-25" dirty="0">
                <a:solidFill>
                  <a:srgbClr val="009B3C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9B3C"/>
                </a:solidFill>
                <a:latin typeface="Calibri"/>
                <a:cs typeface="Calibri"/>
              </a:rPr>
              <a:t>focos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269095" y="5933"/>
            <a:ext cx="292290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Calibri"/>
                <a:cs typeface="Calibri"/>
              </a:rPr>
              <a:t>Período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analisado:</a:t>
            </a:r>
            <a:r>
              <a:rPr sz="1400" spc="315" dirty="0">
                <a:latin typeface="Calibri"/>
                <a:cs typeface="Calibri"/>
              </a:rPr>
              <a:t> </a:t>
            </a:r>
            <a:r>
              <a:rPr lang="pt-BR" sz="1400" b="1" spc="-5" dirty="0">
                <a:latin typeface="Calibri"/>
                <a:cs typeface="Calibri"/>
              </a:rPr>
              <a:t>22</a:t>
            </a:r>
            <a:r>
              <a:rPr sz="1400" b="1" spc="2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a</a:t>
            </a:r>
            <a:r>
              <a:rPr sz="1400" b="1" spc="-15" dirty="0">
                <a:latin typeface="Calibri"/>
                <a:cs typeface="Calibri"/>
              </a:rPr>
              <a:t> </a:t>
            </a:r>
            <a:r>
              <a:rPr lang="pt-BR" sz="1400" b="1" spc="-15" dirty="0">
                <a:latin typeface="Calibri"/>
                <a:cs typeface="Calibri"/>
              </a:rPr>
              <a:t>28</a:t>
            </a:r>
            <a:r>
              <a:rPr sz="1400" b="1" spc="-5" dirty="0">
                <a:latin typeface="Calibri"/>
                <a:cs typeface="Calibri"/>
              </a:rPr>
              <a:t>/</a:t>
            </a:r>
            <a:r>
              <a:rPr lang="pt-BR" sz="1400" b="1" spc="-5" dirty="0">
                <a:latin typeface="Calibri"/>
                <a:cs typeface="Calibri"/>
              </a:rPr>
              <a:t>11</a:t>
            </a:r>
            <a:r>
              <a:rPr sz="1400" b="1" spc="-5" dirty="0">
                <a:latin typeface="Calibri"/>
                <a:cs typeface="Calibri"/>
              </a:rPr>
              <a:t>/2021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503413" y="6611757"/>
            <a:ext cx="362013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Calibri"/>
                <a:cs typeface="Calibri"/>
              </a:rPr>
              <a:t>Fonte: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http://queimadas.dgi.inpe.br/queimadas/bdqueimadas/</a:t>
            </a:r>
            <a:endParaRPr sz="1100" dirty="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7552177" y="1002527"/>
            <a:ext cx="3830320" cy="466153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850" dirty="0">
              <a:latin typeface="Calibri"/>
              <a:cs typeface="Calibri"/>
            </a:endParaRPr>
          </a:p>
          <a:p>
            <a:pPr marL="344805" indent="-332740">
              <a:lnSpc>
                <a:spcPct val="100000"/>
              </a:lnSpc>
              <a:buFont typeface="Arial"/>
              <a:buChar char="•"/>
              <a:tabLst>
                <a:tab pos="344805" algn="l"/>
                <a:tab pos="345440" algn="l"/>
              </a:tabLst>
            </a:pPr>
            <a:r>
              <a:rPr lang="pt-BR" sz="1600" b="1" spc="15" dirty="0">
                <a:solidFill>
                  <a:srgbClr val="0D0D0D"/>
                </a:solidFill>
                <a:latin typeface="Calibri"/>
                <a:cs typeface="Calibri"/>
              </a:rPr>
              <a:t>15</a:t>
            </a:r>
            <a:r>
              <a:rPr sz="1600" b="1" spc="1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600" b="1" spc="-15" dirty="0">
                <a:solidFill>
                  <a:srgbClr val="0D0D0D"/>
                </a:solidFill>
                <a:latin typeface="Calibri"/>
                <a:cs typeface="Calibri"/>
              </a:rPr>
              <a:t>focos</a:t>
            </a:r>
            <a:r>
              <a:rPr sz="1600" b="1" spc="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0D0D0D"/>
                </a:solidFill>
                <a:latin typeface="Calibri"/>
                <a:cs typeface="Calibri"/>
              </a:rPr>
              <a:t>de calor</a:t>
            </a:r>
            <a:r>
              <a:rPr sz="1600" b="1" spc="-10" dirty="0">
                <a:solidFill>
                  <a:srgbClr val="0D0D0D"/>
                </a:solidFill>
                <a:latin typeface="Calibri"/>
                <a:cs typeface="Calibri"/>
              </a:rPr>
              <a:t> na</a:t>
            </a:r>
            <a:r>
              <a:rPr sz="1600" b="1" spc="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0D0D0D"/>
                </a:solidFill>
                <a:latin typeface="Calibri"/>
                <a:cs typeface="Calibri"/>
              </a:rPr>
              <a:t>RMM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7007988" y="414508"/>
            <a:ext cx="5115560" cy="3084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2320"/>
              </a:lnSpc>
              <a:spcBef>
                <a:spcPts val="105"/>
              </a:spcBef>
            </a:pPr>
            <a:r>
              <a:rPr sz="2000" b="1" dirty="0">
                <a:solidFill>
                  <a:srgbClr val="009B3C"/>
                </a:solidFill>
                <a:latin typeface="Calibri"/>
                <a:cs typeface="Calibri"/>
              </a:rPr>
              <a:t>Ranking</a:t>
            </a:r>
            <a:r>
              <a:rPr sz="2000" b="1" spc="-10" dirty="0">
                <a:solidFill>
                  <a:srgbClr val="009B3C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9B3C"/>
                </a:solidFill>
                <a:latin typeface="Calibri"/>
                <a:cs typeface="Calibri"/>
              </a:rPr>
              <a:t>dos</a:t>
            </a:r>
            <a:r>
              <a:rPr sz="2000" b="1" spc="-25" dirty="0">
                <a:solidFill>
                  <a:srgbClr val="009B3C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9B3C"/>
                </a:solidFill>
                <a:latin typeface="Calibri"/>
                <a:cs typeface="Calibri"/>
              </a:rPr>
              <a:t>municípios</a:t>
            </a:r>
            <a:r>
              <a:rPr sz="2000" b="1" spc="-35" dirty="0">
                <a:solidFill>
                  <a:srgbClr val="009B3C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9B3C"/>
                </a:solidFill>
                <a:latin typeface="Calibri"/>
                <a:cs typeface="Calibri"/>
              </a:rPr>
              <a:t>por</a:t>
            </a:r>
            <a:r>
              <a:rPr sz="2000" b="1" spc="-15" dirty="0">
                <a:solidFill>
                  <a:srgbClr val="009B3C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9B3C"/>
                </a:solidFill>
                <a:latin typeface="Calibri"/>
                <a:cs typeface="Calibri"/>
              </a:rPr>
              <a:t>região</a:t>
            </a:r>
            <a:r>
              <a:rPr sz="2000" b="1" spc="-5" dirty="0">
                <a:solidFill>
                  <a:srgbClr val="009B3C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9B3C"/>
                </a:solidFill>
                <a:latin typeface="Calibri"/>
                <a:cs typeface="Calibri"/>
              </a:rPr>
              <a:t>no</a:t>
            </a:r>
            <a:r>
              <a:rPr sz="2000" b="1" spc="-30" dirty="0">
                <a:solidFill>
                  <a:srgbClr val="009B3C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9B3C"/>
                </a:solidFill>
                <a:latin typeface="Calibri"/>
                <a:cs typeface="Calibri"/>
              </a:rPr>
              <a:t>Amazonas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6934096" y="4099307"/>
            <a:ext cx="4009687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01065" indent="-332740">
              <a:lnSpc>
                <a:spcPts val="1839"/>
              </a:lnSpc>
              <a:buFont typeface="Arial"/>
              <a:buChar char="•"/>
              <a:tabLst>
                <a:tab pos="901065" algn="l"/>
                <a:tab pos="901700" algn="l"/>
              </a:tabLst>
            </a:pPr>
            <a:r>
              <a:rPr lang="pt-BR" b="1" spc="-5" dirty="0">
                <a:solidFill>
                  <a:srgbClr val="0D0D0D"/>
                </a:solidFill>
                <a:cs typeface="Calibri"/>
              </a:rPr>
              <a:t>18</a:t>
            </a:r>
            <a:r>
              <a:rPr lang="pt-BR" b="1" spc="20" dirty="0">
                <a:solidFill>
                  <a:srgbClr val="0D0D0D"/>
                </a:solidFill>
                <a:cs typeface="Calibri"/>
              </a:rPr>
              <a:t> </a:t>
            </a:r>
            <a:r>
              <a:rPr lang="pt-BR" b="1" spc="-10" dirty="0">
                <a:solidFill>
                  <a:srgbClr val="0D0D0D"/>
                </a:solidFill>
                <a:cs typeface="Calibri"/>
              </a:rPr>
              <a:t>focos</a:t>
            </a:r>
            <a:r>
              <a:rPr lang="pt-BR" b="1" dirty="0">
                <a:solidFill>
                  <a:srgbClr val="0D0D0D"/>
                </a:solidFill>
                <a:cs typeface="Calibri"/>
              </a:rPr>
              <a:t> </a:t>
            </a:r>
            <a:r>
              <a:rPr lang="pt-BR" b="1" spc="-5" dirty="0">
                <a:solidFill>
                  <a:srgbClr val="0D0D0D"/>
                </a:solidFill>
                <a:cs typeface="Calibri"/>
              </a:rPr>
              <a:t>de</a:t>
            </a:r>
            <a:r>
              <a:rPr lang="pt-BR" b="1" dirty="0">
                <a:solidFill>
                  <a:srgbClr val="0D0D0D"/>
                </a:solidFill>
                <a:cs typeface="Calibri"/>
              </a:rPr>
              <a:t> </a:t>
            </a:r>
            <a:r>
              <a:rPr lang="pt-BR" b="1" spc="-5" dirty="0">
                <a:solidFill>
                  <a:srgbClr val="0D0D0D"/>
                </a:solidFill>
                <a:cs typeface="Calibri"/>
              </a:rPr>
              <a:t>calor</a:t>
            </a:r>
            <a:r>
              <a:rPr lang="pt-BR" b="1" spc="-10" dirty="0">
                <a:solidFill>
                  <a:srgbClr val="0D0D0D"/>
                </a:solidFill>
                <a:cs typeface="Calibri"/>
              </a:rPr>
              <a:t> n</a:t>
            </a:r>
            <a:r>
              <a:rPr lang="pt-BR" b="1" spc="-5" dirty="0">
                <a:solidFill>
                  <a:srgbClr val="0D0D0D"/>
                </a:solidFill>
                <a:cs typeface="Calibri"/>
              </a:rPr>
              <a:t>a Região</a:t>
            </a:r>
            <a:r>
              <a:rPr lang="pt-BR" b="1" spc="5" dirty="0">
                <a:solidFill>
                  <a:srgbClr val="0D0D0D"/>
                </a:solidFill>
                <a:cs typeface="Calibri"/>
              </a:rPr>
              <a:t> </a:t>
            </a:r>
            <a:r>
              <a:rPr lang="pt-BR" b="1" spc="-5" dirty="0">
                <a:solidFill>
                  <a:srgbClr val="0D0D0D"/>
                </a:solidFill>
                <a:cs typeface="Calibri"/>
              </a:rPr>
              <a:t>Sul</a:t>
            </a:r>
            <a:endParaRPr lang="pt-BR" dirty="0">
              <a:cs typeface="Calibri"/>
            </a:endParaRPr>
          </a:p>
        </p:txBody>
      </p:sp>
      <p:graphicFrame>
        <p:nvGraphicFramePr>
          <p:cNvPr id="17" name="Gráfico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29772"/>
              </p:ext>
            </p:extLst>
          </p:nvPr>
        </p:nvGraphicFramePr>
        <p:xfrm>
          <a:off x="-26046" y="598344"/>
          <a:ext cx="6790854" cy="59559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Gráfico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3602895"/>
              </p:ext>
            </p:extLst>
          </p:nvPr>
        </p:nvGraphicFramePr>
        <p:xfrm>
          <a:off x="7285296" y="4315240"/>
          <a:ext cx="4057650" cy="212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0" name="Gráfico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9380569"/>
              </p:ext>
            </p:extLst>
          </p:nvPr>
        </p:nvGraphicFramePr>
        <p:xfrm>
          <a:off x="7449820" y="1426691"/>
          <a:ext cx="3638550" cy="2076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6701833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530340" y="248411"/>
            <a:ext cx="5661660" cy="195580"/>
          </a:xfrm>
          <a:custGeom>
            <a:avLst/>
            <a:gdLst/>
            <a:ahLst/>
            <a:cxnLst/>
            <a:rect l="l" t="t" r="r" b="b"/>
            <a:pathLst>
              <a:path w="5661659" h="195579">
                <a:moveTo>
                  <a:pt x="5661659" y="0"/>
                </a:moveTo>
                <a:lnTo>
                  <a:pt x="0" y="0"/>
                </a:lnTo>
                <a:lnTo>
                  <a:pt x="0" y="195071"/>
                </a:lnTo>
                <a:lnTo>
                  <a:pt x="5661659" y="195071"/>
                </a:lnTo>
                <a:lnTo>
                  <a:pt x="5661659" y="0"/>
                </a:lnTo>
                <a:close/>
              </a:path>
            </a:pathLst>
          </a:custGeom>
          <a:solidFill>
            <a:srgbClr val="009B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788152" y="248411"/>
            <a:ext cx="449580" cy="195580"/>
          </a:xfrm>
          <a:custGeom>
            <a:avLst/>
            <a:gdLst/>
            <a:ahLst/>
            <a:cxnLst/>
            <a:rect l="l" t="t" r="r" b="b"/>
            <a:pathLst>
              <a:path w="449579" h="195579">
                <a:moveTo>
                  <a:pt x="449579" y="0"/>
                </a:moveTo>
                <a:lnTo>
                  <a:pt x="0" y="0"/>
                </a:lnTo>
                <a:lnTo>
                  <a:pt x="0" y="195071"/>
                </a:lnTo>
                <a:lnTo>
                  <a:pt x="449579" y="195071"/>
                </a:lnTo>
                <a:lnTo>
                  <a:pt x="449579" y="0"/>
                </a:lnTo>
                <a:close/>
              </a:path>
            </a:pathLst>
          </a:custGeom>
          <a:solidFill>
            <a:srgbClr val="009B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263896" y="248411"/>
            <a:ext cx="231775" cy="195580"/>
          </a:xfrm>
          <a:custGeom>
            <a:avLst/>
            <a:gdLst/>
            <a:ahLst/>
            <a:cxnLst/>
            <a:rect l="l" t="t" r="r" b="b"/>
            <a:pathLst>
              <a:path w="231775" h="195579">
                <a:moveTo>
                  <a:pt x="231648" y="0"/>
                </a:moveTo>
                <a:lnTo>
                  <a:pt x="0" y="0"/>
                </a:lnTo>
                <a:lnTo>
                  <a:pt x="0" y="195071"/>
                </a:lnTo>
                <a:lnTo>
                  <a:pt x="231648" y="195071"/>
                </a:lnTo>
                <a:lnTo>
                  <a:pt x="231648" y="0"/>
                </a:lnTo>
                <a:close/>
              </a:path>
            </a:pathLst>
          </a:custGeom>
          <a:solidFill>
            <a:srgbClr val="009B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6489191"/>
            <a:ext cx="4724400" cy="182880"/>
          </a:xfrm>
          <a:custGeom>
            <a:avLst/>
            <a:gdLst/>
            <a:ahLst/>
            <a:cxnLst/>
            <a:rect l="l" t="t" r="r" b="b"/>
            <a:pathLst>
              <a:path w="4724400" h="182879">
                <a:moveTo>
                  <a:pt x="4724400" y="0"/>
                </a:moveTo>
                <a:lnTo>
                  <a:pt x="0" y="0"/>
                </a:lnTo>
                <a:lnTo>
                  <a:pt x="0" y="182880"/>
                </a:lnTo>
                <a:lnTo>
                  <a:pt x="4724400" y="182880"/>
                </a:lnTo>
                <a:lnTo>
                  <a:pt x="4724400" y="0"/>
                </a:lnTo>
                <a:close/>
              </a:path>
            </a:pathLst>
          </a:custGeom>
          <a:solidFill>
            <a:srgbClr val="1F2E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10972" y="536194"/>
            <a:ext cx="8885428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solidFill>
                  <a:srgbClr val="009B3C"/>
                </a:solidFill>
                <a:latin typeface="Calibri"/>
                <a:cs typeface="Calibri"/>
              </a:rPr>
              <a:t>Comparação</a:t>
            </a:r>
            <a:r>
              <a:rPr sz="2000" b="1" dirty="0">
                <a:solidFill>
                  <a:srgbClr val="009B3C"/>
                </a:solidFill>
                <a:latin typeface="Calibri"/>
                <a:cs typeface="Calibri"/>
              </a:rPr>
              <a:t> do</a:t>
            </a:r>
            <a:r>
              <a:rPr sz="2000" b="1" spc="-10" dirty="0">
                <a:solidFill>
                  <a:srgbClr val="009B3C"/>
                </a:solidFill>
                <a:latin typeface="Calibri"/>
                <a:cs typeface="Calibri"/>
              </a:rPr>
              <a:t> total </a:t>
            </a:r>
            <a:r>
              <a:rPr sz="2000" b="1" dirty="0">
                <a:solidFill>
                  <a:srgbClr val="009B3C"/>
                </a:solidFill>
                <a:latin typeface="Calibri"/>
                <a:cs typeface="Calibri"/>
              </a:rPr>
              <a:t>de</a:t>
            </a:r>
            <a:r>
              <a:rPr sz="2000" b="1" spc="5" dirty="0">
                <a:solidFill>
                  <a:srgbClr val="009B3C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9B3C"/>
                </a:solidFill>
                <a:latin typeface="Calibri"/>
                <a:cs typeface="Calibri"/>
              </a:rPr>
              <a:t>focos</a:t>
            </a:r>
            <a:r>
              <a:rPr sz="2000" b="1" dirty="0">
                <a:solidFill>
                  <a:srgbClr val="009B3C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9B3C"/>
                </a:solidFill>
                <a:latin typeface="Calibri"/>
                <a:cs typeface="Calibri"/>
              </a:rPr>
              <a:t>ativos</a:t>
            </a:r>
            <a:r>
              <a:rPr sz="2000" b="1" dirty="0">
                <a:solidFill>
                  <a:srgbClr val="009B3C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9B3C"/>
                </a:solidFill>
                <a:latin typeface="Calibri"/>
                <a:cs typeface="Calibri"/>
              </a:rPr>
              <a:t>detectados</a:t>
            </a:r>
            <a:r>
              <a:rPr sz="2000" b="1" spc="-15" dirty="0">
                <a:solidFill>
                  <a:srgbClr val="009B3C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9B3C"/>
                </a:solidFill>
                <a:latin typeface="Calibri"/>
                <a:cs typeface="Calibri"/>
              </a:rPr>
              <a:t>dia</a:t>
            </a:r>
            <a:r>
              <a:rPr sz="2000" b="1" spc="-5" dirty="0">
                <a:solidFill>
                  <a:srgbClr val="009B3C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9B3C"/>
                </a:solidFill>
                <a:latin typeface="Calibri"/>
                <a:cs typeface="Calibri"/>
              </a:rPr>
              <a:t>a</a:t>
            </a:r>
            <a:r>
              <a:rPr sz="2000" b="1" spc="-10" dirty="0">
                <a:solidFill>
                  <a:srgbClr val="009B3C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9B3C"/>
                </a:solidFill>
                <a:latin typeface="Calibri"/>
                <a:cs typeface="Calibri"/>
              </a:rPr>
              <a:t>dia:</a:t>
            </a:r>
            <a:r>
              <a:rPr sz="2000" b="1" spc="-10" dirty="0">
                <a:solidFill>
                  <a:srgbClr val="009B3C"/>
                </a:solidFill>
                <a:latin typeface="Calibri"/>
                <a:cs typeface="Calibri"/>
              </a:rPr>
              <a:t> </a:t>
            </a:r>
            <a:r>
              <a:rPr lang="pt-BR" sz="2000" b="1" dirty="0">
                <a:solidFill>
                  <a:srgbClr val="009B3C"/>
                </a:solidFill>
                <a:latin typeface="Calibri"/>
                <a:cs typeface="Calibri"/>
              </a:rPr>
              <a:t>01</a:t>
            </a:r>
            <a:r>
              <a:rPr sz="2000" b="1" spc="-10" dirty="0">
                <a:solidFill>
                  <a:srgbClr val="009B3C"/>
                </a:solidFill>
                <a:latin typeface="Calibri"/>
                <a:cs typeface="Calibri"/>
              </a:rPr>
              <a:t> </a:t>
            </a:r>
            <a:r>
              <a:rPr lang="pt-BR" sz="2000" b="1" spc="-10" dirty="0">
                <a:solidFill>
                  <a:srgbClr val="009B3C"/>
                </a:solidFill>
                <a:latin typeface="Calibri"/>
                <a:cs typeface="Calibri"/>
              </a:rPr>
              <a:t>a 28 </a:t>
            </a:r>
            <a:r>
              <a:rPr sz="2000" b="1" dirty="0">
                <a:solidFill>
                  <a:srgbClr val="009B3C"/>
                </a:solidFill>
                <a:latin typeface="Calibri"/>
                <a:cs typeface="Calibri"/>
              </a:rPr>
              <a:t>de</a:t>
            </a:r>
            <a:r>
              <a:rPr sz="2000" b="1" spc="10" dirty="0">
                <a:solidFill>
                  <a:srgbClr val="009B3C"/>
                </a:solidFill>
                <a:latin typeface="Calibri"/>
                <a:cs typeface="Calibri"/>
              </a:rPr>
              <a:t> </a:t>
            </a:r>
            <a:r>
              <a:rPr lang="pt-BR" sz="2000" b="1" spc="10" dirty="0">
                <a:solidFill>
                  <a:srgbClr val="009B3C"/>
                </a:solidFill>
                <a:latin typeface="Calibri"/>
                <a:cs typeface="Calibri"/>
              </a:rPr>
              <a:t>novembro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470231" y="6580631"/>
            <a:ext cx="362013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Calibri"/>
                <a:cs typeface="Calibri"/>
              </a:rPr>
              <a:t>Fonte: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http://queimadas.dgi.inpe.br/queimadas/bdqueimadas/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1" name="object 9"/>
          <p:cNvSpPr txBox="1">
            <a:spLocks noGrp="1"/>
          </p:cNvSpPr>
          <p:nvPr>
            <p:ph type="title"/>
          </p:nvPr>
        </p:nvSpPr>
        <p:spPr>
          <a:xfrm>
            <a:off x="163281" y="70682"/>
            <a:ext cx="5526319" cy="465512"/>
          </a:xfrm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0"/>
              </a:spcBef>
            </a:pPr>
            <a:r>
              <a:rPr lang="pt-BR" sz="2400" b="1" dirty="0">
                <a:solidFill>
                  <a:srgbClr val="202F58"/>
                </a:solidFill>
                <a:latin typeface="Garamond" panose="02020404030301010803" pitchFamily="18" charset="0"/>
                <a:ea typeface="+mn-ea"/>
                <a:cs typeface="+mn-cs"/>
              </a:rPr>
              <a:t>P</a:t>
            </a:r>
            <a:r>
              <a:rPr sz="2400" b="1" dirty="0">
                <a:solidFill>
                  <a:srgbClr val="202F58"/>
                </a:solidFill>
                <a:latin typeface="Garamond" panose="02020404030301010803" pitchFamily="18" charset="0"/>
                <a:ea typeface="+mn-ea"/>
                <a:cs typeface="+mn-cs"/>
              </a:rPr>
              <a:t>anorama de Queimadas </a:t>
            </a:r>
            <a:r>
              <a:rPr lang="pt-BR" sz="2400" b="1" dirty="0">
                <a:solidFill>
                  <a:srgbClr val="202F58"/>
                </a:solidFill>
                <a:latin typeface="Garamond" panose="02020404030301010803" pitchFamily="18" charset="0"/>
                <a:ea typeface="+mn-ea"/>
                <a:cs typeface="+mn-cs"/>
              </a:rPr>
              <a:t>–</a:t>
            </a:r>
            <a:r>
              <a:rPr sz="2400" b="1" dirty="0">
                <a:solidFill>
                  <a:srgbClr val="202F58"/>
                </a:solidFill>
                <a:latin typeface="Garamond" panose="02020404030301010803" pitchFamily="18" charset="0"/>
                <a:ea typeface="+mn-ea"/>
                <a:cs typeface="+mn-cs"/>
              </a:rPr>
              <a:t> Amazonas</a:t>
            </a:r>
          </a:p>
        </p:txBody>
      </p:sp>
      <p:graphicFrame>
        <p:nvGraphicFramePr>
          <p:cNvPr id="12" name="Gráfico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444576"/>
              </p:ext>
            </p:extLst>
          </p:nvPr>
        </p:nvGraphicFramePr>
        <p:xfrm>
          <a:off x="80210" y="1684421"/>
          <a:ext cx="12010156" cy="39142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553383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>
            <a:extLst>
              <a:ext uri="{FF2B5EF4-FFF2-40B4-BE49-F238E27FC236}">
                <a16:creationId xmlns:a16="http://schemas.microsoft.com/office/drawing/2014/main" id="{27AD0CE9-FE58-4364-85BF-05D8ECD69B59}"/>
              </a:ext>
            </a:extLst>
          </p:cNvPr>
          <p:cNvSpPr txBox="1"/>
          <p:nvPr/>
        </p:nvSpPr>
        <p:spPr>
          <a:xfrm>
            <a:off x="0" y="76944"/>
            <a:ext cx="62247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solidFill>
                  <a:srgbClr val="202F58"/>
                </a:solidFill>
                <a:latin typeface="Geomanist" panose="02000503000000020004" pitchFamily="50" charset="0"/>
              </a:rPr>
              <a:t>Panorama do Desmatamento (km²) - 2021</a:t>
            </a:r>
          </a:p>
        </p:txBody>
      </p:sp>
      <p:sp>
        <p:nvSpPr>
          <p:cNvPr id="6" name="PERIODO">
            <a:extLst>
              <a:ext uri="{FF2B5EF4-FFF2-40B4-BE49-F238E27FC236}">
                <a16:creationId xmlns:a16="http://schemas.microsoft.com/office/drawing/2014/main" id="{C4D800BC-4E62-43B9-ABEA-C6076BE81398}"/>
              </a:ext>
            </a:extLst>
          </p:cNvPr>
          <p:cNvSpPr/>
          <p:nvPr/>
        </p:nvSpPr>
        <p:spPr>
          <a:xfrm>
            <a:off x="4724044" y="6482047"/>
            <a:ext cx="746795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00" dirty="0">
                <a:latin typeface="Geomanist" panose="02000503000000020004" pitchFamily="50" charset="0"/>
              </a:rPr>
              <a:t>Fonte: </a:t>
            </a:r>
            <a:r>
              <a:rPr lang="pt-BR" sz="1100" dirty="0">
                <a:latin typeface="Geomanist" panose="02000503000000020004" pitchFamily="50" charset="0"/>
                <a:hlinkClick r:id="rId3"/>
              </a:rPr>
              <a:t>http://terrabrasilis.dpi.inpe.br/</a:t>
            </a:r>
            <a:r>
              <a:rPr lang="pt-BR" sz="1100" dirty="0">
                <a:latin typeface="Geomanist" panose="02000503000000020004" pitchFamily="50" charset="0"/>
              </a:rPr>
              <a:t> </a:t>
            </a:r>
          </a:p>
        </p:txBody>
      </p:sp>
      <p:sp>
        <p:nvSpPr>
          <p:cNvPr id="12" name="titleAML">
            <a:extLst>
              <a:ext uri="{FF2B5EF4-FFF2-40B4-BE49-F238E27FC236}">
                <a16:creationId xmlns:a16="http://schemas.microsoft.com/office/drawing/2014/main" id="{5126F99C-A267-44BC-B31A-01346AB36287}"/>
              </a:ext>
            </a:extLst>
          </p:cNvPr>
          <p:cNvSpPr/>
          <p:nvPr/>
        </p:nvSpPr>
        <p:spPr>
          <a:xfrm>
            <a:off x="0" y="467321"/>
            <a:ext cx="51781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b="1" dirty="0">
                <a:solidFill>
                  <a:srgbClr val="009B3D"/>
                </a:solidFill>
                <a:latin typeface="Geomanist" panose="02000503000000020004" pitchFamily="50" charset="0"/>
              </a:rPr>
              <a:t>Ranking dos Estados da Amazônia Legal</a:t>
            </a:r>
            <a:endParaRPr lang="pt-BR" sz="2000" b="1" dirty="0"/>
          </a:p>
        </p:txBody>
      </p:sp>
      <p:sp>
        <p:nvSpPr>
          <p:cNvPr id="10" name="titleAML">
            <a:extLst>
              <a:ext uri="{FF2B5EF4-FFF2-40B4-BE49-F238E27FC236}">
                <a16:creationId xmlns:a16="http://schemas.microsoft.com/office/drawing/2014/main" id="{5126F99C-A267-44BC-B31A-01346AB36287}"/>
              </a:ext>
            </a:extLst>
          </p:cNvPr>
          <p:cNvSpPr/>
          <p:nvPr/>
        </p:nvSpPr>
        <p:spPr>
          <a:xfrm>
            <a:off x="6991926" y="538945"/>
            <a:ext cx="52377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>
                <a:solidFill>
                  <a:srgbClr val="009B3D"/>
                </a:solidFill>
                <a:latin typeface="Geomanist" panose="02000503000000020004" pitchFamily="50" charset="0"/>
              </a:rPr>
              <a:t>Ranking dos municípios da Amazônia Legal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0" y="3452827"/>
            <a:ext cx="400110" cy="88451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pt-BR" sz="1400" dirty="0"/>
              <a:t>km²</a:t>
            </a:r>
          </a:p>
        </p:txBody>
      </p:sp>
      <p:sp>
        <p:nvSpPr>
          <p:cNvPr id="11" name="titleAML">
            <a:extLst>
              <a:ext uri="{FF2B5EF4-FFF2-40B4-BE49-F238E27FC236}">
                <a16:creationId xmlns:a16="http://schemas.microsoft.com/office/drawing/2014/main" id="{B9F939C0-7298-45A7-981E-5F521A4FEB9D}"/>
              </a:ext>
            </a:extLst>
          </p:cNvPr>
          <p:cNvSpPr/>
          <p:nvPr/>
        </p:nvSpPr>
        <p:spPr>
          <a:xfrm>
            <a:off x="65574" y="838935"/>
            <a:ext cx="609363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pt-BR" sz="2000" b="1" dirty="0">
                <a:solidFill>
                  <a:srgbClr val="004386"/>
                </a:solidFill>
                <a:latin typeface="Geomanist" panose="02000503000000020004" pitchFamily="50" charset="0"/>
              </a:rPr>
              <a:t>Área total desmatada:</a:t>
            </a:r>
            <a:r>
              <a:rPr lang="pt-BR" sz="2000" b="1" dirty="0">
                <a:solidFill>
                  <a:srgbClr val="C00000"/>
                </a:solidFill>
                <a:latin typeface="Geomanist" panose="02000503000000020004" pitchFamily="50" charset="0"/>
              </a:rPr>
              <a:t> 8.018,32 km²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sz="2000" b="1" dirty="0">
                <a:solidFill>
                  <a:srgbClr val="004386"/>
                </a:solidFill>
                <a:latin typeface="Geomanist" panose="02000503000000020004" pitchFamily="50" charset="0"/>
              </a:rPr>
              <a:t>Área desmatada no Amazonas: </a:t>
            </a:r>
            <a:r>
              <a:rPr lang="pt-BR" sz="2000" b="1" dirty="0">
                <a:solidFill>
                  <a:srgbClr val="C00000"/>
                </a:solidFill>
                <a:latin typeface="Geomanist" panose="02000503000000020004" pitchFamily="50" charset="0"/>
              </a:rPr>
              <a:t>1.819,27 km²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9046267" y="-15389"/>
            <a:ext cx="314573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pt-BR" sz="1400" b="1" dirty="0">
                <a:latin typeface="Geomanist" panose="02000503000000020004" pitchFamily="50" charset="0"/>
              </a:rPr>
              <a:t>Período analisado:  01/01 a 19/11/2021</a:t>
            </a:r>
          </a:p>
        </p:txBody>
      </p:sp>
      <p:graphicFrame>
        <p:nvGraphicFramePr>
          <p:cNvPr id="13" name="Gráfico 12">
            <a:extLst>
              <a:ext uri="{FF2B5EF4-FFF2-40B4-BE49-F238E27FC236}">
                <a16:creationId xmlns:a16="http://schemas.microsoft.com/office/drawing/2014/main" id="{00000000-0008-0000-0300-000003000000}"/>
              </a:ext>
            </a:extLst>
          </p:cNvPr>
          <p:cNvGraphicFramePr>
            <a:graphicFrameLocks/>
          </p:cNvGraphicFramePr>
          <p:nvPr/>
        </p:nvGraphicFramePr>
        <p:xfrm>
          <a:off x="400110" y="1936511"/>
          <a:ext cx="6788966" cy="42911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Gráfico 13">
            <a:extLst>
              <a:ext uri="{FF2B5EF4-FFF2-40B4-BE49-F238E27FC236}">
                <a16:creationId xmlns:a16="http://schemas.microsoft.com/office/drawing/2014/main" id="{00000000-0008-0000-03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2940321"/>
              </p:ext>
            </p:extLst>
          </p:nvPr>
        </p:nvGraphicFramePr>
        <p:xfrm>
          <a:off x="6991926" y="1289844"/>
          <a:ext cx="4989867" cy="42911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4489959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">
            <a:extLst>
              <a:ext uri="{FF2B5EF4-FFF2-40B4-BE49-F238E27FC236}">
                <a16:creationId xmlns:a16="http://schemas.microsoft.com/office/drawing/2014/main" id="{27AD0CE9-FE58-4364-85BF-05D8ECD69B59}"/>
              </a:ext>
            </a:extLst>
          </p:cNvPr>
          <p:cNvSpPr txBox="1"/>
          <p:nvPr/>
        </p:nvSpPr>
        <p:spPr>
          <a:xfrm>
            <a:off x="119128" y="108890"/>
            <a:ext cx="77009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pt-BR" sz="2400" b="1" dirty="0">
                <a:solidFill>
                  <a:srgbClr val="202F58"/>
                </a:solidFill>
                <a:latin typeface="Geomanist" panose="02000503000000020004" pitchFamily="50" charset="0"/>
              </a:rPr>
              <a:t>Panorama do Desmatamento (km²) - Alertas DETER</a:t>
            </a:r>
          </a:p>
        </p:txBody>
      </p:sp>
      <p:sp>
        <p:nvSpPr>
          <p:cNvPr id="14" name="titleAML">
            <a:extLst>
              <a:ext uri="{FF2B5EF4-FFF2-40B4-BE49-F238E27FC236}">
                <a16:creationId xmlns:a16="http://schemas.microsoft.com/office/drawing/2014/main" id="{5126F99C-A267-44BC-B31A-01346AB36287}"/>
              </a:ext>
            </a:extLst>
          </p:cNvPr>
          <p:cNvSpPr/>
          <p:nvPr/>
        </p:nvSpPr>
        <p:spPr>
          <a:xfrm>
            <a:off x="194652" y="457728"/>
            <a:ext cx="14686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009B3D"/>
                </a:solidFill>
                <a:effectLst/>
                <a:uLnTx/>
                <a:uFillTx/>
                <a:latin typeface="Geomanist" panose="02000503000000020004" pitchFamily="50" charset="0"/>
                <a:ea typeface="+mn-ea"/>
                <a:cs typeface="+mn-cs"/>
              </a:rPr>
              <a:t>Amazonas</a:t>
            </a:r>
            <a:endParaRPr kumimoji="0" lang="pt-BR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0" name="Tabela 9"/>
          <p:cNvGraphicFramePr>
            <a:graphicFrameLocks noGrp="1"/>
          </p:cNvGraphicFramePr>
          <p:nvPr/>
        </p:nvGraphicFramePr>
        <p:xfrm>
          <a:off x="119128" y="857838"/>
          <a:ext cx="6566057" cy="574624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24662">
                  <a:extLst>
                    <a:ext uri="{9D8B030D-6E8A-4147-A177-3AD203B41FA5}">
                      <a16:colId xmlns:a16="http://schemas.microsoft.com/office/drawing/2014/main" val="1682315019"/>
                    </a:ext>
                  </a:extLst>
                </a:gridCol>
                <a:gridCol w="1835022">
                  <a:extLst>
                    <a:ext uri="{9D8B030D-6E8A-4147-A177-3AD203B41FA5}">
                      <a16:colId xmlns:a16="http://schemas.microsoft.com/office/drawing/2014/main" val="1086884955"/>
                    </a:ext>
                  </a:extLst>
                </a:gridCol>
                <a:gridCol w="1509003">
                  <a:extLst>
                    <a:ext uri="{9D8B030D-6E8A-4147-A177-3AD203B41FA5}">
                      <a16:colId xmlns:a16="http://schemas.microsoft.com/office/drawing/2014/main" val="109532410"/>
                    </a:ext>
                  </a:extLst>
                </a:gridCol>
                <a:gridCol w="1597370">
                  <a:extLst>
                    <a:ext uri="{9D8B030D-6E8A-4147-A177-3AD203B41FA5}">
                      <a16:colId xmlns:a16="http://schemas.microsoft.com/office/drawing/2014/main" val="1664996251"/>
                    </a:ext>
                  </a:extLst>
                </a:gridCol>
              </a:tblGrid>
              <a:tr h="37834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MÊS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2020 (km²)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2021 (km²)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Variação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8075565"/>
                  </a:ext>
                </a:extLst>
              </a:tr>
              <a:tr h="45800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JANEIRO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13,44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5,86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-56,40%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5773899"/>
                  </a:ext>
                </a:extLst>
              </a:tr>
              <a:tr h="45800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FEVEREIRO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20,73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25,81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24,51%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1755755"/>
                  </a:ext>
                </a:extLst>
              </a:tr>
              <a:tr h="45800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MARÇO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72,71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61,41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-15,54%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2624147"/>
                  </a:ext>
                </a:extLst>
              </a:tr>
              <a:tr h="45800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ABRIL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77,46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174,53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125,32%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114093"/>
                  </a:ext>
                </a:extLst>
              </a:tr>
              <a:tr h="45800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MAIO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183,45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348,34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89,88%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0896200"/>
                  </a:ext>
                </a:extLst>
              </a:tr>
              <a:tr h="45800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JUNHO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173,47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219,77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26,69%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5083116"/>
                  </a:ext>
                </a:extLst>
              </a:tr>
              <a:tr h="45800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JULHO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286,41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432,52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51,0%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742716"/>
                  </a:ext>
                </a:extLst>
              </a:tr>
              <a:tr h="45800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AGOSTO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221,05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202,46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-8%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880927"/>
                  </a:ext>
                </a:extLst>
              </a:tr>
              <a:tr h="41529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SETEMBRO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117,78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229,33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95%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6396652"/>
                  </a:ext>
                </a:extLst>
              </a:tr>
              <a:tr h="41529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OUTUBRO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88,79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116,27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31%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2824420"/>
                  </a:ext>
                </a:extLst>
              </a:tr>
              <a:tr h="41529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NOVEMBRO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19,93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3,91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-80%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1099389"/>
                  </a:ext>
                </a:extLst>
              </a:tr>
              <a:tr h="45800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TOTAL (km²)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1273,93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1819,27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42,81%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7634095"/>
                  </a:ext>
                </a:extLst>
              </a:tr>
            </a:tbl>
          </a:graphicData>
        </a:graphic>
      </p:graphicFrame>
      <p:sp>
        <p:nvSpPr>
          <p:cNvPr id="2" name="Retângulo 1"/>
          <p:cNvSpPr/>
          <p:nvPr/>
        </p:nvSpPr>
        <p:spPr>
          <a:xfrm>
            <a:off x="9894334" y="6604084"/>
            <a:ext cx="217559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pt-BR" sz="1050" dirty="0">
                <a:latin typeface="Geomanist" panose="02000503000000020004" pitchFamily="50" charset="0"/>
              </a:rPr>
              <a:t>*Período analisado :  </a:t>
            </a:r>
            <a:r>
              <a:rPr lang="pt-BR" sz="1050" b="1" dirty="0">
                <a:latin typeface="Geomanist" panose="02000503000000020004" pitchFamily="50" charset="0"/>
              </a:rPr>
              <a:t>01/11 a  19/11</a:t>
            </a:r>
          </a:p>
        </p:txBody>
      </p:sp>
      <p:sp>
        <p:nvSpPr>
          <p:cNvPr id="7" name="Seta para baixo 13"/>
          <p:cNvSpPr/>
          <p:nvPr/>
        </p:nvSpPr>
        <p:spPr>
          <a:xfrm rot="10800000">
            <a:off x="10475325" y="2854003"/>
            <a:ext cx="354782" cy="526078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itleAML">
            <a:extLst>
              <a:ext uri="{FF2B5EF4-FFF2-40B4-BE49-F238E27FC236}">
                <a16:creationId xmlns:a16="http://schemas.microsoft.com/office/drawing/2014/main" id="{B9F939C0-7298-45A7-981E-5F521A4FEB9D}"/>
              </a:ext>
            </a:extLst>
          </p:cNvPr>
          <p:cNvSpPr/>
          <p:nvPr/>
        </p:nvSpPr>
        <p:spPr>
          <a:xfrm>
            <a:off x="11088042" y="2854002"/>
            <a:ext cx="98188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300" b="1" dirty="0">
                <a:solidFill>
                  <a:srgbClr val="004386"/>
                </a:solidFill>
                <a:latin typeface="Geomanist" panose="02000503000000020004" pitchFamily="50" charset="0"/>
              </a:rPr>
              <a:t>Aumento </a:t>
            </a:r>
          </a:p>
          <a:p>
            <a:r>
              <a:rPr lang="pt-BR" sz="1300" b="1" dirty="0">
                <a:solidFill>
                  <a:srgbClr val="004386"/>
                </a:solidFill>
                <a:latin typeface="Geomanist" panose="02000503000000020004" pitchFamily="50" charset="0"/>
              </a:rPr>
              <a:t>de </a:t>
            </a:r>
            <a:r>
              <a:rPr lang="pt-BR" sz="1300" b="1" dirty="0">
                <a:solidFill>
                  <a:srgbClr val="FF0000"/>
                </a:solidFill>
                <a:latin typeface="Geomanist" panose="02000503000000020004" pitchFamily="50" charset="0"/>
              </a:rPr>
              <a:t>42,81</a:t>
            </a:r>
            <a:r>
              <a:rPr lang="pt-BR" sz="1300" b="1" dirty="0">
                <a:solidFill>
                  <a:srgbClr val="C00000"/>
                </a:solidFill>
                <a:latin typeface="Geomanist" panose="02000503000000020004" pitchFamily="50" charset="0"/>
              </a:rPr>
              <a:t>%</a:t>
            </a:r>
          </a:p>
        </p:txBody>
      </p:sp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00000000-0008-0000-0400-000005000000}"/>
              </a:ext>
            </a:extLst>
          </p:cNvPr>
          <p:cNvGraphicFramePr>
            <a:graphicFrameLocks/>
          </p:cNvGraphicFramePr>
          <p:nvPr/>
        </p:nvGraphicFramePr>
        <p:xfrm>
          <a:off x="6749539" y="1395247"/>
          <a:ext cx="4338503" cy="52088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092336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Gráfico 17">
            <a:extLst>
              <a:ext uri="{FF2B5EF4-FFF2-40B4-BE49-F238E27FC236}">
                <a16:creationId xmlns:a16="http://schemas.microsoft.com/office/drawing/2014/main" id="{00000000-0008-0000-0200-000002000000}"/>
              </a:ext>
            </a:extLst>
          </p:cNvPr>
          <p:cNvGraphicFramePr>
            <a:graphicFrameLocks/>
          </p:cNvGraphicFramePr>
          <p:nvPr/>
        </p:nvGraphicFramePr>
        <p:xfrm>
          <a:off x="8196319" y="1429495"/>
          <a:ext cx="3995679" cy="4133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ITLE">
            <a:extLst>
              <a:ext uri="{FF2B5EF4-FFF2-40B4-BE49-F238E27FC236}">
                <a16:creationId xmlns:a16="http://schemas.microsoft.com/office/drawing/2014/main" id="{27AD0CE9-FE58-4364-85BF-05D8ECD69B59}"/>
              </a:ext>
            </a:extLst>
          </p:cNvPr>
          <p:cNvSpPr txBox="1"/>
          <p:nvPr/>
        </p:nvSpPr>
        <p:spPr>
          <a:xfrm>
            <a:off x="0" y="108889"/>
            <a:ext cx="75038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202F58"/>
                </a:solidFill>
                <a:effectLst/>
                <a:uLnTx/>
                <a:uFillTx/>
                <a:latin typeface="Geomanist" panose="02000503000000020004" pitchFamily="50" charset="0"/>
                <a:ea typeface="+mn-ea"/>
                <a:cs typeface="+mn-cs"/>
              </a:rPr>
              <a:t>Panorama do Desmatamento (km²) – Amazonas  </a:t>
            </a:r>
          </a:p>
        </p:txBody>
      </p:sp>
      <p:sp>
        <p:nvSpPr>
          <p:cNvPr id="12" name="titleAML">
            <a:extLst>
              <a:ext uri="{FF2B5EF4-FFF2-40B4-BE49-F238E27FC236}">
                <a16:creationId xmlns:a16="http://schemas.microsoft.com/office/drawing/2014/main" id="{5126F99C-A267-44BC-B31A-01346AB36287}"/>
              </a:ext>
            </a:extLst>
          </p:cNvPr>
          <p:cNvSpPr/>
          <p:nvPr/>
        </p:nvSpPr>
        <p:spPr>
          <a:xfrm>
            <a:off x="53535" y="569137"/>
            <a:ext cx="93410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pt-BR" sz="2000" b="1" dirty="0">
                <a:solidFill>
                  <a:srgbClr val="009B3D"/>
                </a:solidFill>
                <a:latin typeface="Geomanist" panose="02000503000000020004" pitchFamily="50" charset="0"/>
              </a:rPr>
              <a:t>Ranking dos municípios com o maior número de alertas de desmatamento </a:t>
            </a:r>
            <a:endParaRPr kumimoji="0" lang="pt-BR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PERIODO">
            <a:extLst>
              <a:ext uri="{FF2B5EF4-FFF2-40B4-BE49-F238E27FC236}">
                <a16:creationId xmlns:a16="http://schemas.microsoft.com/office/drawing/2014/main" id="{C4D800BC-4E62-43B9-ABEA-C6076BE81398}"/>
              </a:ext>
            </a:extLst>
          </p:cNvPr>
          <p:cNvSpPr/>
          <p:nvPr/>
        </p:nvSpPr>
        <p:spPr>
          <a:xfrm>
            <a:off x="4724044" y="6456266"/>
            <a:ext cx="7467955" cy="1786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00" dirty="0">
                <a:latin typeface="Geomanist" panose="02000503000000020004" pitchFamily="50" charset="0"/>
              </a:rPr>
              <a:t>Fonte: </a:t>
            </a:r>
            <a:r>
              <a:rPr lang="pt-BR" sz="1100" dirty="0">
                <a:latin typeface="Geomanist" panose="02000503000000020004" pitchFamily="50" charset="0"/>
                <a:hlinkClick r:id="rId4"/>
              </a:rPr>
              <a:t>http://terrabrasilis.dpi.inpe.br/</a:t>
            </a:r>
            <a:r>
              <a:rPr lang="pt-BR" sz="1100" dirty="0">
                <a:latin typeface="Geomanist" panose="02000503000000020004" pitchFamily="50" charset="0"/>
              </a:rPr>
              <a:t> </a:t>
            </a:r>
          </a:p>
        </p:txBody>
      </p:sp>
      <p:sp>
        <p:nvSpPr>
          <p:cNvPr id="42" name="Retângulo 41"/>
          <p:cNvSpPr/>
          <p:nvPr/>
        </p:nvSpPr>
        <p:spPr>
          <a:xfrm>
            <a:off x="9046267" y="0"/>
            <a:ext cx="314573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pt-BR" sz="1400" b="1" dirty="0">
                <a:latin typeface="Geomanist" panose="02000503000000020004" pitchFamily="50" charset="0"/>
              </a:rPr>
              <a:t>Período analisado:  01/01 a 19/11/2021</a:t>
            </a:r>
          </a:p>
        </p:txBody>
      </p:sp>
      <p:pic>
        <p:nvPicPr>
          <p:cNvPr id="43" name="Imagem 42">
            <a:extLst>
              <a:ext uri="{FF2B5EF4-FFF2-40B4-BE49-F238E27FC236}">
                <a16:creationId xmlns:a16="http://schemas.microsoft.com/office/drawing/2014/main" id="{56932D05-65D0-4C93-ADDB-A7144A7C84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35" y="873473"/>
            <a:ext cx="7722362" cy="5220725"/>
          </a:xfrm>
          <a:prstGeom prst="rect">
            <a:avLst/>
          </a:prstGeom>
        </p:spPr>
      </p:pic>
      <p:cxnSp>
        <p:nvCxnSpPr>
          <p:cNvPr id="44" name="Conector: Angulado 13">
            <a:extLst>
              <a:ext uri="{FF2B5EF4-FFF2-40B4-BE49-F238E27FC236}">
                <a16:creationId xmlns:a16="http://schemas.microsoft.com/office/drawing/2014/main" id="{6001451B-7E00-42BC-9130-EDAB90281111}"/>
              </a:ext>
            </a:extLst>
          </p:cNvPr>
          <p:cNvCxnSpPr>
            <a:cxnSpLocks/>
          </p:cNvCxnSpPr>
          <p:nvPr/>
        </p:nvCxnSpPr>
        <p:spPr>
          <a:xfrm flipV="1">
            <a:off x="3607724" y="1744987"/>
            <a:ext cx="4616769" cy="3336002"/>
          </a:xfrm>
          <a:prstGeom prst="bentConnector3">
            <a:avLst>
              <a:gd name="adj1" fmla="val 125"/>
            </a:avLst>
          </a:prstGeom>
          <a:ln>
            <a:solidFill>
              <a:schemeClr val="bg1">
                <a:lumMod val="50000"/>
              </a:schemeClr>
            </a:solidFill>
            <a:headEnd type="oval"/>
            <a:tailEnd type="oval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5" name="Conector: Angulado 27">
            <a:extLst>
              <a:ext uri="{FF2B5EF4-FFF2-40B4-BE49-F238E27FC236}">
                <a16:creationId xmlns:a16="http://schemas.microsoft.com/office/drawing/2014/main" id="{EBB75C46-1A7E-4D04-AADA-3E709541F268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5737797" y="2567541"/>
            <a:ext cx="2910444" cy="2116453"/>
          </a:xfrm>
          <a:prstGeom prst="bentConnector3">
            <a:avLst>
              <a:gd name="adj1" fmla="val 99507"/>
            </a:avLst>
          </a:prstGeom>
          <a:ln>
            <a:solidFill>
              <a:schemeClr val="bg1">
                <a:lumMod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: Angulado 29">
            <a:extLst>
              <a:ext uri="{FF2B5EF4-FFF2-40B4-BE49-F238E27FC236}">
                <a16:creationId xmlns:a16="http://schemas.microsoft.com/office/drawing/2014/main" id="{D4618517-7E4F-439C-B66E-D39B828E1F61}"/>
              </a:ext>
            </a:extLst>
          </p:cNvPr>
          <p:cNvCxnSpPr>
            <a:cxnSpLocks/>
          </p:cNvCxnSpPr>
          <p:nvPr/>
        </p:nvCxnSpPr>
        <p:spPr>
          <a:xfrm flipV="1">
            <a:off x="5033818" y="2601816"/>
            <a:ext cx="3178664" cy="2100068"/>
          </a:xfrm>
          <a:prstGeom prst="bentConnector3">
            <a:avLst>
              <a:gd name="adj1" fmla="val 312"/>
            </a:avLst>
          </a:prstGeom>
          <a:ln>
            <a:solidFill>
              <a:schemeClr val="bg1">
                <a:lumMod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ctor: Angulado 32">
            <a:extLst>
              <a:ext uri="{FF2B5EF4-FFF2-40B4-BE49-F238E27FC236}">
                <a16:creationId xmlns:a16="http://schemas.microsoft.com/office/drawing/2014/main" id="{F80635B0-FC1A-44D5-8A4D-430865AE4120}"/>
              </a:ext>
            </a:extLst>
          </p:cNvPr>
          <p:cNvCxnSpPr>
            <a:cxnSpLocks/>
          </p:cNvCxnSpPr>
          <p:nvPr/>
        </p:nvCxnSpPr>
        <p:spPr>
          <a:xfrm flipV="1">
            <a:off x="5985164" y="3029527"/>
            <a:ext cx="2231125" cy="1439885"/>
          </a:xfrm>
          <a:prstGeom prst="bentConnector3">
            <a:avLst>
              <a:gd name="adj1" fmla="val -505"/>
            </a:avLst>
          </a:prstGeom>
          <a:ln>
            <a:solidFill>
              <a:schemeClr val="bg1">
                <a:lumMod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: Angulado 35">
            <a:extLst>
              <a:ext uri="{FF2B5EF4-FFF2-40B4-BE49-F238E27FC236}">
                <a16:creationId xmlns:a16="http://schemas.microsoft.com/office/drawing/2014/main" id="{E7D309DD-B47D-4860-95E4-923BE9279BA1}"/>
              </a:ext>
            </a:extLst>
          </p:cNvPr>
          <p:cNvCxnSpPr>
            <a:cxnSpLocks/>
          </p:cNvCxnSpPr>
          <p:nvPr/>
        </p:nvCxnSpPr>
        <p:spPr>
          <a:xfrm rot="10800000">
            <a:off x="6555216" y="4608023"/>
            <a:ext cx="1657269" cy="197853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: Angulado 37">
            <a:extLst>
              <a:ext uri="{FF2B5EF4-FFF2-40B4-BE49-F238E27FC236}">
                <a16:creationId xmlns:a16="http://schemas.microsoft.com/office/drawing/2014/main" id="{E6757795-0482-42DD-8C5D-62B87E4F19FB}"/>
              </a:ext>
            </a:extLst>
          </p:cNvPr>
          <p:cNvCxnSpPr>
            <a:cxnSpLocks/>
          </p:cNvCxnSpPr>
          <p:nvPr/>
        </p:nvCxnSpPr>
        <p:spPr>
          <a:xfrm rot="10800000" flipV="1">
            <a:off x="2584184" y="3483836"/>
            <a:ext cx="5628298" cy="1867580"/>
          </a:xfrm>
          <a:prstGeom prst="bentConnector3">
            <a:avLst>
              <a:gd name="adj1" fmla="val 99724"/>
            </a:avLst>
          </a:prstGeom>
          <a:ln>
            <a:solidFill>
              <a:schemeClr val="bg1">
                <a:lumMod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ector: Angulado 47">
            <a:extLst>
              <a:ext uri="{FF2B5EF4-FFF2-40B4-BE49-F238E27FC236}">
                <a16:creationId xmlns:a16="http://schemas.microsoft.com/office/drawing/2014/main" id="{3CD5CB10-2659-4140-BCD2-F257A3346872}"/>
              </a:ext>
            </a:extLst>
          </p:cNvPr>
          <p:cNvCxnSpPr>
            <a:cxnSpLocks/>
          </p:cNvCxnSpPr>
          <p:nvPr/>
        </p:nvCxnSpPr>
        <p:spPr>
          <a:xfrm rot="10800000" flipV="1">
            <a:off x="4258183" y="4367815"/>
            <a:ext cx="3927546" cy="150637"/>
          </a:xfrm>
          <a:prstGeom prst="bentConnector3">
            <a:avLst>
              <a:gd name="adj1" fmla="val 99691"/>
            </a:avLst>
          </a:prstGeom>
          <a:ln>
            <a:solidFill>
              <a:schemeClr val="bg1">
                <a:lumMod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: Angulado 50">
            <a:extLst>
              <a:ext uri="{FF2B5EF4-FFF2-40B4-BE49-F238E27FC236}">
                <a16:creationId xmlns:a16="http://schemas.microsoft.com/office/drawing/2014/main" id="{11534518-D6EC-4B8D-891D-A3004322789E}"/>
              </a:ext>
            </a:extLst>
          </p:cNvPr>
          <p:cNvCxnSpPr>
            <a:cxnSpLocks/>
          </p:cNvCxnSpPr>
          <p:nvPr/>
        </p:nvCxnSpPr>
        <p:spPr>
          <a:xfrm rot="10800000" flipV="1">
            <a:off x="5446642" y="3908346"/>
            <a:ext cx="2765840" cy="178683"/>
          </a:xfrm>
          <a:prstGeom prst="bentConnector3">
            <a:avLst>
              <a:gd name="adj1" fmla="val 99830"/>
            </a:avLst>
          </a:prstGeom>
          <a:ln>
            <a:solidFill>
              <a:schemeClr val="bg1">
                <a:lumMod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ector: Angulado 55">
            <a:extLst>
              <a:ext uri="{FF2B5EF4-FFF2-40B4-BE49-F238E27FC236}">
                <a16:creationId xmlns:a16="http://schemas.microsoft.com/office/drawing/2014/main" id="{25196709-3509-45E4-AF96-68FC4D629330}"/>
              </a:ext>
            </a:extLst>
          </p:cNvPr>
          <p:cNvCxnSpPr>
            <a:cxnSpLocks/>
          </p:cNvCxnSpPr>
          <p:nvPr/>
        </p:nvCxnSpPr>
        <p:spPr>
          <a:xfrm rot="10800000">
            <a:off x="3902150" y="4518452"/>
            <a:ext cx="4314139" cy="749235"/>
          </a:xfrm>
          <a:prstGeom prst="bentConnector3">
            <a:avLst>
              <a:gd name="adj1" fmla="val 100770"/>
            </a:avLst>
          </a:prstGeom>
          <a:ln>
            <a:solidFill>
              <a:schemeClr val="bg1">
                <a:lumMod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71446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" name="Gráfico 37">
            <a:extLst>
              <a:ext uri="{FF2B5EF4-FFF2-40B4-BE49-F238E27FC236}">
                <a16:creationId xmlns:a16="http://schemas.microsoft.com/office/drawing/2014/main" id="{00000000-0008-0000-0000-000005000000}"/>
              </a:ext>
            </a:extLst>
          </p:cNvPr>
          <p:cNvGraphicFramePr>
            <a:graphicFrameLocks/>
          </p:cNvGraphicFramePr>
          <p:nvPr/>
        </p:nvGraphicFramePr>
        <p:xfrm>
          <a:off x="0" y="793102"/>
          <a:ext cx="12192000" cy="56823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itleAML">
            <a:extLst>
              <a:ext uri="{FF2B5EF4-FFF2-40B4-BE49-F238E27FC236}">
                <a16:creationId xmlns:a16="http://schemas.microsoft.com/office/drawing/2014/main" id="{5126F99C-A267-44BC-B31A-01346AB36287}"/>
              </a:ext>
            </a:extLst>
          </p:cNvPr>
          <p:cNvSpPr/>
          <p:nvPr/>
        </p:nvSpPr>
        <p:spPr>
          <a:xfrm>
            <a:off x="0" y="488487"/>
            <a:ext cx="49917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pt-BR" sz="2000" b="1" dirty="0">
                <a:solidFill>
                  <a:srgbClr val="009B3D"/>
                </a:solidFill>
                <a:latin typeface="Geomanist" panose="02000503000000020004" pitchFamily="50" charset="0"/>
              </a:rPr>
              <a:t>Alertas de desmatamento mensal - DETER </a:t>
            </a:r>
            <a:endParaRPr kumimoji="0" lang="pt-BR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PERIODO">
            <a:extLst>
              <a:ext uri="{FF2B5EF4-FFF2-40B4-BE49-F238E27FC236}">
                <a16:creationId xmlns:a16="http://schemas.microsoft.com/office/drawing/2014/main" id="{C4D800BC-4E62-43B9-ABEA-C6076BE81398}"/>
              </a:ext>
            </a:extLst>
          </p:cNvPr>
          <p:cNvSpPr/>
          <p:nvPr/>
        </p:nvSpPr>
        <p:spPr>
          <a:xfrm>
            <a:off x="355244" y="6574932"/>
            <a:ext cx="746795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00" dirty="0">
                <a:latin typeface="Geomanist" panose="02000503000000020004" pitchFamily="50" charset="0"/>
              </a:rPr>
              <a:t>Fonte: </a:t>
            </a:r>
            <a:r>
              <a:rPr lang="pt-BR" sz="1100" dirty="0">
                <a:latin typeface="Geomanist" panose="02000503000000020004" pitchFamily="50" charset="0"/>
                <a:hlinkClick r:id="rId4"/>
              </a:rPr>
              <a:t>http://terrabrasilis.dpi.inpe.br/</a:t>
            </a:r>
            <a:r>
              <a:rPr lang="pt-BR" sz="1100" dirty="0">
                <a:latin typeface="Geomanist" panose="02000503000000020004" pitchFamily="50" charset="0"/>
              </a:rPr>
              <a:t> </a:t>
            </a:r>
          </a:p>
        </p:txBody>
      </p:sp>
      <p:sp>
        <p:nvSpPr>
          <p:cNvPr id="9" name="titleAML">
            <a:extLst>
              <a:ext uri="{FF2B5EF4-FFF2-40B4-BE49-F238E27FC236}">
                <a16:creationId xmlns:a16="http://schemas.microsoft.com/office/drawing/2014/main" id="{B9F939C0-7298-45A7-981E-5F521A4FEB9D}"/>
              </a:ext>
            </a:extLst>
          </p:cNvPr>
          <p:cNvSpPr/>
          <p:nvPr/>
        </p:nvSpPr>
        <p:spPr>
          <a:xfrm>
            <a:off x="706071" y="1344846"/>
            <a:ext cx="141630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300" b="1" dirty="0">
                <a:solidFill>
                  <a:srgbClr val="004386"/>
                </a:solidFill>
                <a:latin typeface="Geomanist" panose="02000503000000020004" pitchFamily="50" charset="0"/>
              </a:rPr>
              <a:t>Redução </a:t>
            </a:r>
          </a:p>
          <a:p>
            <a:pPr algn="ctr"/>
            <a:r>
              <a:rPr lang="pt-BR" sz="1300" b="1" dirty="0">
                <a:solidFill>
                  <a:srgbClr val="004386"/>
                </a:solidFill>
                <a:latin typeface="Geomanist" panose="02000503000000020004" pitchFamily="50" charset="0"/>
              </a:rPr>
              <a:t>de  </a:t>
            </a:r>
            <a:r>
              <a:rPr lang="pt-BR" sz="1300" b="1" dirty="0">
                <a:solidFill>
                  <a:srgbClr val="00B050"/>
                </a:solidFill>
                <a:latin typeface="Geomanist" panose="02000503000000020004" pitchFamily="50" charset="0"/>
              </a:rPr>
              <a:t>56,40%</a:t>
            </a:r>
          </a:p>
        </p:txBody>
      </p:sp>
      <p:sp>
        <p:nvSpPr>
          <p:cNvPr id="11" name="titleAML">
            <a:extLst>
              <a:ext uri="{FF2B5EF4-FFF2-40B4-BE49-F238E27FC236}">
                <a16:creationId xmlns:a16="http://schemas.microsoft.com/office/drawing/2014/main" id="{B9F939C0-7298-45A7-981E-5F521A4FEB9D}"/>
              </a:ext>
            </a:extLst>
          </p:cNvPr>
          <p:cNvSpPr/>
          <p:nvPr/>
        </p:nvSpPr>
        <p:spPr>
          <a:xfrm>
            <a:off x="1758418" y="1345781"/>
            <a:ext cx="143740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300" b="1" dirty="0">
                <a:solidFill>
                  <a:srgbClr val="004386"/>
                </a:solidFill>
                <a:latin typeface="Geomanist" panose="02000503000000020004" pitchFamily="50" charset="0"/>
              </a:rPr>
              <a:t>Aumento</a:t>
            </a:r>
          </a:p>
          <a:p>
            <a:pPr algn="ctr"/>
            <a:r>
              <a:rPr lang="pt-BR" sz="1300" b="1" dirty="0">
                <a:solidFill>
                  <a:srgbClr val="004386"/>
                </a:solidFill>
                <a:latin typeface="Geomanist" panose="02000503000000020004" pitchFamily="50" charset="0"/>
              </a:rPr>
              <a:t>de </a:t>
            </a:r>
            <a:r>
              <a:rPr lang="pt-BR" sz="1300" b="1" dirty="0">
                <a:solidFill>
                  <a:srgbClr val="C00000"/>
                </a:solidFill>
                <a:latin typeface="Geomanist" panose="02000503000000020004" pitchFamily="50" charset="0"/>
              </a:rPr>
              <a:t>24,51%</a:t>
            </a:r>
          </a:p>
        </p:txBody>
      </p:sp>
      <p:sp>
        <p:nvSpPr>
          <p:cNvPr id="13" name="titleAML">
            <a:extLst>
              <a:ext uri="{FF2B5EF4-FFF2-40B4-BE49-F238E27FC236}">
                <a16:creationId xmlns:a16="http://schemas.microsoft.com/office/drawing/2014/main" id="{B9F939C0-7298-45A7-981E-5F521A4FEB9D}"/>
              </a:ext>
            </a:extLst>
          </p:cNvPr>
          <p:cNvSpPr/>
          <p:nvPr/>
        </p:nvSpPr>
        <p:spPr>
          <a:xfrm>
            <a:off x="2828450" y="1367683"/>
            <a:ext cx="140731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300" b="1" dirty="0">
                <a:solidFill>
                  <a:srgbClr val="004386"/>
                </a:solidFill>
                <a:latin typeface="Geomanist" panose="02000503000000020004" pitchFamily="50" charset="0"/>
              </a:rPr>
              <a:t>Redução </a:t>
            </a:r>
          </a:p>
          <a:p>
            <a:pPr algn="ctr"/>
            <a:r>
              <a:rPr lang="pt-BR" sz="1300" b="1" dirty="0">
                <a:solidFill>
                  <a:srgbClr val="004386"/>
                </a:solidFill>
                <a:latin typeface="Geomanist" panose="02000503000000020004" pitchFamily="50" charset="0"/>
              </a:rPr>
              <a:t>de </a:t>
            </a:r>
            <a:r>
              <a:rPr lang="pt-BR" sz="1300" b="1" dirty="0">
                <a:solidFill>
                  <a:srgbClr val="00B050"/>
                </a:solidFill>
                <a:latin typeface="Geomanist" panose="02000503000000020004" pitchFamily="50" charset="0"/>
              </a:rPr>
              <a:t>15,54%</a:t>
            </a:r>
          </a:p>
        </p:txBody>
      </p:sp>
      <p:sp>
        <p:nvSpPr>
          <p:cNvPr id="2" name="Seta para baixo 1"/>
          <p:cNvSpPr/>
          <p:nvPr/>
        </p:nvSpPr>
        <p:spPr>
          <a:xfrm>
            <a:off x="1790068" y="5264660"/>
            <a:ext cx="275792" cy="433161"/>
          </a:xfrm>
          <a:prstGeom prst="downArrow">
            <a:avLst/>
          </a:prstGeom>
          <a:solidFill>
            <a:srgbClr val="00CC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Seta para baixo 13"/>
          <p:cNvSpPr/>
          <p:nvPr/>
        </p:nvSpPr>
        <p:spPr>
          <a:xfrm rot="10800000">
            <a:off x="2808475" y="5097536"/>
            <a:ext cx="290314" cy="435228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Seta para baixo 1"/>
          <p:cNvSpPr/>
          <p:nvPr/>
        </p:nvSpPr>
        <p:spPr>
          <a:xfrm>
            <a:off x="3797355" y="4738582"/>
            <a:ext cx="291866" cy="452711"/>
          </a:xfrm>
          <a:prstGeom prst="downArrow">
            <a:avLst/>
          </a:prstGeom>
          <a:solidFill>
            <a:srgbClr val="00CC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titleAML">
            <a:extLst>
              <a:ext uri="{FF2B5EF4-FFF2-40B4-BE49-F238E27FC236}">
                <a16:creationId xmlns:a16="http://schemas.microsoft.com/office/drawing/2014/main" id="{B9F939C0-7298-45A7-981E-5F521A4FEB9D}"/>
              </a:ext>
            </a:extLst>
          </p:cNvPr>
          <p:cNvSpPr/>
          <p:nvPr/>
        </p:nvSpPr>
        <p:spPr>
          <a:xfrm>
            <a:off x="3859380" y="1327120"/>
            <a:ext cx="141630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300" b="1" dirty="0">
                <a:solidFill>
                  <a:srgbClr val="004386"/>
                </a:solidFill>
                <a:latin typeface="Geomanist" panose="02000503000000020004" pitchFamily="50" charset="0"/>
              </a:rPr>
              <a:t>Aumento </a:t>
            </a:r>
          </a:p>
          <a:p>
            <a:pPr algn="ctr"/>
            <a:r>
              <a:rPr lang="pt-BR" sz="1300" b="1" dirty="0">
                <a:solidFill>
                  <a:srgbClr val="004386"/>
                </a:solidFill>
                <a:latin typeface="Geomanist" panose="02000503000000020004" pitchFamily="50" charset="0"/>
              </a:rPr>
              <a:t>de </a:t>
            </a:r>
            <a:r>
              <a:rPr lang="pt-BR" sz="1300" b="1" dirty="0">
                <a:solidFill>
                  <a:srgbClr val="C00000"/>
                </a:solidFill>
                <a:latin typeface="Geomanist" panose="02000503000000020004" pitchFamily="50" charset="0"/>
              </a:rPr>
              <a:t>125,32%</a:t>
            </a:r>
          </a:p>
        </p:txBody>
      </p:sp>
      <p:sp>
        <p:nvSpPr>
          <p:cNvPr id="21" name="Seta para baixo 13"/>
          <p:cNvSpPr/>
          <p:nvPr/>
        </p:nvSpPr>
        <p:spPr>
          <a:xfrm rot="10800000">
            <a:off x="7823199" y="3365423"/>
            <a:ext cx="320760" cy="527089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titleAML">
            <a:extLst>
              <a:ext uri="{FF2B5EF4-FFF2-40B4-BE49-F238E27FC236}">
                <a16:creationId xmlns:a16="http://schemas.microsoft.com/office/drawing/2014/main" id="{B9F939C0-7298-45A7-981E-5F521A4FEB9D}"/>
              </a:ext>
            </a:extLst>
          </p:cNvPr>
          <p:cNvSpPr/>
          <p:nvPr/>
        </p:nvSpPr>
        <p:spPr>
          <a:xfrm>
            <a:off x="4737105" y="1360207"/>
            <a:ext cx="165047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300" b="1" dirty="0">
                <a:solidFill>
                  <a:srgbClr val="004386"/>
                </a:solidFill>
                <a:latin typeface="Geomanist" panose="02000503000000020004" pitchFamily="50" charset="0"/>
              </a:rPr>
              <a:t>Aumento</a:t>
            </a:r>
          </a:p>
          <a:p>
            <a:pPr algn="ctr"/>
            <a:r>
              <a:rPr lang="pt-BR" sz="1300" b="1" dirty="0">
                <a:solidFill>
                  <a:srgbClr val="004386"/>
                </a:solidFill>
                <a:latin typeface="Geomanist" panose="02000503000000020004" pitchFamily="50" charset="0"/>
              </a:rPr>
              <a:t>de </a:t>
            </a:r>
            <a:r>
              <a:rPr lang="pt-BR" sz="1300" b="1" dirty="0">
                <a:solidFill>
                  <a:srgbClr val="C00000"/>
                </a:solidFill>
                <a:latin typeface="Geomanist" panose="02000503000000020004" pitchFamily="50" charset="0"/>
              </a:rPr>
              <a:t>89,88%</a:t>
            </a:r>
          </a:p>
        </p:txBody>
      </p:sp>
      <p:sp>
        <p:nvSpPr>
          <p:cNvPr id="24" name="Seta para baixo 13"/>
          <p:cNvSpPr/>
          <p:nvPr/>
        </p:nvSpPr>
        <p:spPr>
          <a:xfrm rot="10800000">
            <a:off x="6832428" y="3511128"/>
            <a:ext cx="320299" cy="479160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TITLE">
            <a:extLst>
              <a:ext uri="{FF2B5EF4-FFF2-40B4-BE49-F238E27FC236}">
                <a16:creationId xmlns:a16="http://schemas.microsoft.com/office/drawing/2014/main" id="{27AD0CE9-FE58-4364-85BF-05D8ECD69B59}"/>
              </a:ext>
            </a:extLst>
          </p:cNvPr>
          <p:cNvSpPr txBox="1"/>
          <p:nvPr/>
        </p:nvSpPr>
        <p:spPr>
          <a:xfrm>
            <a:off x="0" y="108890"/>
            <a:ext cx="71527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202F58"/>
                </a:solidFill>
                <a:effectLst/>
                <a:uLnTx/>
                <a:uFillTx/>
                <a:latin typeface="Geomanist" panose="02000503000000020004" pitchFamily="50" charset="0"/>
                <a:ea typeface="+mn-ea"/>
                <a:cs typeface="+mn-cs"/>
              </a:rPr>
              <a:t>Panorama do Desmatamento (km²) – Amazonas </a:t>
            </a:r>
          </a:p>
        </p:txBody>
      </p:sp>
      <p:sp>
        <p:nvSpPr>
          <p:cNvPr id="30" name="Seta para baixo 13"/>
          <p:cNvSpPr/>
          <p:nvPr/>
        </p:nvSpPr>
        <p:spPr>
          <a:xfrm rot="10800000">
            <a:off x="4813711" y="3879828"/>
            <a:ext cx="292392" cy="448427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titleAML">
            <a:extLst>
              <a:ext uri="{FF2B5EF4-FFF2-40B4-BE49-F238E27FC236}">
                <a16:creationId xmlns:a16="http://schemas.microsoft.com/office/drawing/2014/main" id="{B9F939C0-7298-45A7-981E-5F521A4FEB9D}"/>
              </a:ext>
            </a:extLst>
          </p:cNvPr>
          <p:cNvSpPr/>
          <p:nvPr/>
        </p:nvSpPr>
        <p:spPr>
          <a:xfrm>
            <a:off x="5846910" y="1364212"/>
            <a:ext cx="141565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300" b="1" dirty="0">
                <a:solidFill>
                  <a:srgbClr val="004386"/>
                </a:solidFill>
                <a:latin typeface="Geomanist" panose="02000503000000020004" pitchFamily="50" charset="0"/>
              </a:rPr>
              <a:t>Aumento de </a:t>
            </a:r>
            <a:r>
              <a:rPr lang="pt-BR" sz="1300" b="1" dirty="0">
                <a:solidFill>
                  <a:srgbClr val="C00000"/>
                </a:solidFill>
                <a:latin typeface="Geomanist" panose="02000503000000020004" pitchFamily="50" charset="0"/>
              </a:rPr>
              <a:t>26,69%</a:t>
            </a:r>
          </a:p>
        </p:txBody>
      </p:sp>
      <p:sp>
        <p:nvSpPr>
          <p:cNvPr id="29" name="titleAML">
            <a:extLst>
              <a:ext uri="{FF2B5EF4-FFF2-40B4-BE49-F238E27FC236}">
                <a16:creationId xmlns:a16="http://schemas.microsoft.com/office/drawing/2014/main" id="{F3F21B85-4BD8-4F2A-AD23-569D2CFCDFE9}"/>
              </a:ext>
            </a:extLst>
          </p:cNvPr>
          <p:cNvSpPr/>
          <p:nvPr/>
        </p:nvSpPr>
        <p:spPr>
          <a:xfrm>
            <a:off x="6916312" y="1344227"/>
            <a:ext cx="1413757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300" b="1" dirty="0">
                <a:solidFill>
                  <a:srgbClr val="004386"/>
                </a:solidFill>
                <a:latin typeface="Geomanist" panose="02000503000000020004" pitchFamily="50" charset="0"/>
              </a:rPr>
              <a:t>Aumento </a:t>
            </a:r>
          </a:p>
          <a:p>
            <a:pPr algn="ctr"/>
            <a:r>
              <a:rPr lang="pt-BR" sz="1300" b="1" dirty="0">
                <a:solidFill>
                  <a:srgbClr val="004386"/>
                </a:solidFill>
                <a:latin typeface="Geomanist" panose="02000503000000020004" pitchFamily="50" charset="0"/>
              </a:rPr>
              <a:t>de </a:t>
            </a:r>
            <a:r>
              <a:rPr lang="pt-BR" sz="1300" b="1" dirty="0">
                <a:solidFill>
                  <a:srgbClr val="C00000"/>
                </a:solidFill>
                <a:latin typeface="Geomanist" panose="02000503000000020004" pitchFamily="50" charset="0"/>
              </a:rPr>
              <a:t>51%</a:t>
            </a:r>
          </a:p>
        </p:txBody>
      </p:sp>
      <p:sp>
        <p:nvSpPr>
          <p:cNvPr id="26" name="Retângulo 25"/>
          <p:cNvSpPr/>
          <p:nvPr/>
        </p:nvSpPr>
        <p:spPr>
          <a:xfrm>
            <a:off x="9046267" y="0"/>
            <a:ext cx="314573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pt-BR" sz="1400" b="1" dirty="0">
                <a:latin typeface="Geomanist" panose="02000503000000020004" pitchFamily="50" charset="0"/>
              </a:rPr>
              <a:t>Período analisado:  01/01 a 19/11/2021</a:t>
            </a:r>
          </a:p>
        </p:txBody>
      </p:sp>
      <p:sp>
        <p:nvSpPr>
          <p:cNvPr id="32" name="Retângulo 31"/>
          <p:cNvSpPr/>
          <p:nvPr/>
        </p:nvSpPr>
        <p:spPr>
          <a:xfrm>
            <a:off x="8960090" y="6568074"/>
            <a:ext cx="3184945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1050" dirty="0">
                <a:latin typeface="Geomanist" panose="02000503000000020004" pitchFamily="50" charset="0"/>
              </a:rPr>
              <a:t>*Período analisado em setembro:  </a:t>
            </a:r>
            <a:r>
              <a:rPr lang="pt-BR" sz="1050" b="1" dirty="0">
                <a:latin typeface="Geomanist" panose="02000503000000020004" pitchFamily="50" charset="0"/>
              </a:rPr>
              <a:t>01/11 a  19/11</a:t>
            </a:r>
          </a:p>
        </p:txBody>
      </p:sp>
      <p:sp>
        <p:nvSpPr>
          <p:cNvPr id="34" name="titleAML">
            <a:extLst>
              <a:ext uri="{FF2B5EF4-FFF2-40B4-BE49-F238E27FC236}">
                <a16:creationId xmlns:a16="http://schemas.microsoft.com/office/drawing/2014/main" id="{F3F21B85-4BD8-4F2A-AD23-569D2CFCDFE9}"/>
              </a:ext>
            </a:extLst>
          </p:cNvPr>
          <p:cNvSpPr/>
          <p:nvPr/>
        </p:nvSpPr>
        <p:spPr>
          <a:xfrm>
            <a:off x="7897131" y="1344227"/>
            <a:ext cx="141565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300" b="1" dirty="0">
                <a:solidFill>
                  <a:srgbClr val="004386"/>
                </a:solidFill>
                <a:latin typeface="Geomanist" panose="02000503000000020004" pitchFamily="50" charset="0"/>
              </a:rPr>
              <a:t>Redução </a:t>
            </a:r>
          </a:p>
          <a:p>
            <a:pPr algn="ctr"/>
            <a:r>
              <a:rPr lang="pt-BR" sz="1300" b="1" dirty="0">
                <a:solidFill>
                  <a:srgbClr val="004386"/>
                </a:solidFill>
                <a:latin typeface="Geomanist" panose="02000503000000020004" pitchFamily="50" charset="0"/>
              </a:rPr>
              <a:t> de </a:t>
            </a:r>
            <a:r>
              <a:rPr lang="pt-BR" sz="1300" b="1" dirty="0">
                <a:solidFill>
                  <a:srgbClr val="00B050"/>
                </a:solidFill>
                <a:latin typeface="Geomanist" panose="02000503000000020004" pitchFamily="50" charset="0"/>
              </a:rPr>
              <a:t>8%</a:t>
            </a:r>
          </a:p>
        </p:txBody>
      </p:sp>
      <p:sp>
        <p:nvSpPr>
          <p:cNvPr id="35" name="Seta para baixo 13"/>
          <p:cNvSpPr/>
          <p:nvPr/>
        </p:nvSpPr>
        <p:spPr>
          <a:xfrm rot="10800000">
            <a:off x="5827459" y="4381224"/>
            <a:ext cx="307068" cy="448874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6" name="Seta para baixo 1"/>
          <p:cNvSpPr/>
          <p:nvPr/>
        </p:nvSpPr>
        <p:spPr>
          <a:xfrm>
            <a:off x="8809027" y="3638104"/>
            <a:ext cx="302125" cy="465937"/>
          </a:xfrm>
          <a:prstGeom prst="downArrow">
            <a:avLst/>
          </a:prstGeom>
          <a:solidFill>
            <a:srgbClr val="00CC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Seta para baixo 13"/>
          <p:cNvSpPr/>
          <p:nvPr/>
        </p:nvSpPr>
        <p:spPr>
          <a:xfrm rot="10800000">
            <a:off x="9840043" y="3412831"/>
            <a:ext cx="327935" cy="526078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7" name="titleAML">
            <a:extLst>
              <a:ext uri="{FF2B5EF4-FFF2-40B4-BE49-F238E27FC236}">
                <a16:creationId xmlns:a16="http://schemas.microsoft.com/office/drawing/2014/main" id="{F3F21B85-4BD8-4F2A-AD23-569D2CFCDFE9}"/>
              </a:ext>
            </a:extLst>
          </p:cNvPr>
          <p:cNvSpPr/>
          <p:nvPr/>
        </p:nvSpPr>
        <p:spPr>
          <a:xfrm>
            <a:off x="8988528" y="1349980"/>
            <a:ext cx="1413757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300" b="1" dirty="0">
                <a:solidFill>
                  <a:srgbClr val="004386"/>
                </a:solidFill>
                <a:latin typeface="Geomanist" panose="02000503000000020004" pitchFamily="50" charset="0"/>
              </a:rPr>
              <a:t>Aumento </a:t>
            </a:r>
          </a:p>
          <a:p>
            <a:pPr algn="ctr"/>
            <a:r>
              <a:rPr lang="pt-BR" sz="1300" b="1" dirty="0">
                <a:solidFill>
                  <a:srgbClr val="004386"/>
                </a:solidFill>
                <a:latin typeface="Geomanist" panose="02000503000000020004" pitchFamily="50" charset="0"/>
              </a:rPr>
              <a:t>de </a:t>
            </a:r>
            <a:r>
              <a:rPr lang="pt-BR" sz="1300" b="1" dirty="0">
                <a:solidFill>
                  <a:srgbClr val="C00000"/>
                </a:solidFill>
                <a:latin typeface="Geomanist" panose="02000503000000020004" pitchFamily="50" charset="0"/>
              </a:rPr>
              <a:t>95%</a:t>
            </a:r>
          </a:p>
        </p:txBody>
      </p:sp>
      <p:sp>
        <p:nvSpPr>
          <p:cNvPr id="41" name="titleAML">
            <a:extLst>
              <a:ext uri="{FF2B5EF4-FFF2-40B4-BE49-F238E27FC236}">
                <a16:creationId xmlns:a16="http://schemas.microsoft.com/office/drawing/2014/main" id="{F3F21B85-4BD8-4F2A-AD23-569D2CFCDFE9}"/>
              </a:ext>
            </a:extLst>
          </p:cNvPr>
          <p:cNvSpPr/>
          <p:nvPr/>
        </p:nvSpPr>
        <p:spPr>
          <a:xfrm>
            <a:off x="9975231" y="1363786"/>
            <a:ext cx="141565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300" b="1" dirty="0">
                <a:solidFill>
                  <a:srgbClr val="004386"/>
                </a:solidFill>
                <a:latin typeface="Geomanist" panose="02000503000000020004" pitchFamily="50" charset="0"/>
              </a:rPr>
              <a:t>Aumento </a:t>
            </a:r>
          </a:p>
          <a:p>
            <a:pPr algn="ctr"/>
            <a:r>
              <a:rPr lang="pt-BR" sz="1300" b="1" dirty="0">
                <a:solidFill>
                  <a:srgbClr val="004386"/>
                </a:solidFill>
                <a:latin typeface="Geomanist" panose="02000503000000020004" pitchFamily="50" charset="0"/>
              </a:rPr>
              <a:t>de</a:t>
            </a:r>
            <a:r>
              <a:rPr lang="pt-BR" sz="1300" b="1" dirty="0">
                <a:solidFill>
                  <a:srgbClr val="C00000"/>
                </a:solidFill>
                <a:latin typeface="Geomanist" panose="02000503000000020004" pitchFamily="50" charset="0"/>
              </a:rPr>
              <a:t> 31%</a:t>
            </a:r>
          </a:p>
        </p:txBody>
      </p:sp>
      <p:sp>
        <p:nvSpPr>
          <p:cNvPr id="40" name="Seta para baixo 13"/>
          <p:cNvSpPr/>
          <p:nvPr/>
        </p:nvSpPr>
        <p:spPr>
          <a:xfrm rot="10800000">
            <a:off x="10769593" y="4274157"/>
            <a:ext cx="327935" cy="526078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2" name="Seta para baixo 1"/>
          <p:cNvSpPr/>
          <p:nvPr/>
        </p:nvSpPr>
        <p:spPr>
          <a:xfrm>
            <a:off x="11768976" y="5063686"/>
            <a:ext cx="302125" cy="465937"/>
          </a:xfrm>
          <a:prstGeom prst="downArrow">
            <a:avLst/>
          </a:prstGeom>
          <a:solidFill>
            <a:srgbClr val="00CC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3" name="titleAML">
            <a:extLst>
              <a:ext uri="{FF2B5EF4-FFF2-40B4-BE49-F238E27FC236}">
                <a16:creationId xmlns:a16="http://schemas.microsoft.com/office/drawing/2014/main" id="{F3F21B85-4BD8-4F2A-AD23-569D2CFCDFE9}"/>
              </a:ext>
            </a:extLst>
          </p:cNvPr>
          <p:cNvSpPr/>
          <p:nvPr/>
        </p:nvSpPr>
        <p:spPr>
          <a:xfrm>
            <a:off x="10936317" y="1363786"/>
            <a:ext cx="141565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300" b="1" dirty="0">
                <a:solidFill>
                  <a:srgbClr val="004386"/>
                </a:solidFill>
                <a:latin typeface="Geomanist" panose="02000503000000020004" pitchFamily="50" charset="0"/>
              </a:rPr>
              <a:t>Redução </a:t>
            </a:r>
          </a:p>
          <a:p>
            <a:pPr algn="ctr"/>
            <a:r>
              <a:rPr lang="pt-BR" sz="1300" b="1" dirty="0">
                <a:solidFill>
                  <a:srgbClr val="004386"/>
                </a:solidFill>
                <a:latin typeface="Geomanist" panose="02000503000000020004" pitchFamily="50" charset="0"/>
              </a:rPr>
              <a:t> de </a:t>
            </a:r>
            <a:r>
              <a:rPr lang="pt-BR" sz="1300" b="1" dirty="0">
                <a:solidFill>
                  <a:srgbClr val="00B050"/>
                </a:solidFill>
                <a:latin typeface="Geomanist" panose="02000503000000020004" pitchFamily="50" charset="0"/>
              </a:rPr>
              <a:t>80%</a:t>
            </a:r>
          </a:p>
        </p:txBody>
      </p:sp>
    </p:spTree>
    <p:extLst>
      <p:ext uri="{BB962C8B-B14F-4D97-AF65-F5344CB8AC3E}">
        <p14:creationId xmlns:p14="http://schemas.microsoft.com/office/powerpoint/2010/main" val="39890860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>
            <a:extLst>
              <a:ext uri="{FF2B5EF4-FFF2-40B4-BE49-F238E27FC236}">
                <a16:creationId xmlns:a16="http://schemas.microsoft.com/office/drawing/2014/main" id="{27AD0CE9-FE58-4364-85BF-05D8ECD69B59}"/>
              </a:ext>
            </a:extLst>
          </p:cNvPr>
          <p:cNvSpPr txBox="1"/>
          <p:nvPr/>
        </p:nvSpPr>
        <p:spPr>
          <a:xfrm>
            <a:off x="119128" y="108890"/>
            <a:ext cx="50337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202F58"/>
                </a:solidFill>
                <a:effectLst/>
                <a:uLnTx/>
                <a:uFillTx/>
                <a:latin typeface="Geomanist" panose="02000503000000020004" pitchFamily="50" charset="0"/>
                <a:ea typeface="+mn-ea"/>
                <a:cs typeface="+mn-cs"/>
              </a:rPr>
              <a:t>Panorama do Desmatamento (km²)</a:t>
            </a:r>
          </a:p>
        </p:txBody>
      </p:sp>
      <p:sp>
        <p:nvSpPr>
          <p:cNvPr id="12" name="titleAML">
            <a:extLst>
              <a:ext uri="{FF2B5EF4-FFF2-40B4-BE49-F238E27FC236}">
                <a16:creationId xmlns:a16="http://schemas.microsoft.com/office/drawing/2014/main" id="{5126F99C-A267-44BC-B31A-01346AB36287}"/>
              </a:ext>
            </a:extLst>
          </p:cNvPr>
          <p:cNvSpPr/>
          <p:nvPr/>
        </p:nvSpPr>
        <p:spPr>
          <a:xfrm>
            <a:off x="119129" y="511768"/>
            <a:ext cx="82977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pt-BR" sz="2000" b="1" dirty="0">
                <a:solidFill>
                  <a:srgbClr val="009B3D"/>
                </a:solidFill>
                <a:latin typeface="Geomanist" panose="02000503000000020004" pitchFamily="50" charset="0"/>
              </a:rPr>
              <a:t>Distribuição de alertas de desmatamento por categoria fundiária</a:t>
            </a:r>
            <a:endParaRPr kumimoji="0" lang="pt-BR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PERIODO">
            <a:extLst>
              <a:ext uri="{FF2B5EF4-FFF2-40B4-BE49-F238E27FC236}">
                <a16:creationId xmlns:a16="http://schemas.microsoft.com/office/drawing/2014/main" id="{C4D800BC-4E62-43B9-ABEA-C6076BE81398}"/>
              </a:ext>
            </a:extLst>
          </p:cNvPr>
          <p:cNvSpPr/>
          <p:nvPr/>
        </p:nvSpPr>
        <p:spPr>
          <a:xfrm>
            <a:off x="119128" y="6517142"/>
            <a:ext cx="260068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00" dirty="0">
                <a:latin typeface="Geomanist" panose="02000503000000020004" pitchFamily="50" charset="0"/>
              </a:rPr>
              <a:t>Fonte: </a:t>
            </a:r>
            <a:r>
              <a:rPr lang="pt-BR" sz="1100" dirty="0">
                <a:latin typeface="Geomanist" panose="02000503000000020004" pitchFamily="50" charset="0"/>
                <a:hlinkClick r:id="rId3"/>
              </a:rPr>
              <a:t>http://terrabrasilis.dpi.inpe.br/</a:t>
            </a:r>
            <a:r>
              <a:rPr lang="pt-BR" sz="1100" dirty="0">
                <a:latin typeface="Geomanist" panose="02000503000000020004" pitchFamily="50" charset="0"/>
              </a:rPr>
              <a:t> 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9046267" y="-15389"/>
            <a:ext cx="314573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pt-BR" sz="1400" b="1" dirty="0">
                <a:latin typeface="Geomanist" panose="02000503000000020004" pitchFamily="50" charset="0"/>
              </a:rPr>
              <a:t>Período analisado:  01/01 a 19/11/2021</a:t>
            </a:r>
          </a:p>
        </p:txBody>
      </p:sp>
      <p:sp>
        <p:nvSpPr>
          <p:cNvPr id="17" name="CaixaDeTexto 1"/>
          <p:cNvSpPr txBox="1"/>
          <p:nvPr/>
        </p:nvSpPr>
        <p:spPr>
          <a:xfrm>
            <a:off x="8864999" y="2143236"/>
            <a:ext cx="1485049" cy="41687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b="1" dirty="0"/>
              <a:t>1.819,27 km²</a:t>
            </a:r>
          </a:p>
        </p:txBody>
      </p:sp>
      <p:sp>
        <p:nvSpPr>
          <p:cNvPr id="21" name="CaixaDeTexto 1"/>
          <p:cNvSpPr txBox="1"/>
          <p:nvPr/>
        </p:nvSpPr>
        <p:spPr>
          <a:xfrm>
            <a:off x="8537724" y="416644"/>
            <a:ext cx="1964593" cy="38792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200" b="1" dirty="0"/>
              <a:t>Alertas de desmatamento (Jan-</a:t>
            </a:r>
            <a:r>
              <a:rPr lang="pt-BR" sz="1200" b="1" dirty="0" err="1"/>
              <a:t>Nov</a:t>
            </a:r>
            <a:r>
              <a:rPr lang="pt-BR" sz="1200" b="1" dirty="0"/>
              <a:t> 2021)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7457"/>
            <a:ext cx="6889551" cy="4826106"/>
          </a:xfrm>
          <a:prstGeom prst="rect">
            <a:avLst/>
          </a:prstGeom>
          <a:ln>
            <a:noFill/>
          </a:ln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82" y="1469537"/>
            <a:ext cx="1528693" cy="1273663"/>
          </a:xfrm>
          <a:prstGeom prst="rect">
            <a:avLst/>
          </a:prstGeom>
        </p:spPr>
      </p:pic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7002107" y="3753726"/>
          <a:ext cx="5114308" cy="3025026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2053991">
                  <a:extLst>
                    <a:ext uri="{9D8B030D-6E8A-4147-A177-3AD203B41FA5}">
                      <a16:colId xmlns:a16="http://schemas.microsoft.com/office/drawing/2014/main" val="856007818"/>
                    </a:ext>
                  </a:extLst>
                </a:gridCol>
                <a:gridCol w="618078">
                  <a:extLst>
                    <a:ext uri="{9D8B030D-6E8A-4147-A177-3AD203B41FA5}">
                      <a16:colId xmlns:a16="http://schemas.microsoft.com/office/drawing/2014/main" val="4146103978"/>
                    </a:ext>
                  </a:extLst>
                </a:gridCol>
                <a:gridCol w="645703">
                  <a:extLst>
                    <a:ext uri="{9D8B030D-6E8A-4147-A177-3AD203B41FA5}">
                      <a16:colId xmlns:a16="http://schemas.microsoft.com/office/drawing/2014/main" val="1358696114"/>
                    </a:ext>
                  </a:extLst>
                </a:gridCol>
                <a:gridCol w="851439">
                  <a:extLst>
                    <a:ext uri="{9D8B030D-6E8A-4147-A177-3AD203B41FA5}">
                      <a16:colId xmlns:a16="http://schemas.microsoft.com/office/drawing/2014/main" val="2895495017"/>
                    </a:ext>
                  </a:extLst>
                </a:gridCol>
                <a:gridCol w="945097">
                  <a:extLst>
                    <a:ext uri="{9D8B030D-6E8A-4147-A177-3AD203B41FA5}">
                      <a16:colId xmlns:a16="http://schemas.microsoft.com/office/drawing/2014/main" val="147315351"/>
                    </a:ext>
                  </a:extLst>
                </a:gridCol>
              </a:tblGrid>
              <a:tr h="17516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CATEGORIA</a:t>
                      </a:r>
                      <a:br>
                        <a:rPr lang="pt-BR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pt-BR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DESM/KM²</a:t>
                      </a:r>
                      <a:endParaRPr lang="pt-BR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TOTAL</a:t>
                      </a:r>
                      <a:endParaRPr lang="pt-BR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VARIAÇÃO</a:t>
                      </a:r>
                      <a:endParaRPr lang="pt-BR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CONTRIBUIÇÃO</a:t>
                      </a:r>
                      <a:endParaRPr lang="pt-BR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4584605"/>
                  </a:ext>
                </a:extLst>
              </a:tr>
              <a:tr h="17516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2020</a:t>
                      </a:r>
                      <a:endParaRPr lang="pt-BR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2021</a:t>
                      </a:r>
                      <a:endParaRPr lang="pt-BR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537673"/>
                  </a:ext>
                </a:extLst>
              </a:tr>
              <a:tr h="32966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ASSENTAMENTO FEDERAL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9E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343,40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9E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550,99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9E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60,45%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9E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9E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9080294"/>
                  </a:ext>
                </a:extLst>
              </a:tr>
              <a:tr h="32966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GLEBAS ESTADUAIS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EA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54,84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EA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80,92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EA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47,56%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EA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EA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7059124"/>
                  </a:ext>
                </a:extLst>
              </a:tr>
              <a:tr h="32966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GLEBAS FEDERAIS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455,38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723,87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58,96%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2566810"/>
                  </a:ext>
                </a:extLst>
              </a:tr>
              <a:tr h="25722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OUTRAS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367,59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410,58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11,70%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5739002"/>
                  </a:ext>
                </a:extLst>
              </a:tr>
              <a:tr h="32966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TERRA INDIGENA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858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858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858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858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85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770380"/>
                  </a:ext>
                </a:extLst>
              </a:tr>
              <a:tr h="35623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UNIDADE DE CONSERVAÇÃO ESTADUAL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3B2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3B2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3B2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-2,64%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3B2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3B2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3764707"/>
                  </a:ext>
                </a:extLst>
              </a:tr>
              <a:tr h="35623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UNIDADE DE CONSERVAÇÃO FEDERAL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A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22,58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A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22,89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A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A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A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6835893"/>
                  </a:ext>
                </a:extLst>
              </a:tr>
              <a:tr h="34423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1273,93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1819,27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42,81%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319391"/>
                  </a:ext>
                </a:extLst>
              </a:tr>
            </a:tbl>
          </a:graphicData>
        </a:graphic>
      </p:graphicFrame>
      <p:graphicFrame>
        <p:nvGraphicFramePr>
          <p:cNvPr id="15" name="Gráfico 14">
            <a:extLst>
              <a:ext uri="{FF2B5EF4-FFF2-40B4-BE49-F238E27FC236}">
                <a16:creationId xmlns:a16="http://schemas.microsoft.com/office/drawing/2014/main" id="{00000000-0008-0000-0000-000011000000}"/>
              </a:ext>
            </a:extLst>
          </p:cNvPr>
          <p:cNvGraphicFramePr>
            <a:graphicFrameLocks/>
          </p:cNvGraphicFramePr>
          <p:nvPr/>
        </p:nvGraphicFramePr>
        <p:xfrm>
          <a:off x="7431881" y="802573"/>
          <a:ext cx="4254760" cy="30584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2618634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49400" y="1603591"/>
            <a:ext cx="10515600" cy="136768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242945" marR="5080" indent="-2529205">
              <a:lnSpc>
                <a:spcPct val="100000"/>
              </a:lnSpc>
              <a:spcBef>
                <a:spcPts val="105"/>
              </a:spcBef>
            </a:pPr>
            <a:r>
              <a:rPr b="1" dirty="0">
                <a:solidFill>
                  <a:srgbClr val="2A3C74"/>
                </a:solidFill>
                <a:latin typeface="Calibri"/>
                <a:ea typeface="+mn-ea"/>
                <a:cs typeface="Calibri"/>
              </a:rPr>
              <a:t>PANORAMA DAS QUEIMADAS NO  AMAZONAS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idx="1"/>
          </p:nvPr>
        </p:nvSpPr>
        <p:spPr>
          <a:xfrm>
            <a:off x="1801091" y="3707599"/>
            <a:ext cx="9531928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0800" indent="0">
              <a:lnSpc>
                <a:spcPct val="100000"/>
              </a:lnSpc>
              <a:spcBef>
                <a:spcPts val="105"/>
              </a:spcBef>
              <a:buNone/>
            </a:pPr>
            <a:r>
              <a:rPr sz="4400" dirty="0">
                <a:solidFill>
                  <a:srgbClr val="2A3C74"/>
                </a:solidFill>
                <a:latin typeface="Calibri"/>
                <a:cs typeface="Calibri"/>
              </a:rPr>
              <a:t>01 de janeiro a </a:t>
            </a:r>
            <a:r>
              <a:rPr lang="pt-BR" sz="4400" dirty="0">
                <a:solidFill>
                  <a:srgbClr val="2A3C74"/>
                </a:solidFill>
                <a:latin typeface="Calibri"/>
                <a:cs typeface="Calibri"/>
              </a:rPr>
              <a:t>28</a:t>
            </a:r>
            <a:r>
              <a:rPr sz="4400" dirty="0">
                <a:solidFill>
                  <a:srgbClr val="2A3C74"/>
                </a:solidFill>
                <a:latin typeface="Calibri"/>
                <a:cs typeface="Calibri"/>
              </a:rPr>
              <a:t> de </a:t>
            </a:r>
            <a:r>
              <a:rPr lang="pt-BR" sz="4400" dirty="0">
                <a:solidFill>
                  <a:srgbClr val="2A3C74"/>
                </a:solidFill>
                <a:latin typeface="Calibri"/>
                <a:cs typeface="Calibri"/>
              </a:rPr>
              <a:t>novembro </a:t>
            </a:r>
            <a:r>
              <a:rPr sz="4400" dirty="0">
                <a:solidFill>
                  <a:srgbClr val="2A3C74"/>
                </a:solidFill>
                <a:latin typeface="Calibri"/>
                <a:cs typeface="Calibri"/>
              </a:rPr>
              <a:t>de 2021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CB8AF93A-326C-47D2-9D6F-CEEC924BCBE8}"/>
              </a:ext>
            </a:extLst>
          </p:cNvPr>
          <p:cNvSpPr/>
          <p:nvPr/>
        </p:nvSpPr>
        <p:spPr>
          <a:xfrm>
            <a:off x="-12000" y="279134"/>
            <a:ext cx="5040000" cy="242844"/>
          </a:xfrm>
          <a:prstGeom prst="rect">
            <a:avLst/>
          </a:prstGeom>
          <a:solidFill>
            <a:srgbClr val="202F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D4688977-85C7-432D-A494-D542730D3FE9}"/>
              </a:ext>
            </a:extLst>
          </p:cNvPr>
          <p:cNvSpPr/>
          <p:nvPr/>
        </p:nvSpPr>
        <p:spPr>
          <a:xfrm>
            <a:off x="7152000" y="279134"/>
            <a:ext cx="5040000" cy="242844"/>
          </a:xfrm>
          <a:prstGeom prst="rect">
            <a:avLst/>
          </a:prstGeom>
          <a:solidFill>
            <a:srgbClr val="202F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99886CEF-D101-4D2A-B575-8BEC0993A01F}"/>
              </a:ext>
            </a:extLst>
          </p:cNvPr>
          <p:cNvSpPr/>
          <p:nvPr/>
        </p:nvSpPr>
        <p:spPr>
          <a:xfrm>
            <a:off x="3365795" y="6615156"/>
            <a:ext cx="5040000" cy="242844"/>
          </a:xfrm>
          <a:prstGeom prst="rect">
            <a:avLst/>
          </a:prstGeom>
          <a:solidFill>
            <a:srgbClr val="04A6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LOGO">
            <a:extLst>
              <a:ext uri="{FF2B5EF4-FFF2-40B4-BE49-F238E27FC236}">
                <a16:creationId xmlns:a16="http://schemas.microsoft.com/office/drawing/2014/main" id="{F89366D4-0AF8-4FFB-8CBB-92397F16ED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5526" y="5378450"/>
            <a:ext cx="5200538" cy="1091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4163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530340" y="248411"/>
            <a:ext cx="5661660" cy="195580"/>
          </a:xfrm>
          <a:custGeom>
            <a:avLst/>
            <a:gdLst/>
            <a:ahLst/>
            <a:cxnLst/>
            <a:rect l="l" t="t" r="r" b="b"/>
            <a:pathLst>
              <a:path w="5661659" h="195579">
                <a:moveTo>
                  <a:pt x="5661659" y="0"/>
                </a:moveTo>
                <a:lnTo>
                  <a:pt x="0" y="0"/>
                </a:lnTo>
                <a:lnTo>
                  <a:pt x="0" y="195071"/>
                </a:lnTo>
                <a:lnTo>
                  <a:pt x="5661659" y="195071"/>
                </a:lnTo>
                <a:lnTo>
                  <a:pt x="5661659" y="0"/>
                </a:lnTo>
                <a:close/>
              </a:path>
            </a:pathLst>
          </a:custGeom>
          <a:solidFill>
            <a:srgbClr val="009B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788152" y="248411"/>
            <a:ext cx="449580" cy="195580"/>
          </a:xfrm>
          <a:custGeom>
            <a:avLst/>
            <a:gdLst/>
            <a:ahLst/>
            <a:cxnLst/>
            <a:rect l="l" t="t" r="r" b="b"/>
            <a:pathLst>
              <a:path w="449579" h="195579">
                <a:moveTo>
                  <a:pt x="449579" y="0"/>
                </a:moveTo>
                <a:lnTo>
                  <a:pt x="0" y="0"/>
                </a:lnTo>
                <a:lnTo>
                  <a:pt x="0" y="195071"/>
                </a:lnTo>
                <a:lnTo>
                  <a:pt x="449579" y="195071"/>
                </a:lnTo>
                <a:lnTo>
                  <a:pt x="449579" y="0"/>
                </a:lnTo>
                <a:close/>
              </a:path>
            </a:pathLst>
          </a:custGeom>
          <a:solidFill>
            <a:srgbClr val="009B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263896" y="248411"/>
            <a:ext cx="231775" cy="195580"/>
          </a:xfrm>
          <a:custGeom>
            <a:avLst/>
            <a:gdLst/>
            <a:ahLst/>
            <a:cxnLst/>
            <a:rect l="l" t="t" r="r" b="b"/>
            <a:pathLst>
              <a:path w="231775" h="195579">
                <a:moveTo>
                  <a:pt x="231648" y="0"/>
                </a:moveTo>
                <a:lnTo>
                  <a:pt x="0" y="0"/>
                </a:lnTo>
                <a:lnTo>
                  <a:pt x="0" y="195071"/>
                </a:lnTo>
                <a:lnTo>
                  <a:pt x="231648" y="195071"/>
                </a:lnTo>
                <a:lnTo>
                  <a:pt x="231648" y="0"/>
                </a:lnTo>
                <a:close/>
              </a:path>
            </a:pathLst>
          </a:custGeom>
          <a:solidFill>
            <a:srgbClr val="009B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6489191"/>
            <a:ext cx="4724400" cy="182880"/>
          </a:xfrm>
          <a:custGeom>
            <a:avLst/>
            <a:gdLst/>
            <a:ahLst/>
            <a:cxnLst/>
            <a:rect l="l" t="t" r="r" b="b"/>
            <a:pathLst>
              <a:path w="4724400" h="182879">
                <a:moveTo>
                  <a:pt x="4724400" y="0"/>
                </a:moveTo>
                <a:lnTo>
                  <a:pt x="0" y="0"/>
                </a:lnTo>
                <a:lnTo>
                  <a:pt x="0" y="182880"/>
                </a:lnTo>
                <a:lnTo>
                  <a:pt x="4724400" y="182880"/>
                </a:lnTo>
                <a:lnTo>
                  <a:pt x="4724400" y="0"/>
                </a:lnTo>
                <a:close/>
              </a:path>
            </a:pathLst>
          </a:custGeom>
          <a:solidFill>
            <a:srgbClr val="1F2E5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6" name="objec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786678"/>
              </p:ext>
            </p:extLst>
          </p:nvPr>
        </p:nvGraphicFramePr>
        <p:xfrm>
          <a:off x="6973072" y="1876088"/>
          <a:ext cx="4436596" cy="423812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974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52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3607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0460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075"/>
                        </a:spcBef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RANKING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6350">
                      <a:solidFill>
                        <a:srgbClr val="FFFFFF"/>
                      </a:solidFill>
                      <a:prstDash val="solid"/>
                    </a:lnR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1F376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  <a:spcBef>
                          <a:spcPts val="1075"/>
                        </a:spcBef>
                      </a:pPr>
                      <a:r>
                        <a:rPr sz="12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ESTADOS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1F376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  <a:spcBef>
                          <a:spcPts val="1075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2020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76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  <a:spcBef>
                          <a:spcPts val="1075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2021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76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VARIAÇÃO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%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76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8123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1°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9144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sz="1200" spc="-35" dirty="0">
                          <a:latin typeface="Calibri"/>
                          <a:cs typeface="Calibri"/>
                        </a:rPr>
                        <a:t>MATO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GROSSO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9144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46.958</a:t>
                      </a:r>
                    </a:p>
                  </a:txBody>
                  <a:tcPr marL="9525" marR="9525" marT="9525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22.198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-52,7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8751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2°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9144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lang="pt-BR" sz="1200" spc="-10" dirty="0">
                          <a:latin typeface="Calibri"/>
                          <a:cs typeface="Calibri"/>
                        </a:rPr>
                        <a:t>PARÁ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9144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36.393</a:t>
                      </a:r>
                    </a:p>
                  </a:txBody>
                  <a:tcPr marL="9525" marR="9525" marT="9525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22.137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-39,2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8123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sz="1200" b="1" dirty="0">
                          <a:latin typeface="Calibri"/>
                          <a:cs typeface="Calibri"/>
                        </a:rPr>
                        <a:t>3°</a:t>
                      </a:r>
                    </a:p>
                  </a:txBody>
                  <a:tcPr marL="0" marR="0" marT="9144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gradFill>
                      <a:gsLst>
                        <a:gs pos="0">
                          <a:schemeClr val="accent4">
                            <a:lumMod val="40000"/>
                            <a:lumOff val="60000"/>
                          </a:schemeClr>
                        </a:gs>
                        <a:gs pos="16000">
                          <a:schemeClr val="accent4">
                            <a:lumMod val="95000"/>
                            <a:lumOff val="5000"/>
                          </a:schemeClr>
                        </a:gs>
                        <a:gs pos="15000">
                          <a:schemeClr val="accent4">
                            <a:lumMod val="60000"/>
                          </a:schemeClr>
                        </a:gs>
                      </a:gsLst>
                      <a:path path="circle">
                        <a:fillToRect l="50000" t="130000" r="50000" b="-3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lang="pt-BR" sz="1200" b="1" spc="-20" dirty="0">
                          <a:latin typeface="Calibri"/>
                          <a:cs typeface="Calibri"/>
                        </a:rPr>
                        <a:t>AMAZONAS</a:t>
                      </a:r>
                      <a:endParaRPr sz="1200" b="1" dirty="0">
                        <a:latin typeface="Calibri"/>
                        <a:cs typeface="Calibri"/>
                      </a:endParaRPr>
                    </a:p>
                  </a:txBody>
                  <a:tcPr marL="0" marR="0" marT="9144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gradFill>
                      <a:gsLst>
                        <a:gs pos="0">
                          <a:schemeClr val="accent4">
                            <a:lumMod val="40000"/>
                            <a:lumOff val="60000"/>
                          </a:schemeClr>
                        </a:gs>
                        <a:gs pos="16000">
                          <a:schemeClr val="accent4">
                            <a:lumMod val="95000"/>
                            <a:lumOff val="5000"/>
                          </a:schemeClr>
                        </a:gs>
                        <a:gs pos="15000">
                          <a:schemeClr val="accent4">
                            <a:lumMod val="60000"/>
                          </a:schemeClr>
                        </a:gs>
                      </a:gsLst>
                      <a:path path="circle">
                        <a:fillToRect l="50000" t="130000" r="50000" b="-3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16.550</a:t>
                      </a:r>
                    </a:p>
                  </a:txBody>
                  <a:tcPr marL="9525" marR="9525" marT="9525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gradFill>
                      <a:gsLst>
                        <a:gs pos="0">
                          <a:schemeClr val="accent4">
                            <a:lumMod val="40000"/>
                            <a:lumOff val="60000"/>
                          </a:schemeClr>
                        </a:gs>
                        <a:gs pos="16000">
                          <a:schemeClr val="accent4">
                            <a:lumMod val="95000"/>
                            <a:lumOff val="5000"/>
                          </a:schemeClr>
                        </a:gs>
                        <a:gs pos="15000">
                          <a:schemeClr val="accent4">
                            <a:lumMod val="60000"/>
                          </a:schemeClr>
                        </a:gs>
                      </a:gsLst>
                      <a:path path="circle">
                        <a:fillToRect l="50000" t="130000" r="50000" b="-3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14.790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gradFill>
                      <a:gsLst>
                        <a:gs pos="0">
                          <a:schemeClr val="accent4">
                            <a:lumMod val="40000"/>
                            <a:lumOff val="60000"/>
                          </a:schemeClr>
                        </a:gs>
                        <a:gs pos="16000">
                          <a:schemeClr val="accent4">
                            <a:lumMod val="95000"/>
                            <a:lumOff val="5000"/>
                          </a:schemeClr>
                        </a:gs>
                        <a:gs pos="15000">
                          <a:schemeClr val="accent4">
                            <a:lumMod val="60000"/>
                          </a:schemeClr>
                        </a:gs>
                      </a:gsLst>
                      <a:path path="circle">
                        <a:fillToRect l="50000" t="130000" r="50000" b="-3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gradFill>
                      <a:gsLst>
                        <a:gs pos="0">
                          <a:schemeClr val="accent4">
                            <a:lumMod val="40000"/>
                            <a:lumOff val="60000"/>
                          </a:schemeClr>
                        </a:gs>
                        <a:gs pos="16000">
                          <a:schemeClr val="accent4">
                            <a:lumMod val="95000"/>
                            <a:lumOff val="5000"/>
                          </a:schemeClr>
                        </a:gs>
                        <a:gs pos="15000">
                          <a:schemeClr val="accent4">
                            <a:lumMod val="60000"/>
                          </a:schemeClr>
                        </a:gs>
                      </a:gsLst>
                      <a:path path="circle">
                        <a:fillToRect l="50000" t="130000" r="50000" b="-3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9412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65"/>
                        </a:spcBef>
                      </a:pPr>
                      <a:r>
                        <a:rPr sz="1200" b="0" dirty="0">
                          <a:latin typeface="Calibri"/>
                          <a:cs typeface="Calibri"/>
                        </a:rPr>
                        <a:t>4°</a:t>
                      </a:r>
                    </a:p>
                  </a:txBody>
                  <a:tcPr marL="0" marR="0" marT="9715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 b="0" spc="-5" dirty="0">
                          <a:latin typeface="+mn-lt"/>
                          <a:cs typeface="Calibri"/>
                        </a:rPr>
                        <a:t>MARANHÃO</a:t>
                      </a:r>
                      <a:endParaRPr lang="pt-BR" sz="1200" b="0" dirty="0">
                        <a:latin typeface="+mn-lt"/>
                        <a:cs typeface="Calibri"/>
                      </a:endParaRPr>
                    </a:p>
                  </a:txBody>
                  <a:tcPr marL="0" marR="0" marT="9715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11.550</a:t>
                      </a:r>
                    </a:p>
                  </a:txBody>
                  <a:tcPr marL="9525" marR="9525" marT="9525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10.461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609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100" b="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200" b="0" dirty="0">
                          <a:latin typeface="Calibri"/>
                          <a:cs typeface="Calibri"/>
                        </a:rPr>
                        <a:t>5°</a:t>
                      </a:r>
                      <a:endParaRPr sz="1200" b="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100" b="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 b="0" dirty="0">
                          <a:latin typeface="Calibri"/>
                          <a:cs typeface="Calibri"/>
                        </a:rPr>
                        <a:t>RONDÔNIA</a:t>
                      </a:r>
                      <a:endParaRPr sz="1200" b="0" dirty="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10.973</a:t>
                      </a:r>
                    </a:p>
                  </a:txBody>
                  <a:tcPr marL="9525" marR="9525" marT="9525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9.991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8751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2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6°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92075" marB="0"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 b="0" spc="-5" dirty="0">
                          <a:latin typeface="+mn-lt"/>
                          <a:cs typeface="Calibri"/>
                        </a:rPr>
                        <a:t>TOCANTINS</a:t>
                      </a:r>
                      <a:endParaRPr lang="pt-BR" sz="1200" b="0" dirty="0">
                        <a:latin typeface="+mn-lt"/>
                        <a:cs typeface="Calibri"/>
                      </a:endParaRPr>
                    </a:p>
                  </a:txBody>
                  <a:tcPr marL="0" marR="0" marT="9207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11.866</a:t>
                      </a:r>
                    </a:p>
                  </a:txBody>
                  <a:tcPr marL="9525" marR="9525" marT="9525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9.955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-16,1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8021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7°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76200" marB="0"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 b="0" dirty="0">
                          <a:latin typeface="+mn-lt"/>
                          <a:cs typeface="Calibri"/>
                        </a:rPr>
                        <a:t>ACRE</a:t>
                      </a:r>
                    </a:p>
                  </a:txBody>
                  <a:tcPr marL="0" marR="0" marT="7620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9.182</a:t>
                      </a:r>
                    </a:p>
                  </a:txBody>
                  <a:tcPr marL="9525" marR="9525" marT="9525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8.827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8123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8°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91440" marB="0">
                    <a:lnR w="635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RORAIMA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9144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1.872</a:t>
                      </a:r>
                    </a:p>
                  </a:txBody>
                  <a:tcPr marL="9525" marR="9525" marT="9525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-52,0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8123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2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9°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92075" marB="0">
                    <a:lnR w="6350">
                      <a:solidFill>
                        <a:srgbClr val="FFFFFF"/>
                      </a:solidFill>
                      <a:prstDash val="solid"/>
                    </a:lnR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725"/>
                        </a:spcBef>
                      </a:pPr>
                      <a:r>
                        <a:rPr sz="1200" spc="-15" dirty="0">
                          <a:latin typeface="Calibri"/>
                          <a:cs typeface="Calibri"/>
                        </a:rPr>
                        <a:t>AMAPÁ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9207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712</a:t>
                      </a:r>
                    </a:p>
                  </a:txBody>
                  <a:tcPr marL="9525" marR="9525" marT="9525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51587" y="55425"/>
            <a:ext cx="34686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t-BR" sz="2400" b="1" dirty="0">
                <a:solidFill>
                  <a:srgbClr val="202F58"/>
                </a:solidFill>
                <a:latin typeface="Garamond" panose="02020404030301010803" pitchFamily="18" charset="0"/>
                <a:ea typeface="+mn-ea"/>
                <a:cs typeface="+mn-cs"/>
              </a:rPr>
              <a:t>P</a:t>
            </a:r>
            <a:r>
              <a:rPr sz="2400" b="1" dirty="0">
                <a:solidFill>
                  <a:srgbClr val="202F58"/>
                </a:solidFill>
                <a:latin typeface="Garamond" panose="02020404030301010803" pitchFamily="18" charset="0"/>
                <a:ea typeface="+mn-ea"/>
                <a:cs typeface="+mn-cs"/>
              </a:rPr>
              <a:t>anorama de Queimadas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51586" y="490132"/>
            <a:ext cx="9472705" cy="1048364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75"/>
              </a:spcBef>
            </a:pPr>
            <a:r>
              <a:rPr sz="2000" b="1" dirty="0">
                <a:solidFill>
                  <a:srgbClr val="009B3C"/>
                </a:solidFill>
                <a:latin typeface="Calibri"/>
                <a:cs typeface="Calibri"/>
              </a:rPr>
              <a:t>Ranking </a:t>
            </a:r>
            <a:r>
              <a:rPr sz="2000" b="1" spc="-5" dirty="0">
                <a:solidFill>
                  <a:srgbClr val="009B3C"/>
                </a:solidFill>
                <a:latin typeface="Calibri"/>
                <a:cs typeface="Calibri"/>
              </a:rPr>
              <a:t>das</a:t>
            </a:r>
            <a:r>
              <a:rPr sz="2000" b="1" dirty="0">
                <a:solidFill>
                  <a:srgbClr val="009B3C"/>
                </a:solidFill>
                <a:latin typeface="Calibri"/>
                <a:cs typeface="Calibri"/>
              </a:rPr>
              <a:t> queimadas</a:t>
            </a:r>
            <a:r>
              <a:rPr sz="2000" b="1" spc="-20" dirty="0">
                <a:solidFill>
                  <a:srgbClr val="009B3C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9B3C"/>
                </a:solidFill>
                <a:latin typeface="Calibri"/>
                <a:cs typeface="Calibri"/>
              </a:rPr>
              <a:t>nos</a:t>
            </a:r>
            <a:r>
              <a:rPr sz="2000" b="1" spc="-15" dirty="0">
                <a:solidFill>
                  <a:srgbClr val="009B3C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9B3C"/>
                </a:solidFill>
                <a:latin typeface="Calibri"/>
                <a:cs typeface="Calibri"/>
              </a:rPr>
              <a:t>Estados</a:t>
            </a:r>
            <a:r>
              <a:rPr sz="2000" b="1" spc="-15" dirty="0">
                <a:solidFill>
                  <a:srgbClr val="009B3C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9B3C"/>
                </a:solidFill>
                <a:latin typeface="Calibri"/>
                <a:cs typeface="Calibri"/>
              </a:rPr>
              <a:t>da </a:t>
            </a:r>
            <a:r>
              <a:rPr sz="2000" b="1" spc="-5" dirty="0">
                <a:solidFill>
                  <a:srgbClr val="009B3C"/>
                </a:solidFill>
                <a:latin typeface="Calibri"/>
                <a:cs typeface="Calibri"/>
              </a:rPr>
              <a:t>Amazônia</a:t>
            </a:r>
            <a:r>
              <a:rPr sz="2000" b="1" spc="-10" dirty="0">
                <a:solidFill>
                  <a:srgbClr val="009B3C"/>
                </a:solidFill>
                <a:latin typeface="Calibri"/>
                <a:cs typeface="Calibri"/>
              </a:rPr>
              <a:t> Legal</a:t>
            </a:r>
            <a:endParaRPr sz="2000" dirty="0">
              <a:latin typeface="Calibri"/>
              <a:cs typeface="Calibri"/>
            </a:endParaRPr>
          </a:p>
          <a:p>
            <a:pPr marL="3578860" indent="-343535">
              <a:lnSpc>
                <a:spcPct val="100000"/>
              </a:lnSpc>
              <a:spcBef>
                <a:spcPts val="275"/>
              </a:spcBef>
              <a:buFont typeface="Arial"/>
              <a:buChar char="•"/>
              <a:tabLst>
                <a:tab pos="3578860" algn="l"/>
                <a:tab pos="3579495" algn="l"/>
              </a:tabLst>
            </a:pPr>
            <a:r>
              <a:rPr sz="2000" b="1" spc="-5" dirty="0">
                <a:solidFill>
                  <a:srgbClr val="004385"/>
                </a:solidFill>
                <a:latin typeface="Calibri"/>
                <a:cs typeface="Calibri"/>
              </a:rPr>
              <a:t>Número</a:t>
            </a:r>
            <a:r>
              <a:rPr sz="2000" b="1" spc="-30" dirty="0">
                <a:solidFill>
                  <a:srgbClr val="004385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4385"/>
                </a:solidFill>
                <a:latin typeface="Calibri"/>
                <a:cs typeface="Calibri"/>
              </a:rPr>
              <a:t>de </a:t>
            </a:r>
            <a:r>
              <a:rPr sz="2000" b="1" spc="-10" dirty="0">
                <a:solidFill>
                  <a:srgbClr val="004385"/>
                </a:solidFill>
                <a:latin typeface="Calibri"/>
                <a:cs typeface="Calibri"/>
              </a:rPr>
              <a:t>focos </a:t>
            </a:r>
            <a:r>
              <a:rPr sz="2000" b="1" dirty="0">
                <a:solidFill>
                  <a:srgbClr val="004385"/>
                </a:solidFill>
                <a:latin typeface="Calibri"/>
                <a:cs typeface="Calibri"/>
              </a:rPr>
              <a:t>de</a:t>
            </a:r>
            <a:r>
              <a:rPr sz="2000" b="1" spc="-5" dirty="0">
                <a:solidFill>
                  <a:srgbClr val="004385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4385"/>
                </a:solidFill>
                <a:latin typeface="Calibri"/>
                <a:cs typeface="Calibri"/>
              </a:rPr>
              <a:t>queimadas</a:t>
            </a:r>
            <a:r>
              <a:rPr lang="pt-BR" sz="2000" b="1" dirty="0">
                <a:solidFill>
                  <a:srgbClr val="004385"/>
                </a:solidFill>
                <a:latin typeface="Calibri"/>
                <a:cs typeface="Calibri"/>
              </a:rPr>
              <a:t> na AMZ</a:t>
            </a:r>
            <a:r>
              <a:rPr sz="2000" b="1" dirty="0">
                <a:solidFill>
                  <a:srgbClr val="004385"/>
                </a:solidFill>
                <a:latin typeface="Calibri"/>
                <a:cs typeface="Calibri"/>
              </a:rPr>
              <a:t>:</a:t>
            </a:r>
            <a:r>
              <a:rPr lang="pt-BR" sz="2000" b="1" dirty="0">
                <a:solidFill>
                  <a:srgbClr val="004385"/>
                </a:solidFill>
                <a:latin typeface="Calibri"/>
                <a:cs typeface="Calibri"/>
              </a:rPr>
              <a:t> </a:t>
            </a:r>
            <a:r>
              <a:rPr lang="pt-BR" sz="2000" b="1" dirty="0">
                <a:solidFill>
                  <a:srgbClr val="C00000"/>
                </a:solidFill>
                <a:latin typeface="Calibri"/>
                <a:cs typeface="Calibri"/>
              </a:rPr>
              <a:t>99.928 </a:t>
            </a:r>
          </a:p>
          <a:p>
            <a:pPr marL="3578860" indent="-343535">
              <a:lnSpc>
                <a:spcPct val="100000"/>
              </a:lnSpc>
              <a:spcBef>
                <a:spcPts val="275"/>
              </a:spcBef>
              <a:buFont typeface="Arial"/>
              <a:buChar char="•"/>
              <a:tabLst>
                <a:tab pos="3578860" algn="l"/>
                <a:tab pos="3579495" algn="l"/>
              </a:tabLst>
            </a:pPr>
            <a:r>
              <a:rPr sz="2000" b="1" spc="-5" dirty="0">
                <a:solidFill>
                  <a:srgbClr val="004385"/>
                </a:solidFill>
                <a:latin typeface="Calibri"/>
                <a:cs typeface="Calibri"/>
              </a:rPr>
              <a:t>Redução</a:t>
            </a:r>
            <a:r>
              <a:rPr sz="2000" b="1" spc="-40" dirty="0">
                <a:solidFill>
                  <a:srgbClr val="004385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4385"/>
                </a:solidFill>
                <a:latin typeface="Calibri"/>
                <a:cs typeface="Calibri"/>
              </a:rPr>
              <a:t>de</a:t>
            </a:r>
            <a:r>
              <a:rPr sz="2000" b="1" spc="-25" dirty="0">
                <a:solidFill>
                  <a:srgbClr val="004385"/>
                </a:solidFill>
                <a:latin typeface="Calibri"/>
                <a:cs typeface="Calibri"/>
              </a:rPr>
              <a:t> </a:t>
            </a:r>
            <a:r>
              <a:rPr lang="pt-BR" sz="2000" b="1" dirty="0">
                <a:solidFill>
                  <a:srgbClr val="C00000"/>
                </a:solidFill>
                <a:latin typeface="Calibri"/>
                <a:cs typeface="Calibri"/>
              </a:rPr>
              <a:t>32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%</a:t>
            </a:r>
            <a:r>
              <a:rPr sz="2000" b="1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(2020-2021)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191370" y="20143"/>
            <a:ext cx="292290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Calibri"/>
                <a:cs typeface="Calibri"/>
              </a:rPr>
              <a:t>Período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analisado:</a:t>
            </a:r>
            <a:r>
              <a:rPr sz="1400" spc="31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01/01</a:t>
            </a:r>
            <a:r>
              <a:rPr sz="1400" b="1" spc="2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a</a:t>
            </a:r>
            <a:r>
              <a:rPr sz="1400" b="1" spc="-15" dirty="0">
                <a:latin typeface="Calibri"/>
                <a:cs typeface="Calibri"/>
              </a:rPr>
              <a:t> </a:t>
            </a:r>
            <a:r>
              <a:rPr lang="pt-BR" sz="1400" b="1" spc="-15" dirty="0">
                <a:latin typeface="Calibri"/>
                <a:cs typeface="Calibri"/>
              </a:rPr>
              <a:t>28</a:t>
            </a:r>
            <a:r>
              <a:rPr sz="1400" b="1" spc="-5" dirty="0">
                <a:latin typeface="Calibri"/>
                <a:cs typeface="Calibri"/>
              </a:rPr>
              <a:t>/</a:t>
            </a:r>
            <a:r>
              <a:rPr lang="pt-BR" sz="1400" b="1" spc="-5" dirty="0">
                <a:latin typeface="Calibri"/>
                <a:cs typeface="Calibri"/>
              </a:rPr>
              <a:t>11</a:t>
            </a:r>
            <a:r>
              <a:rPr sz="1400" b="1" spc="-5" dirty="0">
                <a:latin typeface="Calibri"/>
                <a:cs typeface="Calibri"/>
              </a:rPr>
              <a:t>/2021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803394" y="6451803"/>
            <a:ext cx="362013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Calibri"/>
                <a:cs typeface="Calibri"/>
              </a:rPr>
              <a:t>Fonte: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http://queimadas.dgi.inpe.br/queimadas/bdqueimadas/</a:t>
            </a:r>
            <a:endParaRPr sz="1100" dirty="0">
              <a:latin typeface="Calibri"/>
              <a:cs typeface="Calibri"/>
            </a:endParaRPr>
          </a:p>
        </p:txBody>
      </p:sp>
      <p:graphicFrame>
        <p:nvGraphicFramePr>
          <p:cNvPr id="13" name="Gráfico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9330855"/>
              </p:ext>
            </p:extLst>
          </p:nvPr>
        </p:nvGraphicFramePr>
        <p:xfrm>
          <a:off x="600891" y="1706557"/>
          <a:ext cx="5929449" cy="42762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945482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02752" y="248411"/>
            <a:ext cx="3889375" cy="195580"/>
          </a:xfrm>
          <a:custGeom>
            <a:avLst/>
            <a:gdLst/>
            <a:ahLst/>
            <a:cxnLst/>
            <a:rect l="l" t="t" r="r" b="b"/>
            <a:pathLst>
              <a:path w="3889375" h="195579">
                <a:moveTo>
                  <a:pt x="3889248" y="0"/>
                </a:moveTo>
                <a:lnTo>
                  <a:pt x="0" y="0"/>
                </a:lnTo>
                <a:lnTo>
                  <a:pt x="0" y="195071"/>
                </a:lnTo>
                <a:lnTo>
                  <a:pt x="3889248" y="195071"/>
                </a:lnTo>
                <a:lnTo>
                  <a:pt x="3889248" y="0"/>
                </a:lnTo>
                <a:close/>
              </a:path>
            </a:pathLst>
          </a:custGeom>
          <a:solidFill>
            <a:srgbClr val="009B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559040" y="248411"/>
            <a:ext cx="451484" cy="195580"/>
          </a:xfrm>
          <a:custGeom>
            <a:avLst/>
            <a:gdLst/>
            <a:ahLst/>
            <a:cxnLst/>
            <a:rect l="l" t="t" r="r" b="b"/>
            <a:pathLst>
              <a:path w="451484" h="195579">
                <a:moveTo>
                  <a:pt x="451103" y="0"/>
                </a:moveTo>
                <a:lnTo>
                  <a:pt x="0" y="0"/>
                </a:lnTo>
                <a:lnTo>
                  <a:pt x="0" y="195071"/>
                </a:lnTo>
                <a:lnTo>
                  <a:pt x="451103" y="195071"/>
                </a:lnTo>
                <a:lnTo>
                  <a:pt x="451103" y="0"/>
                </a:lnTo>
                <a:close/>
              </a:path>
            </a:pathLst>
          </a:custGeom>
          <a:solidFill>
            <a:srgbClr val="009B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036307" y="248411"/>
            <a:ext cx="230504" cy="195580"/>
          </a:xfrm>
          <a:custGeom>
            <a:avLst/>
            <a:gdLst/>
            <a:ahLst/>
            <a:cxnLst/>
            <a:rect l="l" t="t" r="r" b="b"/>
            <a:pathLst>
              <a:path w="230504" h="195579">
                <a:moveTo>
                  <a:pt x="230124" y="0"/>
                </a:moveTo>
                <a:lnTo>
                  <a:pt x="0" y="0"/>
                </a:lnTo>
                <a:lnTo>
                  <a:pt x="0" y="195071"/>
                </a:lnTo>
                <a:lnTo>
                  <a:pt x="230124" y="195071"/>
                </a:lnTo>
                <a:lnTo>
                  <a:pt x="230124" y="0"/>
                </a:lnTo>
                <a:close/>
              </a:path>
            </a:pathLst>
          </a:custGeom>
          <a:solidFill>
            <a:srgbClr val="009B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6489191"/>
            <a:ext cx="4724400" cy="182880"/>
          </a:xfrm>
          <a:custGeom>
            <a:avLst/>
            <a:gdLst/>
            <a:ahLst/>
            <a:cxnLst/>
            <a:rect l="l" t="t" r="r" b="b"/>
            <a:pathLst>
              <a:path w="4724400" h="182879">
                <a:moveTo>
                  <a:pt x="4724400" y="0"/>
                </a:moveTo>
                <a:lnTo>
                  <a:pt x="0" y="0"/>
                </a:lnTo>
                <a:lnTo>
                  <a:pt x="0" y="182880"/>
                </a:lnTo>
                <a:lnTo>
                  <a:pt x="4724400" y="182880"/>
                </a:lnTo>
                <a:lnTo>
                  <a:pt x="4724400" y="0"/>
                </a:lnTo>
                <a:close/>
              </a:path>
            </a:pathLst>
          </a:custGeom>
          <a:solidFill>
            <a:srgbClr val="1F2E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01269" y="474090"/>
            <a:ext cx="4065904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solidFill>
                  <a:srgbClr val="009B3C"/>
                </a:solidFill>
                <a:latin typeface="Calibri"/>
                <a:cs typeface="Calibri"/>
              </a:rPr>
              <a:t>Alertas</a:t>
            </a:r>
            <a:r>
              <a:rPr sz="2000" b="1" spc="-10" dirty="0">
                <a:solidFill>
                  <a:srgbClr val="009B3C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9B3C"/>
                </a:solidFill>
                <a:latin typeface="Calibri"/>
                <a:cs typeface="Calibri"/>
              </a:rPr>
              <a:t>mensal</a:t>
            </a:r>
            <a:r>
              <a:rPr sz="2000" b="1" spc="-30" dirty="0">
                <a:solidFill>
                  <a:srgbClr val="009B3C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9B3C"/>
                </a:solidFill>
                <a:latin typeface="Calibri"/>
                <a:cs typeface="Calibri"/>
              </a:rPr>
              <a:t>de</a:t>
            </a:r>
            <a:r>
              <a:rPr sz="2000" b="1" spc="-5" dirty="0">
                <a:solidFill>
                  <a:srgbClr val="009B3C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9B3C"/>
                </a:solidFill>
                <a:latin typeface="Calibri"/>
                <a:cs typeface="Calibri"/>
              </a:rPr>
              <a:t>focos </a:t>
            </a:r>
            <a:r>
              <a:rPr sz="2000" b="1" dirty="0">
                <a:solidFill>
                  <a:srgbClr val="009B3C"/>
                </a:solidFill>
                <a:latin typeface="Calibri"/>
                <a:cs typeface="Calibri"/>
              </a:rPr>
              <a:t>de </a:t>
            </a:r>
            <a:r>
              <a:rPr sz="2000" b="1" spc="-5" dirty="0">
                <a:solidFill>
                  <a:srgbClr val="009B3C"/>
                </a:solidFill>
                <a:latin typeface="Calibri"/>
                <a:cs typeface="Calibri"/>
              </a:rPr>
              <a:t>queimadas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1659" y="1000698"/>
            <a:ext cx="911738" cy="65851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400" b="1" spc="-10" dirty="0">
                <a:solidFill>
                  <a:srgbClr val="004385"/>
                </a:solidFill>
                <a:latin typeface="Calibri"/>
                <a:cs typeface="Calibri"/>
              </a:rPr>
              <a:t>Jan</a:t>
            </a:r>
            <a:r>
              <a:rPr lang="pt-BR" sz="1400" b="1" spc="-10" dirty="0">
                <a:solidFill>
                  <a:srgbClr val="004385"/>
                </a:solidFill>
                <a:latin typeface="Calibri"/>
                <a:cs typeface="Calibri"/>
              </a:rPr>
              <a:t>eiro</a:t>
            </a:r>
            <a:r>
              <a:rPr sz="1400" b="1" spc="-10" dirty="0">
                <a:solidFill>
                  <a:srgbClr val="004385"/>
                </a:solidFill>
                <a:latin typeface="Calibri"/>
                <a:cs typeface="Calibri"/>
              </a:rPr>
              <a:t>: </a:t>
            </a:r>
            <a:r>
              <a:rPr sz="1400" b="1" spc="-5" dirty="0">
                <a:solidFill>
                  <a:srgbClr val="004385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004385"/>
                </a:solidFill>
                <a:latin typeface="Calibri"/>
                <a:cs typeface="Calibri"/>
              </a:rPr>
              <a:t>redução</a:t>
            </a:r>
            <a:r>
              <a:rPr sz="1400" b="1" spc="-65" dirty="0">
                <a:solidFill>
                  <a:srgbClr val="004385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004385"/>
                </a:solidFill>
                <a:latin typeface="Calibri"/>
                <a:cs typeface="Calibri"/>
              </a:rPr>
              <a:t>de </a:t>
            </a:r>
            <a:r>
              <a:rPr sz="1400" b="1" spc="-345" dirty="0">
                <a:solidFill>
                  <a:srgbClr val="004385"/>
                </a:solidFill>
                <a:latin typeface="Calibri"/>
                <a:cs typeface="Calibri"/>
              </a:rPr>
              <a:t> </a:t>
            </a:r>
            <a:r>
              <a:rPr sz="1400" b="1" spc="-15" dirty="0">
                <a:solidFill>
                  <a:srgbClr val="00B050"/>
                </a:solidFill>
                <a:latin typeface="Calibri"/>
                <a:cs typeface="Calibri"/>
              </a:rPr>
              <a:t>81%</a:t>
            </a:r>
            <a:endParaRPr sz="1400" dirty="0">
              <a:solidFill>
                <a:srgbClr val="00B050"/>
              </a:solidFill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12753" y="3120141"/>
            <a:ext cx="275766" cy="594360"/>
          </a:xfrm>
          <a:custGeom>
            <a:avLst/>
            <a:gdLst/>
            <a:ahLst/>
            <a:cxnLst/>
            <a:rect l="l" t="t" r="r" b="b"/>
            <a:pathLst>
              <a:path w="356869" h="594360">
                <a:moveTo>
                  <a:pt x="267462" y="0"/>
                </a:moveTo>
                <a:lnTo>
                  <a:pt x="89153" y="0"/>
                </a:lnTo>
                <a:lnTo>
                  <a:pt x="89153" y="416052"/>
                </a:lnTo>
                <a:lnTo>
                  <a:pt x="0" y="416052"/>
                </a:lnTo>
                <a:lnTo>
                  <a:pt x="178307" y="594360"/>
                </a:lnTo>
                <a:lnTo>
                  <a:pt x="356616" y="416052"/>
                </a:lnTo>
                <a:lnTo>
                  <a:pt x="267462" y="416052"/>
                </a:lnTo>
                <a:lnTo>
                  <a:pt x="267462" y="0"/>
                </a:lnTo>
                <a:close/>
              </a:path>
            </a:pathLst>
          </a:custGeom>
          <a:solidFill>
            <a:srgbClr val="00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765209" y="3052308"/>
            <a:ext cx="254146" cy="623570"/>
          </a:xfrm>
          <a:custGeom>
            <a:avLst/>
            <a:gdLst/>
            <a:ahLst/>
            <a:cxnLst/>
            <a:rect l="l" t="t" r="r" b="b"/>
            <a:pathLst>
              <a:path w="372110" h="623570">
                <a:moveTo>
                  <a:pt x="278891" y="0"/>
                </a:moveTo>
                <a:lnTo>
                  <a:pt x="92963" y="0"/>
                </a:lnTo>
                <a:lnTo>
                  <a:pt x="92963" y="437388"/>
                </a:lnTo>
                <a:lnTo>
                  <a:pt x="0" y="437388"/>
                </a:lnTo>
                <a:lnTo>
                  <a:pt x="185927" y="623316"/>
                </a:lnTo>
                <a:lnTo>
                  <a:pt x="371855" y="437388"/>
                </a:lnTo>
                <a:lnTo>
                  <a:pt x="278891" y="437388"/>
                </a:lnTo>
                <a:lnTo>
                  <a:pt x="278891" y="0"/>
                </a:lnTo>
                <a:close/>
              </a:path>
            </a:pathLst>
          </a:custGeom>
          <a:solidFill>
            <a:srgbClr val="00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946234" y="3001881"/>
            <a:ext cx="280470" cy="632460"/>
          </a:xfrm>
          <a:custGeom>
            <a:avLst/>
            <a:gdLst/>
            <a:ahLst/>
            <a:cxnLst/>
            <a:rect l="l" t="t" r="r" b="b"/>
            <a:pathLst>
              <a:path w="403859" h="632460">
                <a:moveTo>
                  <a:pt x="302895" y="0"/>
                </a:moveTo>
                <a:lnTo>
                  <a:pt x="100965" y="0"/>
                </a:lnTo>
                <a:lnTo>
                  <a:pt x="100965" y="430530"/>
                </a:lnTo>
                <a:lnTo>
                  <a:pt x="0" y="430530"/>
                </a:lnTo>
                <a:lnTo>
                  <a:pt x="201929" y="632460"/>
                </a:lnTo>
                <a:lnTo>
                  <a:pt x="403860" y="430530"/>
                </a:lnTo>
                <a:lnTo>
                  <a:pt x="302895" y="430530"/>
                </a:lnTo>
                <a:lnTo>
                  <a:pt x="302895" y="0"/>
                </a:lnTo>
                <a:close/>
              </a:path>
            </a:pathLst>
          </a:custGeom>
          <a:solidFill>
            <a:srgbClr val="00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105286" y="2999815"/>
            <a:ext cx="285602" cy="636592"/>
          </a:xfrm>
          <a:custGeom>
            <a:avLst/>
            <a:gdLst/>
            <a:ahLst/>
            <a:cxnLst/>
            <a:rect l="l" t="t" r="r" b="b"/>
            <a:pathLst>
              <a:path w="368934" h="622300">
                <a:moveTo>
                  <a:pt x="276605" y="0"/>
                </a:moveTo>
                <a:lnTo>
                  <a:pt x="92201" y="0"/>
                </a:lnTo>
                <a:lnTo>
                  <a:pt x="92201" y="437388"/>
                </a:lnTo>
                <a:lnTo>
                  <a:pt x="0" y="437388"/>
                </a:lnTo>
                <a:lnTo>
                  <a:pt x="184403" y="621792"/>
                </a:lnTo>
                <a:lnTo>
                  <a:pt x="368807" y="437388"/>
                </a:lnTo>
                <a:lnTo>
                  <a:pt x="276605" y="437388"/>
                </a:lnTo>
                <a:lnTo>
                  <a:pt x="276605" y="0"/>
                </a:lnTo>
                <a:close/>
              </a:path>
            </a:pathLst>
          </a:custGeom>
          <a:solidFill>
            <a:srgbClr val="00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1070795" y="998642"/>
            <a:ext cx="1085107" cy="65851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400" b="1" spc="-15" dirty="0">
                <a:solidFill>
                  <a:srgbClr val="004385"/>
                </a:solidFill>
                <a:latin typeface="Calibri"/>
                <a:cs typeface="Calibri"/>
              </a:rPr>
              <a:t>Fevereiro: </a:t>
            </a:r>
            <a:r>
              <a:rPr sz="1400" b="1" spc="-10" dirty="0">
                <a:solidFill>
                  <a:srgbClr val="004385"/>
                </a:solidFill>
                <a:latin typeface="Calibri"/>
                <a:cs typeface="Calibri"/>
              </a:rPr>
              <a:t> redução</a:t>
            </a:r>
            <a:r>
              <a:rPr sz="1400" b="1" spc="-65" dirty="0">
                <a:solidFill>
                  <a:srgbClr val="004385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004385"/>
                </a:solidFill>
                <a:latin typeface="Calibri"/>
                <a:cs typeface="Calibri"/>
              </a:rPr>
              <a:t>de </a:t>
            </a:r>
            <a:r>
              <a:rPr sz="1400" b="1" spc="-345" dirty="0">
                <a:solidFill>
                  <a:srgbClr val="004385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00B050"/>
                </a:solidFill>
                <a:latin typeface="Calibri"/>
                <a:cs typeface="Calibri"/>
              </a:rPr>
              <a:t>55%</a:t>
            </a:r>
            <a:endParaRPr sz="1400" dirty="0">
              <a:solidFill>
                <a:srgbClr val="00B050"/>
              </a:solidFill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282384" y="968257"/>
            <a:ext cx="1021935" cy="72006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2570" marR="5080" indent="-230504">
              <a:lnSpc>
                <a:spcPct val="100000"/>
              </a:lnSpc>
              <a:spcBef>
                <a:spcPts val="95"/>
              </a:spcBef>
              <a:buClr>
                <a:srgbClr val="004385"/>
              </a:buClr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dirty="0"/>
              <a:t>	</a:t>
            </a:r>
            <a:r>
              <a:rPr sz="1400" b="1" spc="-10" dirty="0">
                <a:solidFill>
                  <a:srgbClr val="004385"/>
                </a:solidFill>
                <a:latin typeface="Calibri"/>
                <a:cs typeface="Calibri"/>
              </a:rPr>
              <a:t>Março: </a:t>
            </a:r>
            <a:r>
              <a:rPr sz="1400" b="1" spc="-5" dirty="0">
                <a:solidFill>
                  <a:srgbClr val="004385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004385"/>
                </a:solidFill>
                <a:latin typeface="Calibri"/>
                <a:cs typeface="Calibri"/>
              </a:rPr>
              <a:t>redução de </a:t>
            </a:r>
            <a:r>
              <a:rPr sz="1400" b="1" spc="-350" dirty="0">
                <a:solidFill>
                  <a:srgbClr val="004385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C00000"/>
                </a:solidFill>
                <a:latin typeface="Calibri"/>
                <a:cs typeface="Calibri"/>
              </a:rPr>
              <a:t>78%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9943528" y="6380324"/>
            <a:ext cx="2100689" cy="33663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5"/>
              </a:spcBef>
            </a:pPr>
            <a:r>
              <a:rPr sz="1050" dirty="0">
                <a:latin typeface="Calibri"/>
                <a:cs typeface="Calibri"/>
              </a:rPr>
              <a:t>*Período</a:t>
            </a:r>
            <a:r>
              <a:rPr sz="1050" spc="-45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analisado</a:t>
            </a:r>
            <a:r>
              <a:rPr sz="1050" spc="-4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em</a:t>
            </a:r>
            <a:r>
              <a:rPr sz="1050" spc="-30" dirty="0">
                <a:latin typeface="Calibri"/>
                <a:cs typeface="Calibri"/>
              </a:rPr>
              <a:t> </a:t>
            </a:r>
            <a:r>
              <a:rPr lang="pt-BR" sz="1050" spc="-30" dirty="0">
                <a:latin typeface="Calibri"/>
                <a:cs typeface="Calibri"/>
              </a:rPr>
              <a:t>novembro*</a:t>
            </a:r>
            <a:r>
              <a:rPr sz="1050" spc="-5" dirty="0">
                <a:latin typeface="Calibri"/>
                <a:cs typeface="Calibri"/>
              </a:rPr>
              <a:t>:</a:t>
            </a:r>
            <a:endParaRPr sz="1050" dirty="0">
              <a:latin typeface="Calibri"/>
              <a:cs typeface="Calibri"/>
            </a:endParaRPr>
          </a:p>
          <a:p>
            <a:pPr marR="5715" algn="r">
              <a:lnSpc>
                <a:spcPct val="100000"/>
              </a:lnSpc>
            </a:pPr>
            <a:r>
              <a:rPr sz="1050" b="1" dirty="0">
                <a:latin typeface="Calibri"/>
                <a:cs typeface="Calibri"/>
              </a:rPr>
              <a:t>0</a:t>
            </a:r>
            <a:r>
              <a:rPr lang="pt-BR" sz="1050" b="1" dirty="0">
                <a:latin typeface="Calibri"/>
                <a:cs typeface="Calibri"/>
              </a:rPr>
              <a:t>1 a 28</a:t>
            </a:r>
            <a:r>
              <a:rPr sz="1050" b="1" dirty="0">
                <a:latin typeface="Calibri"/>
                <a:cs typeface="Calibri"/>
              </a:rPr>
              <a:t>/</a:t>
            </a:r>
            <a:r>
              <a:rPr lang="pt-BR" sz="1050" b="1" dirty="0">
                <a:latin typeface="Calibri"/>
                <a:cs typeface="Calibri"/>
              </a:rPr>
              <a:t>11</a:t>
            </a:r>
            <a:r>
              <a:rPr lang="pt-BR" sz="1050" b="1" spc="175" dirty="0">
                <a:latin typeface="Calibri"/>
                <a:cs typeface="Calibri"/>
              </a:rPr>
              <a:t> </a:t>
            </a:r>
            <a:r>
              <a:rPr sz="1050" b="1" dirty="0">
                <a:latin typeface="Calibri"/>
                <a:cs typeface="Calibri"/>
              </a:rPr>
              <a:t>de</a:t>
            </a:r>
            <a:r>
              <a:rPr sz="1050" b="1" spc="-20" dirty="0">
                <a:latin typeface="Calibri"/>
                <a:cs typeface="Calibri"/>
              </a:rPr>
              <a:t> </a:t>
            </a:r>
            <a:r>
              <a:rPr sz="1050" b="1" dirty="0">
                <a:latin typeface="Calibri"/>
                <a:cs typeface="Calibri"/>
              </a:rPr>
              <a:t>2021</a:t>
            </a:r>
            <a:endParaRPr sz="1050" dirty="0">
              <a:latin typeface="Calibri"/>
              <a:cs typeface="Calibri"/>
            </a:endParaRPr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93675" y="-17460"/>
            <a:ext cx="5079211" cy="461665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sz="2400" b="1" dirty="0">
                <a:solidFill>
                  <a:srgbClr val="202F58"/>
                </a:solidFill>
                <a:latin typeface="Garamond" panose="02020404030301010803" pitchFamily="18" charset="0"/>
                <a:ea typeface="+mn-ea"/>
                <a:cs typeface="+mn-cs"/>
              </a:rPr>
              <a:t>Panorama de Queimadas - Amazonas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4803394" y="6451803"/>
            <a:ext cx="362013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Calibri"/>
                <a:cs typeface="Calibri"/>
              </a:rPr>
              <a:t>Fonte: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http://queimadas.dgi.inpe.br/queimadas/bdqueimadas/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256038" y="1025612"/>
            <a:ext cx="1098128" cy="65851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2570" marR="5080" indent="-230504">
              <a:lnSpc>
                <a:spcPct val="100000"/>
              </a:lnSpc>
              <a:spcBef>
                <a:spcPts val="95"/>
              </a:spcBef>
              <a:buClr>
                <a:srgbClr val="004385"/>
              </a:buClr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400" dirty="0"/>
              <a:t>	</a:t>
            </a:r>
            <a:r>
              <a:rPr sz="1400" b="1" spc="-10" dirty="0">
                <a:solidFill>
                  <a:srgbClr val="004385"/>
                </a:solidFill>
                <a:latin typeface="Calibri"/>
                <a:cs typeface="Calibri"/>
              </a:rPr>
              <a:t>Abril: </a:t>
            </a:r>
            <a:r>
              <a:rPr sz="1400" b="1" spc="-5" dirty="0">
                <a:solidFill>
                  <a:srgbClr val="004385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004385"/>
                </a:solidFill>
                <a:latin typeface="Calibri"/>
                <a:cs typeface="Calibri"/>
              </a:rPr>
              <a:t>aumento </a:t>
            </a:r>
            <a:r>
              <a:rPr sz="1400" b="1" spc="-5" dirty="0">
                <a:solidFill>
                  <a:srgbClr val="004385"/>
                </a:solidFill>
                <a:latin typeface="Calibri"/>
                <a:cs typeface="Calibri"/>
              </a:rPr>
              <a:t>de </a:t>
            </a:r>
            <a:r>
              <a:rPr sz="1400" b="1" spc="-350" dirty="0">
                <a:solidFill>
                  <a:srgbClr val="004385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C00000"/>
                </a:solidFill>
                <a:latin typeface="Calibri"/>
                <a:cs typeface="Calibri"/>
              </a:rPr>
              <a:t>50%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313187" y="991454"/>
            <a:ext cx="1083754" cy="65851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400" b="1" spc="-10" dirty="0">
                <a:solidFill>
                  <a:srgbClr val="004385"/>
                </a:solidFill>
                <a:latin typeface="Calibri"/>
                <a:cs typeface="Calibri"/>
              </a:rPr>
              <a:t>Junho: </a:t>
            </a:r>
            <a:r>
              <a:rPr sz="1400" b="1" spc="-5" dirty="0">
                <a:solidFill>
                  <a:srgbClr val="004385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004385"/>
                </a:solidFill>
                <a:latin typeface="Calibri"/>
                <a:cs typeface="Calibri"/>
              </a:rPr>
              <a:t>redução</a:t>
            </a:r>
            <a:r>
              <a:rPr sz="1400" b="1" spc="-65" dirty="0">
                <a:solidFill>
                  <a:srgbClr val="004385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004385"/>
                </a:solidFill>
                <a:latin typeface="Calibri"/>
                <a:cs typeface="Calibri"/>
              </a:rPr>
              <a:t>de </a:t>
            </a:r>
            <a:r>
              <a:rPr sz="1400" b="1" spc="-345" dirty="0">
                <a:solidFill>
                  <a:srgbClr val="004385"/>
                </a:solidFill>
                <a:latin typeface="Calibri"/>
                <a:cs typeface="Calibri"/>
              </a:rPr>
              <a:t> </a:t>
            </a:r>
            <a:r>
              <a:rPr sz="1400" b="1" spc="-15" dirty="0">
                <a:solidFill>
                  <a:srgbClr val="00B050"/>
                </a:solidFill>
                <a:latin typeface="Calibri"/>
                <a:cs typeface="Calibri"/>
              </a:rPr>
              <a:t>37%</a:t>
            </a:r>
            <a:endParaRPr sz="1400" dirty="0">
              <a:solidFill>
                <a:srgbClr val="00B050"/>
              </a:solidFill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292465" y="978349"/>
            <a:ext cx="1116330" cy="72006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2570" marR="5080" indent="-230504">
              <a:lnSpc>
                <a:spcPct val="100000"/>
              </a:lnSpc>
              <a:spcBef>
                <a:spcPts val="95"/>
              </a:spcBef>
              <a:buClr>
                <a:srgbClr val="004385"/>
              </a:buClr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dirty="0"/>
              <a:t>	</a:t>
            </a:r>
            <a:r>
              <a:rPr sz="1400" b="1" spc="-5" dirty="0">
                <a:solidFill>
                  <a:srgbClr val="004385"/>
                </a:solidFill>
                <a:latin typeface="Calibri"/>
                <a:cs typeface="Calibri"/>
              </a:rPr>
              <a:t>Maio: </a:t>
            </a:r>
            <a:r>
              <a:rPr sz="1400" b="1" dirty="0">
                <a:solidFill>
                  <a:srgbClr val="004385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004385"/>
                </a:solidFill>
                <a:latin typeface="Calibri"/>
                <a:cs typeface="Calibri"/>
              </a:rPr>
              <a:t>aumento </a:t>
            </a:r>
            <a:r>
              <a:rPr sz="1400" b="1" spc="-5" dirty="0">
                <a:solidFill>
                  <a:srgbClr val="004385"/>
                </a:solidFill>
                <a:latin typeface="Calibri"/>
                <a:cs typeface="Calibri"/>
              </a:rPr>
              <a:t>de </a:t>
            </a:r>
            <a:r>
              <a:rPr sz="1400" b="1" dirty="0">
                <a:solidFill>
                  <a:srgbClr val="004385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C00000"/>
                </a:solidFill>
                <a:latin typeface="Calibri"/>
                <a:cs typeface="Calibri"/>
              </a:rPr>
              <a:t>200%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334407" y="960135"/>
            <a:ext cx="1083256" cy="65851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400" b="1" spc="-5" dirty="0">
                <a:solidFill>
                  <a:srgbClr val="004385"/>
                </a:solidFill>
                <a:latin typeface="Calibri"/>
                <a:cs typeface="Calibri"/>
              </a:rPr>
              <a:t>Julho: </a:t>
            </a:r>
            <a:r>
              <a:rPr sz="1400" b="1" dirty="0">
                <a:solidFill>
                  <a:srgbClr val="004385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004385"/>
                </a:solidFill>
                <a:latin typeface="Calibri"/>
                <a:cs typeface="Calibri"/>
              </a:rPr>
              <a:t>redução</a:t>
            </a:r>
            <a:r>
              <a:rPr sz="1400" b="1" spc="-65" dirty="0">
                <a:solidFill>
                  <a:srgbClr val="004385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004385"/>
                </a:solidFill>
                <a:latin typeface="Calibri"/>
                <a:cs typeface="Calibri"/>
              </a:rPr>
              <a:t>de </a:t>
            </a:r>
            <a:r>
              <a:rPr sz="1400" b="1" spc="-345" dirty="0">
                <a:solidFill>
                  <a:srgbClr val="004385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00B050"/>
                </a:solidFill>
                <a:latin typeface="Calibri"/>
                <a:cs typeface="Calibri"/>
              </a:rPr>
              <a:t>44%</a:t>
            </a:r>
            <a:endParaRPr sz="1400" dirty="0">
              <a:solidFill>
                <a:srgbClr val="00B050"/>
              </a:solidFill>
              <a:latin typeface="Calibri"/>
              <a:cs typeface="Calibri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7322553" y="932865"/>
            <a:ext cx="1163002" cy="65851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400" b="1" spc="-10" dirty="0">
                <a:solidFill>
                  <a:srgbClr val="004385"/>
                </a:solidFill>
                <a:latin typeface="Calibri"/>
                <a:cs typeface="Calibri"/>
              </a:rPr>
              <a:t>Agosto: </a:t>
            </a:r>
            <a:r>
              <a:rPr sz="1400" b="1" spc="-5" dirty="0">
                <a:solidFill>
                  <a:srgbClr val="004385"/>
                </a:solidFill>
                <a:latin typeface="Calibri"/>
                <a:cs typeface="Calibri"/>
              </a:rPr>
              <a:t> </a:t>
            </a:r>
            <a:r>
              <a:rPr lang="pt-BR" sz="1400" b="1" spc="-10" dirty="0">
                <a:solidFill>
                  <a:srgbClr val="004385"/>
                </a:solidFill>
                <a:latin typeface="Calibri"/>
                <a:cs typeface="Calibri"/>
              </a:rPr>
              <a:t>aumento</a:t>
            </a:r>
            <a:r>
              <a:rPr sz="1400" b="1" spc="-65" dirty="0">
                <a:solidFill>
                  <a:srgbClr val="004385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004385"/>
                </a:solidFill>
                <a:latin typeface="Calibri"/>
                <a:cs typeface="Calibri"/>
              </a:rPr>
              <a:t>de</a:t>
            </a:r>
            <a:r>
              <a:rPr lang="pt-BR" sz="1400" b="1" spc="-5" dirty="0">
                <a:solidFill>
                  <a:srgbClr val="004385"/>
                </a:solidFill>
                <a:latin typeface="Calibri"/>
                <a:cs typeface="Calibri"/>
              </a:rPr>
              <a:t> </a:t>
            </a:r>
            <a:r>
              <a:rPr lang="pt-BR" sz="1400" b="1" spc="-10" dirty="0">
                <a:solidFill>
                  <a:srgbClr val="C00000"/>
                </a:solidFill>
                <a:latin typeface="Calibri"/>
                <a:cs typeface="Calibri"/>
              </a:rPr>
              <a:t>7</a:t>
            </a:r>
            <a:r>
              <a:rPr sz="1400" b="1" spc="-10" dirty="0">
                <a:solidFill>
                  <a:srgbClr val="C00000"/>
                </a:solidFill>
                <a:latin typeface="Calibri"/>
                <a:cs typeface="Calibri"/>
              </a:rPr>
              <a:t>%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62" name="object 18"/>
          <p:cNvSpPr/>
          <p:nvPr/>
        </p:nvSpPr>
        <p:spPr>
          <a:xfrm rot="10800000">
            <a:off x="5064428" y="2993651"/>
            <a:ext cx="284186" cy="622300"/>
          </a:xfrm>
          <a:custGeom>
            <a:avLst/>
            <a:gdLst/>
            <a:ahLst/>
            <a:cxnLst/>
            <a:rect l="l" t="t" r="r" b="b"/>
            <a:pathLst>
              <a:path w="368934" h="622300">
                <a:moveTo>
                  <a:pt x="276605" y="0"/>
                </a:moveTo>
                <a:lnTo>
                  <a:pt x="92201" y="0"/>
                </a:lnTo>
                <a:lnTo>
                  <a:pt x="92201" y="437388"/>
                </a:lnTo>
                <a:lnTo>
                  <a:pt x="0" y="437388"/>
                </a:lnTo>
                <a:lnTo>
                  <a:pt x="184403" y="621792"/>
                </a:lnTo>
                <a:lnTo>
                  <a:pt x="368807" y="437388"/>
                </a:lnTo>
                <a:lnTo>
                  <a:pt x="276605" y="437388"/>
                </a:lnTo>
                <a:lnTo>
                  <a:pt x="276605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13"/>
          <p:cNvSpPr/>
          <p:nvPr/>
        </p:nvSpPr>
        <p:spPr>
          <a:xfrm>
            <a:off x="1621095" y="3101760"/>
            <a:ext cx="268721" cy="623570"/>
          </a:xfrm>
          <a:custGeom>
            <a:avLst/>
            <a:gdLst/>
            <a:ahLst/>
            <a:cxnLst/>
            <a:rect l="l" t="t" r="r" b="b"/>
            <a:pathLst>
              <a:path w="372110" h="623570">
                <a:moveTo>
                  <a:pt x="278891" y="0"/>
                </a:moveTo>
                <a:lnTo>
                  <a:pt x="92963" y="0"/>
                </a:lnTo>
                <a:lnTo>
                  <a:pt x="92963" y="437388"/>
                </a:lnTo>
                <a:lnTo>
                  <a:pt x="0" y="437388"/>
                </a:lnTo>
                <a:lnTo>
                  <a:pt x="185927" y="623316"/>
                </a:lnTo>
                <a:lnTo>
                  <a:pt x="371855" y="437388"/>
                </a:lnTo>
                <a:lnTo>
                  <a:pt x="278891" y="437388"/>
                </a:lnTo>
                <a:lnTo>
                  <a:pt x="278891" y="0"/>
                </a:lnTo>
                <a:close/>
              </a:path>
            </a:pathLst>
          </a:custGeom>
          <a:solidFill>
            <a:srgbClr val="00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57"/>
          <p:cNvSpPr txBox="1"/>
          <p:nvPr/>
        </p:nvSpPr>
        <p:spPr>
          <a:xfrm>
            <a:off x="8405809" y="911136"/>
            <a:ext cx="1081517" cy="65851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pt-BR" sz="1400" b="1" spc="-10" dirty="0">
                <a:solidFill>
                  <a:srgbClr val="004385"/>
                </a:solidFill>
                <a:latin typeface="Calibri"/>
                <a:cs typeface="Calibri"/>
              </a:rPr>
              <a:t>Setembro</a:t>
            </a:r>
            <a:r>
              <a:rPr sz="1400" b="1" spc="-10" dirty="0">
                <a:solidFill>
                  <a:srgbClr val="004385"/>
                </a:solidFill>
                <a:latin typeface="Calibri"/>
                <a:cs typeface="Calibri"/>
              </a:rPr>
              <a:t>: </a:t>
            </a:r>
            <a:r>
              <a:rPr sz="1400" b="1" spc="-5" dirty="0">
                <a:solidFill>
                  <a:srgbClr val="004385"/>
                </a:solidFill>
                <a:latin typeface="Calibri"/>
                <a:cs typeface="Calibri"/>
              </a:rPr>
              <a:t> </a:t>
            </a:r>
            <a:r>
              <a:rPr lang="pt-BR" sz="1400" b="1" spc="-10" dirty="0">
                <a:solidFill>
                  <a:srgbClr val="004385"/>
                </a:solidFill>
                <a:latin typeface="Calibri"/>
                <a:cs typeface="Calibri"/>
              </a:rPr>
              <a:t>redução</a:t>
            </a:r>
            <a:r>
              <a:rPr sz="1400" b="1" spc="-65" dirty="0">
                <a:solidFill>
                  <a:srgbClr val="004385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004385"/>
                </a:solidFill>
                <a:latin typeface="Calibri"/>
                <a:cs typeface="Calibri"/>
              </a:rPr>
              <a:t>de</a:t>
            </a:r>
            <a:r>
              <a:rPr lang="pt-BR" sz="1400" b="1" spc="-5" dirty="0">
                <a:solidFill>
                  <a:srgbClr val="004385"/>
                </a:solidFill>
                <a:latin typeface="Calibri"/>
                <a:cs typeface="Calibri"/>
              </a:rPr>
              <a:t> </a:t>
            </a:r>
            <a:r>
              <a:rPr lang="pt-BR" sz="1400" b="1" spc="-10" dirty="0">
                <a:solidFill>
                  <a:srgbClr val="00B050"/>
                </a:solidFill>
                <a:latin typeface="Calibri"/>
                <a:cs typeface="Calibri"/>
              </a:rPr>
              <a:t>36</a:t>
            </a:r>
            <a:r>
              <a:rPr sz="1400" b="1" spc="-10" dirty="0">
                <a:solidFill>
                  <a:srgbClr val="00B050"/>
                </a:solidFill>
                <a:latin typeface="Calibri"/>
                <a:cs typeface="Calibri"/>
              </a:rPr>
              <a:t>%</a:t>
            </a:r>
            <a:endParaRPr sz="1400" dirty="0">
              <a:solidFill>
                <a:srgbClr val="00B050"/>
              </a:solidFill>
              <a:latin typeface="Calibri"/>
              <a:cs typeface="Calibri"/>
            </a:endParaRPr>
          </a:p>
        </p:txBody>
      </p:sp>
      <p:sp>
        <p:nvSpPr>
          <p:cNvPr id="35" name="object 18"/>
          <p:cNvSpPr/>
          <p:nvPr/>
        </p:nvSpPr>
        <p:spPr>
          <a:xfrm rot="10800000">
            <a:off x="3804975" y="3006961"/>
            <a:ext cx="270868" cy="622300"/>
          </a:xfrm>
          <a:custGeom>
            <a:avLst/>
            <a:gdLst/>
            <a:ahLst/>
            <a:cxnLst/>
            <a:rect l="l" t="t" r="r" b="b"/>
            <a:pathLst>
              <a:path w="368934" h="622300">
                <a:moveTo>
                  <a:pt x="276605" y="0"/>
                </a:moveTo>
                <a:lnTo>
                  <a:pt x="92201" y="0"/>
                </a:lnTo>
                <a:lnTo>
                  <a:pt x="92201" y="437388"/>
                </a:lnTo>
                <a:lnTo>
                  <a:pt x="0" y="437388"/>
                </a:lnTo>
                <a:lnTo>
                  <a:pt x="184403" y="621792"/>
                </a:lnTo>
                <a:lnTo>
                  <a:pt x="368807" y="437388"/>
                </a:lnTo>
                <a:lnTo>
                  <a:pt x="276605" y="437388"/>
                </a:lnTo>
                <a:lnTo>
                  <a:pt x="276605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18"/>
          <p:cNvSpPr/>
          <p:nvPr/>
        </p:nvSpPr>
        <p:spPr>
          <a:xfrm rot="10800000">
            <a:off x="8439472" y="2839309"/>
            <a:ext cx="297044" cy="622300"/>
          </a:xfrm>
          <a:custGeom>
            <a:avLst/>
            <a:gdLst/>
            <a:ahLst/>
            <a:cxnLst/>
            <a:rect l="l" t="t" r="r" b="b"/>
            <a:pathLst>
              <a:path w="368934" h="622300">
                <a:moveTo>
                  <a:pt x="276605" y="0"/>
                </a:moveTo>
                <a:lnTo>
                  <a:pt x="92201" y="0"/>
                </a:lnTo>
                <a:lnTo>
                  <a:pt x="92201" y="437388"/>
                </a:lnTo>
                <a:lnTo>
                  <a:pt x="0" y="437388"/>
                </a:lnTo>
                <a:lnTo>
                  <a:pt x="184403" y="621792"/>
                </a:lnTo>
                <a:lnTo>
                  <a:pt x="368807" y="437388"/>
                </a:lnTo>
                <a:lnTo>
                  <a:pt x="276605" y="437388"/>
                </a:lnTo>
                <a:lnTo>
                  <a:pt x="276605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18"/>
          <p:cNvSpPr/>
          <p:nvPr/>
        </p:nvSpPr>
        <p:spPr>
          <a:xfrm flipH="1">
            <a:off x="9497412" y="2487606"/>
            <a:ext cx="297753" cy="614154"/>
          </a:xfrm>
          <a:custGeom>
            <a:avLst/>
            <a:gdLst/>
            <a:ahLst/>
            <a:cxnLst/>
            <a:rect l="l" t="t" r="r" b="b"/>
            <a:pathLst>
              <a:path w="368934" h="622300">
                <a:moveTo>
                  <a:pt x="276605" y="0"/>
                </a:moveTo>
                <a:lnTo>
                  <a:pt x="92201" y="0"/>
                </a:lnTo>
                <a:lnTo>
                  <a:pt x="92201" y="437388"/>
                </a:lnTo>
                <a:lnTo>
                  <a:pt x="0" y="437388"/>
                </a:lnTo>
                <a:lnTo>
                  <a:pt x="184403" y="621792"/>
                </a:lnTo>
                <a:lnTo>
                  <a:pt x="368807" y="437388"/>
                </a:lnTo>
                <a:lnTo>
                  <a:pt x="276605" y="437388"/>
                </a:lnTo>
                <a:lnTo>
                  <a:pt x="276605" y="0"/>
                </a:lnTo>
                <a:close/>
              </a:path>
            </a:pathLst>
          </a:custGeom>
          <a:solidFill>
            <a:srgbClr val="00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57"/>
          <p:cNvSpPr txBox="1"/>
          <p:nvPr/>
        </p:nvSpPr>
        <p:spPr>
          <a:xfrm>
            <a:off x="9696701" y="917548"/>
            <a:ext cx="1091574" cy="65851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pt-BR" sz="1400" b="1" spc="-10" dirty="0">
                <a:solidFill>
                  <a:srgbClr val="004385"/>
                </a:solidFill>
                <a:latin typeface="Calibri"/>
                <a:cs typeface="Calibri"/>
              </a:rPr>
              <a:t>Outubro</a:t>
            </a:r>
            <a:r>
              <a:rPr sz="1400" b="1" spc="-10" dirty="0">
                <a:solidFill>
                  <a:srgbClr val="004385"/>
                </a:solidFill>
                <a:latin typeface="Calibri"/>
                <a:cs typeface="Calibri"/>
              </a:rPr>
              <a:t>: </a:t>
            </a:r>
            <a:r>
              <a:rPr sz="1400" b="1" spc="-5" dirty="0">
                <a:solidFill>
                  <a:srgbClr val="004385"/>
                </a:solidFill>
                <a:latin typeface="Calibri"/>
                <a:cs typeface="Calibri"/>
              </a:rPr>
              <a:t> </a:t>
            </a:r>
            <a:r>
              <a:rPr lang="pt-BR" sz="1400" b="1" spc="-10" dirty="0">
                <a:solidFill>
                  <a:srgbClr val="004385"/>
                </a:solidFill>
                <a:latin typeface="Calibri"/>
                <a:cs typeface="Calibri"/>
              </a:rPr>
              <a:t>aumento</a:t>
            </a:r>
            <a:r>
              <a:rPr sz="1400" b="1" spc="-65" dirty="0">
                <a:solidFill>
                  <a:srgbClr val="004385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004385"/>
                </a:solidFill>
                <a:latin typeface="Calibri"/>
                <a:cs typeface="Calibri"/>
              </a:rPr>
              <a:t>de</a:t>
            </a:r>
            <a:r>
              <a:rPr lang="pt-BR" sz="1400" b="1" spc="-5" dirty="0">
                <a:solidFill>
                  <a:srgbClr val="004385"/>
                </a:solidFill>
                <a:latin typeface="Calibri"/>
                <a:cs typeface="Calibri"/>
              </a:rPr>
              <a:t> </a:t>
            </a:r>
            <a:r>
              <a:rPr lang="pt-BR" sz="1400" b="1" spc="-10" dirty="0">
                <a:solidFill>
                  <a:srgbClr val="FF0000"/>
                </a:solidFill>
                <a:latin typeface="Calibri"/>
                <a:cs typeface="Calibri"/>
              </a:rPr>
              <a:t>50</a:t>
            </a:r>
            <a:r>
              <a:rPr sz="1400" b="1" spc="-10" dirty="0">
                <a:solidFill>
                  <a:srgbClr val="FF0000"/>
                </a:solidFill>
                <a:latin typeface="Calibri"/>
                <a:cs typeface="Calibri"/>
              </a:rPr>
              <a:t>%</a:t>
            </a:r>
            <a:endParaRPr sz="1400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38" name="object 18"/>
          <p:cNvSpPr/>
          <p:nvPr/>
        </p:nvSpPr>
        <p:spPr>
          <a:xfrm rot="10800000">
            <a:off x="10481746" y="2846603"/>
            <a:ext cx="264693" cy="622300"/>
          </a:xfrm>
          <a:custGeom>
            <a:avLst/>
            <a:gdLst/>
            <a:ahLst/>
            <a:cxnLst/>
            <a:rect l="l" t="t" r="r" b="b"/>
            <a:pathLst>
              <a:path w="368934" h="622300">
                <a:moveTo>
                  <a:pt x="276605" y="0"/>
                </a:moveTo>
                <a:lnTo>
                  <a:pt x="92201" y="0"/>
                </a:lnTo>
                <a:lnTo>
                  <a:pt x="92201" y="437388"/>
                </a:lnTo>
                <a:lnTo>
                  <a:pt x="0" y="437388"/>
                </a:lnTo>
                <a:lnTo>
                  <a:pt x="184403" y="621792"/>
                </a:lnTo>
                <a:lnTo>
                  <a:pt x="368807" y="437388"/>
                </a:lnTo>
                <a:lnTo>
                  <a:pt x="276605" y="437388"/>
                </a:lnTo>
                <a:lnTo>
                  <a:pt x="276605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57"/>
          <p:cNvSpPr txBox="1"/>
          <p:nvPr/>
        </p:nvSpPr>
        <p:spPr>
          <a:xfrm>
            <a:off x="10788275" y="904724"/>
            <a:ext cx="1260338" cy="67133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pt-BR" sz="1400" b="1" spc="-10" dirty="0">
                <a:solidFill>
                  <a:srgbClr val="004385"/>
                </a:solidFill>
                <a:latin typeface="Calibri"/>
                <a:cs typeface="Calibri"/>
              </a:rPr>
              <a:t>Novembro*</a:t>
            </a:r>
            <a:r>
              <a:rPr sz="1400" b="1" spc="-10" dirty="0">
                <a:solidFill>
                  <a:srgbClr val="004385"/>
                </a:solidFill>
                <a:latin typeface="Calibri"/>
                <a:cs typeface="Calibri"/>
              </a:rPr>
              <a:t>: </a:t>
            </a:r>
            <a:r>
              <a:rPr sz="1400" b="1" spc="-5" dirty="0">
                <a:solidFill>
                  <a:srgbClr val="004385"/>
                </a:solidFill>
                <a:latin typeface="Calibri"/>
                <a:cs typeface="Calibri"/>
              </a:rPr>
              <a:t> </a:t>
            </a:r>
            <a:r>
              <a:rPr lang="pt-BR" sz="1400" b="1" spc="-10" dirty="0">
                <a:solidFill>
                  <a:srgbClr val="004385"/>
                </a:solidFill>
                <a:latin typeface="Calibri"/>
                <a:cs typeface="Calibri"/>
              </a:rPr>
              <a:t>redução</a:t>
            </a:r>
            <a:r>
              <a:rPr sz="1400" b="1" spc="-65" dirty="0">
                <a:solidFill>
                  <a:srgbClr val="004385"/>
                </a:solidFill>
                <a:latin typeface="Calibri"/>
                <a:cs typeface="Calibri"/>
              </a:rPr>
              <a:t> </a:t>
            </a:r>
            <a:endParaRPr lang="pt-BR" sz="1400" b="1" spc="-65" dirty="0">
              <a:solidFill>
                <a:srgbClr val="004385"/>
              </a:solidFill>
              <a:latin typeface="Calibri"/>
              <a:cs typeface="Calibri"/>
            </a:endParaRPr>
          </a:p>
          <a:p>
            <a:pPr marL="12065" marR="5080">
              <a:lnSpc>
                <a:spcPct val="100000"/>
              </a:lnSpc>
              <a:spcBef>
                <a:spcPts val="95"/>
              </a:spcBef>
              <a:tabLst>
                <a:tab pos="299085" algn="l"/>
                <a:tab pos="299720" algn="l"/>
              </a:tabLst>
            </a:pPr>
            <a:r>
              <a:rPr lang="pt-BR" sz="1400" b="1" spc="-5" dirty="0">
                <a:solidFill>
                  <a:srgbClr val="004385"/>
                </a:solidFill>
                <a:latin typeface="Calibri"/>
                <a:cs typeface="Calibri"/>
              </a:rPr>
              <a:t>        </a:t>
            </a:r>
            <a:r>
              <a:rPr sz="1400" b="1" spc="-5" dirty="0">
                <a:solidFill>
                  <a:srgbClr val="004385"/>
                </a:solidFill>
                <a:latin typeface="Calibri"/>
                <a:cs typeface="Calibri"/>
              </a:rPr>
              <a:t>de</a:t>
            </a:r>
            <a:r>
              <a:rPr lang="pt-BR" sz="1400" b="1" spc="-5" dirty="0">
                <a:solidFill>
                  <a:srgbClr val="004385"/>
                </a:solidFill>
                <a:latin typeface="Calibri"/>
                <a:cs typeface="Calibri"/>
              </a:rPr>
              <a:t> </a:t>
            </a:r>
            <a:r>
              <a:rPr lang="pt-BR" sz="1400" b="1" spc="-10" dirty="0">
                <a:solidFill>
                  <a:srgbClr val="00B050"/>
                </a:solidFill>
                <a:latin typeface="Calibri"/>
                <a:cs typeface="Calibri"/>
              </a:rPr>
              <a:t>32</a:t>
            </a:r>
            <a:r>
              <a:rPr sz="1400" b="1" spc="-10" dirty="0">
                <a:solidFill>
                  <a:srgbClr val="00B050"/>
                </a:solidFill>
                <a:latin typeface="Calibri"/>
                <a:cs typeface="Calibri"/>
              </a:rPr>
              <a:t>%</a:t>
            </a:r>
          </a:p>
        </p:txBody>
      </p:sp>
      <p:sp>
        <p:nvSpPr>
          <p:cNvPr id="42" name="object 18"/>
          <p:cNvSpPr/>
          <p:nvPr/>
        </p:nvSpPr>
        <p:spPr>
          <a:xfrm flipH="1">
            <a:off x="11418317" y="2972148"/>
            <a:ext cx="297626" cy="630471"/>
          </a:xfrm>
          <a:custGeom>
            <a:avLst/>
            <a:gdLst/>
            <a:ahLst/>
            <a:cxnLst/>
            <a:rect l="l" t="t" r="r" b="b"/>
            <a:pathLst>
              <a:path w="368934" h="622300">
                <a:moveTo>
                  <a:pt x="276605" y="0"/>
                </a:moveTo>
                <a:lnTo>
                  <a:pt x="92201" y="0"/>
                </a:lnTo>
                <a:lnTo>
                  <a:pt x="92201" y="437388"/>
                </a:lnTo>
                <a:lnTo>
                  <a:pt x="0" y="437388"/>
                </a:lnTo>
                <a:lnTo>
                  <a:pt x="184403" y="621792"/>
                </a:lnTo>
                <a:lnTo>
                  <a:pt x="368807" y="437388"/>
                </a:lnTo>
                <a:lnTo>
                  <a:pt x="276605" y="437388"/>
                </a:lnTo>
                <a:lnTo>
                  <a:pt x="276605" y="0"/>
                </a:lnTo>
                <a:close/>
              </a:path>
            </a:pathLst>
          </a:custGeom>
          <a:solidFill>
            <a:srgbClr val="00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0" name="Gráfico 3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2561728"/>
              </p:ext>
            </p:extLst>
          </p:nvPr>
        </p:nvGraphicFramePr>
        <p:xfrm>
          <a:off x="-174170" y="1796749"/>
          <a:ext cx="12470674" cy="42656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94441249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46216</TotalTime>
  <Words>1180</Words>
  <Application>Microsoft Office PowerPoint</Application>
  <PresentationFormat>Widescreen</PresentationFormat>
  <Paragraphs>540</Paragraphs>
  <Slides>18</Slides>
  <Notes>10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Garamond</vt:lpstr>
      <vt:lpstr>Geomanist</vt:lpstr>
      <vt:lpstr>Times New Roman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PANORAMA DAS QUEIMADAS NO  AMAZONAS</vt:lpstr>
      <vt:lpstr>Panorama de Queimadas</vt:lpstr>
      <vt:lpstr>Panorama de Queimadas - Amazonas</vt:lpstr>
      <vt:lpstr>Distribuição Geográfica das Queimadas - Amazonas</vt:lpstr>
      <vt:lpstr>Panorama das Queimadas - Amazonas Cenário atual</vt:lpstr>
      <vt:lpstr>Panorama de Queimadas - Amazonas</vt:lpstr>
      <vt:lpstr>Panorama de Queimadas – Amazonas</vt:lpstr>
      <vt:lpstr>Apresentação do PowerPoint</vt:lpstr>
      <vt:lpstr>Apresentação do PowerPoint</vt:lpstr>
      <vt:lpstr>Panorama de Queimadas – Amazonas</vt:lpstr>
      <vt:lpstr>Panorama de Queimadas</vt:lpstr>
      <vt:lpstr>Panorama de Queimadas – Amazonas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Leticia Oliveira Cobello</dc:creator>
  <cp:lastModifiedBy>Jamile Alves Araújo</cp:lastModifiedBy>
  <cp:revision>1441</cp:revision>
  <cp:lastPrinted>2020-09-11T13:32:49Z</cp:lastPrinted>
  <dcterms:created xsi:type="dcterms:W3CDTF">2019-10-25T14:27:39Z</dcterms:created>
  <dcterms:modified xsi:type="dcterms:W3CDTF">2022-01-05T15:44:51Z</dcterms:modified>
</cp:coreProperties>
</file>