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5"/>
  </p:notesMasterIdLst>
  <p:sldIdLst>
    <p:sldId id="3510" r:id="rId2"/>
    <p:sldId id="3511" r:id="rId3"/>
    <p:sldId id="3512" r:id="rId4"/>
    <p:sldId id="3513" r:id="rId5"/>
    <p:sldId id="3514" r:id="rId6"/>
    <p:sldId id="3515" r:id="rId7"/>
    <p:sldId id="3516" r:id="rId8"/>
    <p:sldId id="3503" r:id="rId9"/>
    <p:sldId id="3504" r:id="rId10"/>
    <p:sldId id="3505" r:id="rId11"/>
    <p:sldId id="3506" r:id="rId12"/>
    <p:sldId id="3507" r:id="rId13"/>
    <p:sldId id="3508" r:id="rId1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1" id="{FE63CC29-4A87-4F65-97DC-555E9A344C81}">
          <p14:sldIdLst>
            <p14:sldId id="3510"/>
            <p14:sldId id="3511"/>
            <p14:sldId id="3512"/>
            <p14:sldId id="3513"/>
            <p14:sldId id="3514"/>
            <p14:sldId id="3515"/>
            <p14:sldId id="3516"/>
            <p14:sldId id="3503"/>
            <p14:sldId id="3504"/>
            <p14:sldId id="3505"/>
            <p14:sldId id="3506"/>
            <p14:sldId id="3507"/>
            <p14:sldId id="35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7063"/>
    <a:srgbClr val="775E2B"/>
    <a:srgbClr val="A69B0A"/>
    <a:srgbClr val="F2B13C"/>
    <a:srgbClr val="77512B"/>
    <a:srgbClr val="74350A"/>
    <a:srgbClr val="800000"/>
    <a:srgbClr val="D89672"/>
    <a:srgbClr val="ECC666"/>
    <a:srgbClr val="BE84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43" autoAdjust="0"/>
    <p:restoredTop sz="88051" autoAdjust="0"/>
  </p:normalViewPr>
  <p:slideViewPr>
    <p:cSldViewPr snapToGrid="0">
      <p:cViewPr varScale="1">
        <p:scale>
          <a:sx n="67" d="100"/>
          <a:sy n="67" d="100"/>
        </p:scale>
        <p:origin x="69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lon\Desktop\SEMA\QUEIMADAS\atualiza&#231;&#227;o%20queimadas%2018012021\Acumulado%20sema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on\Desktop\SEMA\QUEIMADAS\atualiza&#231;&#227;o%20queimadas%2011012021\Acumulado%20mensal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lon\Desktop\SEMA\QUEIMADAS\atualiza&#231;&#227;o%20queimadas%2018012021\Acumulado%20mens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on\Desktop\SEMA\QUEIMADAS\atualiza&#231;&#227;o%20queimadas%2018012021\Acumulado%20mensal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on\Desktop\SEMA\QUEIMADAS\atualiza&#231;&#227;o%20queimadas%2018012021\Acumulado%20mensal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40732878268\Downloads\active-fires-month-09-12-2020-09_39_48.csv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lon\Desktop\SEMA\QUEIMADAS\atualiza&#231;&#227;o%20queimadas%2018012021\Acumulado%20sema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on\Desktop\SEMA\QUEIMADAS\atualiza&#231;&#227;o%20queimadas%2018012021\Acumulado%20seman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on\Desktop\SEMA\QUEIMADAS\atualiza&#231;&#227;o%20queimadas%2018012021\Acumulado%20semanal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lon\Desktop\SEMA\QUEIMADAS\atualiza&#231;&#227;o%20queimadas%2018012021\Acumulado%20seman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on\Desktop\SEMA\QUEIMADAS\atualiza&#231;&#227;o%20queimadas%2018012021\Acumulado%20semanal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lon\Desktop\SEMA\QUEIMADAS\atualiza&#231;&#227;o%20queimadas%2018012021\Acumulado%20seman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lon\Desktop\SEMA\QUEIMADAS\atualiza&#231;&#227;o%20queimadas%2018012021\Acumulado%20seman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lon\Desktop\SEMA\QUEIMADAS\atualiza&#231;&#227;o%20queimadas%2018012021\Acumulado%20mens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5815784654826"/>
          <c:y val="7.5972222222222219E-2"/>
          <c:w val="0.8608700075281287"/>
          <c:h val="0.61655876348789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'AMZ legal - Produto 1 e 2'!$A$3:$A$10</c:f>
              <c:strCache>
                <c:ptCount val="8"/>
                <c:pt idx="0">
                  <c:v>PARÁ</c:v>
                </c:pt>
                <c:pt idx="1">
                  <c:v>MARANHÃO</c:v>
                </c:pt>
                <c:pt idx="2">
                  <c:v>MATO GROSSO</c:v>
                </c:pt>
                <c:pt idx="3">
                  <c:v>AMAZONAS</c:v>
                </c:pt>
                <c:pt idx="4">
                  <c:v>RONDÔNIA</c:v>
                </c:pt>
                <c:pt idx="5">
                  <c:v>RORAIMA</c:v>
                </c:pt>
                <c:pt idx="6">
                  <c:v>ACRE</c:v>
                </c:pt>
                <c:pt idx="7">
                  <c:v>TOCANTINS</c:v>
                </c:pt>
              </c:strCache>
            </c:strRef>
          </c:cat>
          <c:val>
            <c:numRef>
              <c:f>'AMZ legal - Produto 1 e 2'!$C$3:$C$10</c:f>
              <c:numCache>
                <c:formatCode>General</c:formatCode>
                <c:ptCount val="8"/>
                <c:pt idx="0">
                  <c:v>128</c:v>
                </c:pt>
                <c:pt idx="1">
                  <c:v>45</c:v>
                </c:pt>
                <c:pt idx="2">
                  <c:v>41</c:v>
                </c:pt>
                <c:pt idx="3">
                  <c:v>13</c:v>
                </c:pt>
                <c:pt idx="4">
                  <c:v>13</c:v>
                </c:pt>
                <c:pt idx="5">
                  <c:v>6</c:v>
                </c:pt>
                <c:pt idx="6">
                  <c:v>5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D9-463B-8658-51B43906B1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6106880"/>
        <c:axId val="87681664"/>
      </c:barChart>
      <c:catAx>
        <c:axId val="8610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7681664"/>
        <c:crosses val="autoZero"/>
        <c:auto val="1"/>
        <c:lblAlgn val="ctr"/>
        <c:lblOffset val="100"/>
        <c:noMultiLvlLbl val="0"/>
      </c:catAx>
      <c:valAx>
        <c:axId val="87681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6106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RMM_SUL!$A$15</c:f>
              <c:strCache>
                <c:ptCount val="1"/>
                <c:pt idx="0">
                  <c:v>Região Metropolitana de Manaus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2BB-4CA0-A281-73C0F5A418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RMM_SUL!$C$1</c:f>
              <c:strCache>
                <c:ptCount val="1"/>
                <c:pt idx="0">
                  <c:v>JAN</c:v>
                </c:pt>
              </c:strCache>
            </c:strRef>
          </c:cat>
          <c:val>
            <c:numRef>
              <c:f>RMM_SUL!$C$15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A2-4A32-9B7E-B5AAED30CB47}"/>
            </c:ext>
          </c:extLst>
        </c:ser>
        <c:ser>
          <c:idx val="1"/>
          <c:order val="1"/>
          <c:tx>
            <c:strRef>
              <c:f>RMM_SUL!$U$15</c:f>
              <c:strCache>
                <c:ptCount val="1"/>
                <c:pt idx="0">
                  <c:v>Região Sul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2BB-4CA0-A281-73C0F5A418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RMM_SUL!$C$1</c:f>
              <c:strCache>
                <c:ptCount val="1"/>
                <c:pt idx="0">
                  <c:v>JAN</c:v>
                </c:pt>
              </c:strCache>
            </c:strRef>
          </c:cat>
          <c:val>
            <c:numRef>
              <c:f>RMM_SUL!$AF$15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A2-4A32-9B7E-B5AAED30CB4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2358400"/>
        <c:axId val="32359936"/>
      </c:barChart>
      <c:catAx>
        <c:axId val="3235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32359936"/>
        <c:crosses val="autoZero"/>
        <c:auto val="1"/>
        <c:lblAlgn val="ctr"/>
        <c:lblOffset val="100"/>
        <c:noMultiLvlLbl val="0"/>
      </c:catAx>
      <c:valAx>
        <c:axId val="32359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3235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24606299212597"/>
          <c:y val="1.5176154352244517E-2"/>
          <c:w val="0.70152471566054242"/>
          <c:h val="0.9258574015077825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'municipios AM'!$A$2:$A$19</c:f>
              <c:strCache>
                <c:ptCount val="18"/>
                <c:pt idx="0">
                  <c:v>APUI</c:v>
                </c:pt>
                <c:pt idx="1">
                  <c:v>AUTAZES</c:v>
                </c:pt>
                <c:pt idx="2">
                  <c:v>BOCA DO ACRE</c:v>
                </c:pt>
                <c:pt idx="3">
                  <c:v>BORBA</c:v>
                </c:pt>
                <c:pt idx="4">
                  <c:v>CAREIRO</c:v>
                </c:pt>
                <c:pt idx="5">
                  <c:v>COARI</c:v>
                </c:pt>
                <c:pt idx="6">
                  <c:v>ITACOATIARA</c:v>
                </c:pt>
                <c:pt idx="7">
                  <c:v>JUTAI</c:v>
                </c:pt>
                <c:pt idx="8">
                  <c:v>MANAQUIRI</c:v>
                </c:pt>
                <c:pt idx="9">
                  <c:v>TEFE</c:v>
                </c:pt>
                <c:pt idx="10">
                  <c:v>ALVARAES</c:v>
                </c:pt>
                <c:pt idx="11">
                  <c:v>LABREA</c:v>
                </c:pt>
                <c:pt idx="12">
                  <c:v>NHAMUNDA</c:v>
                </c:pt>
                <c:pt idx="13">
                  <c:v>NOVO AIRAO</c:v>
                </c:pt>
                <c:pt idx="14">
                  <c:v>NOVO ARIPUANA</c:v>
                </c:pt>
                <c:pt idx="15">
                  <c:v>PARINTINS</c:v>
                </c:pt>
                <c:pt idx="16">
                  <c:v>UARINI</c:v>
                </c:pt>
                <c:pt idx="17">
                  <c:v>HUMAITA</c:v>
                </c:pt>
              </c:strCache>
            </c:strRef>
          </c:cat>
          <c:val>
            <c:numRef>
              <c:f>'municipios AM'!$B$2:$B$19</c:f>
              <c:numCache>
                <c:formatCode>General</c:formatCode>
                <c:ptCount val="1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48-4772-80EA-C5729E2D2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4481920"/>
        <c:axId val="84483456"/>
      </c:barChart>
      <c:catAx>
        <c:axId val="8448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4483456"/>
        <c:crosses val="autoZero"/>
        <c:auto val="1"/>
        <c:lblAlgn val="ctr"/>
        <c:lblOffset val="100"/>
        <c:noMultiLvlLbl val="0"/>
      </c:catAx>
      <c:valAx>
        <c:axId val="8448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448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02988831716637"/>
          <c:y val="3.9271127694404058E-2"/>
          <c:w val="0.74340620110071509"/>
          <c:h val="0.9493323090711222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1.5085333855097567E-2"/>
                  <c:y val="-2.321404312886906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70-4207-83E8-B5DFC8D39756}"/>
                </c:ext>
              </c:extLst>
            </c:dLbl>
            <c:dLbl>
              <c:idx val="3"/>
              <c:layout>
                <c:manualLayout>
                  <c:x val="-7.4538920269939302E-2"/>
                  <c:y val="2.477211477373367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70-4207-83E8-B5DFC8D39756}"/>
                </c:ext>
              </c:extLst>
            </c:dLbl>
            <c:dLbl>
              <c:idx val="5"/>
              <c:layout>
                <c:manualLayout>
                  <c:x val="-5.4517683710913409E-2"/>
                  <c:y val="-6.834697945314153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70-4207-83E8-B5DFC8D39756}"/>
                </c:ext>
              </c:extLst>
            </c:dLbl>
            <c:dLbl>
              <c:idx val="6"/>
              <c:layout>
                <c:manualLayout>
                  <c:x val="0.1279262218135328"/>
                  <c:y val="-2.221840872240262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70-4207-83E8-B5DFC8D3975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'Distribuição de focos fundiário'!$A$2:$A$8</c:f>
              <c:strCache>
                <c:ptCount val="7"/>
                <c:pt idx="0">
                  <c:v>ASSENTAMENTO FEDERAL</c:v>
                </c:pt>
                <c:pt idx="1">
                  <c:v>GLEBAS FEDERAIS</c:v>
                </c:pt>
                <c:pt idx="2">
                  <c:v>GLEBAS ESTADUAIS</c:v>
                </c:pt>
                <c:pt idx="3">
                  <c:v>TERRA INDIGENA</c:v>
                </c:pt>
                <c:pt idx="4">
                  <c:v>OUTRAS </c:v>
                </c:pt>
                <c:pt idx="5">
                  <c:v>UNIDADE DE CONSERVAÇÃO FEDERAL</c:v>
                </c:pt>
                <c:pt idx="6">
                  <c:v>UNIDADE DE CONSERVAÇÃO ESTADUAL</c:v>
                </c:pt>
              </c:strCache>
            </c:strRef>
          </c:cat>
          <c:val>
            <c:numRef>
              <c:f>'Distribuição de focos fundiário'!$N$2:$N$8</c:f>
              <c:numCache>
                <c:formatCode>#,##0</c:formatCode>
                <c:ptCount val="7"/>
                <c:pt idx="0">
                  <c:v>5</c:v>
                </c:pt>
                <c:pt idx="1">
                  <c:v>6</c:v>
                </c:pt>
                <c:pt idx="2" formatCode="General">
                  <c:v>4</c:v>
                </c:pt>
                <c:pt idx="3" formatCode="General">
                  <c:v>0</c:v>
                </c:pt>
                <c:pt idx="4">
                  <c:v>11</c:v>
                </c:pt>
                <c:pt idx="5" formatCode="General">
                  <c:v>0</c:v>
                </c:pt>
                <c:pt idx="6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AF-4B64-8D19-DD55A7908884}"/>
            </c:ext>
          </c:extLst>
        </c:ser>
        <c:ser>
          <c:idx val="1"/>
          <c:order val="1"/>
          <c:cat>
            <c:strRef>
              <c:f>'Distribuição de focos fundiário'!$A$2:$A$8</c:f>
              <c:strCache>
                <c:ptCount val="7"/>
                <c:pt idx="0">
                  <c:v>ASSENTAMENTO FEDERAL</c:v>
                </c:pt>
                <c:pt idx="1">
                  <c:v>GLEBAS FEDERAIS</c:v>
                </c:pt>
                <c:pt idx="2">
                  <c:v>GLEBAS ESTADUAIS</c:v>
                </c:pt>
                <c:pt idx="3">
                  <c:v>TERRA INDIGENA</c:v>
                </c:pt>
                <c:pt idx="4">
                  <c:v>OUTRAS </c:v>
                </c:pt>
                <c:pt idx="5">
                  <c:v>UNIDADE DE CONSERVAÇÃO FEDERAL</c:v>
                </c:pt>
                <c:pt idx="6">
                  <c:v>UNIDADE DE CONSERVAÇÃO ESTADUAL</c:v>
                </c:pt>
              </c:strCache>
            </c:strRef>
          </c:cat>
          <c:val>
            <c:numRef>
              <c:f>'Distribuição de focos fundiário'!$O$2:$O$8</c:f>
              <c:numCache>
                <c:formatCode>0.0</c:formatCode>
                <c:ptCount val="7"/>
                <c:pt idx="0">
                  <c:v>17.857142857142858</c:v>
                </c:pt>
                <c:pt idx="1">
                  <c:v>21.428571428571427</c:v>
                </c:pt>
                <c:pt idx="2">
                  <c:v>14.285714285714286</c:v>
                </c:pt>
                <c:pt idx="3">
                  <c:v>0</c:v>
                </c:pt>
                <c:pt idx="4">
                  <c:v>39.285714285714285</c:v>
                </c:pt>
                <c:pt idx="5">
                  <c:v>0</c:v>
                </c:pt>
                <c:pt idx="6">
                  <c:v>7.1428571428571432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AF-4B64-8D19-DD55A79088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411723580865579E-2"/>
          <c:y val="0.19486117983248716"/>
          <c:w val="0.88375748609165516"/>
          <c:h val="0.68673607226859434"/>
        </c:manualLayout>
      </c:layout>
      <c:barChart>
        <c:barDir val="col"/>
        <c:grouping val="clustered"/>
        <c:varyColors val="0"/>
        <c:ser>
          <c:idx val="0"/>
          <c:order val="0"/>
          <c:tx>
            <c:v>2020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AM_2020_2021!$A$2</c:f>
              <c:strCache>
                <c:ptCount val="1"/>
                <c:pt idx="0">
                  <c:v>JANEIRO</c:v>
                </c:pt>
              </c:strCache>
            </c:strRef>
          </c:cat>
          <c:val>
            <c:numRef>
              <c:f>AM_2020_2021!$A$4</c:f>
              <c:numCache>
                <c:formatCode>General</c:formatCode>
                <c:ptCount val="1"/>
                <c:pt idx="0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7C-4D76-9408-3FACBFC9EFFF}"/>
            </c:ext>
          </c:extLst>
        </c:ser>
        <c:ser>
          <c:idx val="1"/>
          <c:order val="1"/>
          <c:tx>
            <c:v>2021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AM_2020_2021!$A$2</c:f>
              <c:strCache>
                <c:ptCount val="1"/>
                <c:pt idx="0">
                  <c:v>JANEIRO</c:v>
                </c:pt>
              </c:strCache>
            </c:strRef>
          </c:cat>
          <c:val>
            <c:numRef>
              <c:f>AM_2020_2021!$B$4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7C-4D76-9408-3FACBFC9E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4"/>
        <c:overlap val="-90"/>
        <c:axId val="84634240"/>
        <c:axId val="84648320"/>
      </c:barChart>
      <c:catAx>
        <c:axId val="8463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84648320"/>
        <c:crosses val="autoZero"/>
        <c:auto val="1"/>
        <c:lblAlgn val="ctr"/>
        <c:lblOffset val="100"/>
        <c:noMultiLvlLbl val="0"/>
      </c:catAx>
      <c:valAx>
        <c:axId val="84648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8463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444787902026554"/>
          <c:y val="0.93895300892063205"/>
          <c:w val="0.17309045162694209"/>
          <c:h val="5.1463272308751397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t-B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826278185306128"/>
          <c:y val="5.0925925925925923E-2"/>
          <c:w val="0.60661650158819003"/>
          <c:h val="0.62960293187827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Planilha2!$F$3</c:f>
              <c:strCache>
                <c:ptCount val="1"/>
                <c:pt idx="0">
                  <c:v>N. de focos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dirty="0">
                        <a:solidFill>
                          <a:schemeClr val="tx1"/>
                        </a:solidFill>
                      </a:rPr>
                      <a:t>3%</a:t>
                    </a:r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; 536</a:t>
                    </a:r>
                    <a:endParaRPr lang="en-US" baseline="0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0-1D5E-437E-9498-7272499FD8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dirty="0">
                        <a:solidFill>
                          <a:schemeClr val="tx1"/>
                        </a:solidFill>
                      </a:rPr>
                      <a:t>11%</a:t>
                    </a:r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; 1.946</a:t>
                    </a:r>
                    <a:endParaRPr lang="en-US" baseline="0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1-1D5E-437E-9498-7272499FD8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34; 6.186</a:t>
                    </a:r>
                    <a:endParaRPr lang="en-US" baseline="0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2-1D5E-437E-9498-7272499FD89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52%; 9.151</a:t>
                    </a:r>
                    <a:endParaRPr lang="en-US" baseline="0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3-1D5E-437E-9498-7272499FD8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Planilha2!$E$4:$E$7</c:f>
              <c:strCache>
                <c:ptCount val="4"/>
                <c:pt idx="0">
                  <c:v>Outros</c:v>
                </c:pt>
                <c:pt idx="1">
                  <c:v>Floresta</c:v>
                </c:pt>
                <c:pt idx="2">
                  <c:v>Desmatamento Consolidado</c:v>
                </c:pt>
                <c:pt idx="3">
                  <c:v>Desmatamento Recente</c:v>
                </c:pt>
              </c:strCache>
            </c:strRef>
          </c:cat>
          <c:val>
            <c:numRef>
              <c:f>Planilha2!$F$4:$F$7</c:f>
              <c:numCache>
                <c:formatCode>#,##0</c:formatCode>
                <c:ptCount val="4"/>
                <c:pt idx="0">
                  <c:v>472</c:v>
                </c:pt>
                <c:pt idx="1">
                  <c:v>1792</c:v>
                </c:pt>
                <c:pt idx="2">
                  <c:v>5491</c:v>
                </c:pt>
                <c:pt idx="3">
                  <c:v>8425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Planilha2!$G$4:$G$7</c15:f>
                <c15:dlblRangeCache>
                  <c:ptCount val="4"/>
                  <c:pt idx="0">
                    <c:v>3%</c:v>
                  </c:pt>
                  <c:pt idx="1">
                    <c:v>11%</c:v>
                  </c:pt>
                  <c:pt idx="2">
                    <c:v>34%</c:v>
                  </c:pt>
                  <c:pt idx="3">
                    <c:v>52%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1D5E-437E-9498-7272499FD89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86405504"/>
        <c:axId val="86408192"/>
      </c:barChart>
      <c:catAx>
        <c:axId val="86405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6408192"/>
        <c:crosses val="autoZero"/>
        <c:auto val="1"/>
        <c:lblAlgn val="ctr"/>
        <c:lblOffset val="100"/>
        <c:noMultiLvlLbl val="0"/>
      </c:catAx>
      <c:valAx>
        <c:axId val="86408192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6405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55932060835109"/>
          <c:y val="0.79719484559654685"/>
          <c:w val="0.16798518800743983"/>
          <c:h val="6.9881960554042555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05358705161855"/>
          <c:y val="5.0925925925925923E-2"/>
          <c:w val="0.66001596675415575"/>
          <c:h val="0.7391876737449319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tx1"/>
                        </a:solidFill>
                      </a:rPr>
                      <a:t>9%; 1.502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B17-4118-90BB-E8D16F187BC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tx1"/>
                        </a:solidFill>
                      </a:rPr>
                      <a:t>9%; 1.549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B17-4118-90BB-E8D16F187BC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tx1"/>
                        </a:solidFill>
                      </a:rPr>
                      <a:t>34%; 6.612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B17-4118-90BB-E8D16F187BC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tx1"/>
                        </a:solidFill>
                      </a:rPr>
                      <a:t>49%; 8.556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B17-4118-90BB-E8D16F187B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'active-fires-month-09-12-2020-0'!$I$8:$I$11</c:f>
              <c:strCache>
                <c:ptCount val="4"/>
                <c:pt idx="0">
                  <c:v>MÉDIO</c:v>
                </c:pt>
                <c:pt idx="1">
                  <c:v>GRANDE</c:v>
                </c:pt>
                <c:pt idx="2">
                  <c:v>PEQUENA</c:v>
                </c:pt>
                <c:pt idx="3">
                  <c:v>SEM CAR</c:v>
                </c:pt>
              </c:strCache>
            </c:strRef>
          </c:cat>
          <c:val>
            <c:numRef>
              <c:f>'active-fires-month-09-12-2020-0'!$J$8:$J$11</c:f>
              <c:numCache>
                <c:formatCode>#,##0</c:formatCode>
                <c:ptCount val="4"/>
                <c:pt idx="0">
                  <c:v>1502</c:v>
                </c:pt>
                <c:pt idx="1">
                  <c:v>1549</c:v>
                </c:pt>
                <c:pt idx="2">
                  <c:v>6612</c:v>
                </c:pt>
                <c:pt idx="3">
                  <c:v>8556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1B-4D37-ACC9-68BE6226F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6062208"/>
        <c:axId val="86063744"/>
      </c:barChart>
      <c:catAx>
        <c:axId val="8606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b="1"/>
            </a:pPr>
            <a:endParaRPr lang="pt-BR"/>
          </a:p>
        </c:txPr>
        <c:crossAx val="86063744"/>
        <c:crosses val="autoZero"/>
        <c:auto val="1"/>
        <c:lblAlgn val="ctr"/>
        <c:lblOffset val="100"/>
        <c:noMultiLvlLbl val="0"/>
      </c:catAx>
      <c:valAx>
        <c:axId val="86063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1"/>
                </a:pPr>
                <a:r>
                  <a:rPr lang="pt-BR" b="1" dirty="0"/>
                  <a:t>N. de focos</a:t>
                </a:r>
              </a:p>
            </c:rich>
          </c:tx>
          <c:layout>
            <c:manualLayout>
              <c:xMode val="edge"/>
              <c:yMode val="edge"/>
              <c:x val="0.44654091768558724"/>
              <c:y val="0.90581807253390023"/>
            </c:manualLayout>
          </c:layout>
          <c:overlay val="0"/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8606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t-B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'ranking do país'!$A$69:$A$105</c:f>
              <c:strCache>
                <c:ptCount val="37"/>
                <c:pt idx="0">
                  <c:v>NOVO AIRAO</c:v>
                </c:pt>
                <c:pt idx="1">
                  <c:v>SANTA CARMEM</c:v>
                </c:pt>
                <c:pt idx="2">
                  <c:v>SAPEZAL</c:v>
                </c:pt>
                <c:pt idx="3">
                  <c:v>TABAPORA</c:v>
                </c:pt>
                <c:pt idx="4">
                  <c:v>TRACUATEUA</c:v>
                </c:pt>
                <c:pt idx="5">
                  <c:v>VILA BELA DA SANTISSIMA TRINDADE</c:v>
                </c:pt>
                <c:pt idx="6">
                  <c:v>VISEU</c:v>
                </c:pt>
                <c:pt idx="7">
                  <c:v>GAUCHA DO NORTE</c:v>
                </c:pt>
                <c:pt idx="8">
                  <c:v>GOVERNADOR NUNES FREIRE</c:v>
                </c:pt>
                <c:pt idx="9">
                  <c:v>ITAITUBA</c:v>
                </c:pt>
                <c:pt idx="10">
                  <c:v>MANCIO LIMA</c:v>
                </c:pt>
                <c:pt idx="11">
                  <c:v>MOJUI DOS CAMPOS</c:v>
                </c:pt>
                <c:pt idx="12">
                  <c:v>PEDRO DO ROSARIO</c:v>
                </c:pt>
                <c:pt idx="13">
                  <c:v>PLACAS</c:v>
                </c:pt>
                <c:pt idx="14">
                  <c:v>PORTO DE MOZ</c:v>
                </c:pt>
                <c:pt idx="15">
                  <c:v>SERINGUEIRAS</c:v>
                </c:pt>
                <c:pt idx="16">
                  <c:v>SERRANO DO MARANHAO</c:v>
                </c:pt>
                <c:pt idx="17">
                  <c:v>SORRISO</c:v>
                </c:pt>
                <c:pt idx="18">
                  <c:v>BELTERRA</c:v>
                </c:pt>
                <c:pt idx="19">
                  <c:v>GARRAFAO DO NORTE</c:v>
                </c:pt>
                <c:pt idx="20">
                  <c:v>HUMAITA</c:v>
                </c:pt>
                <c:pt idx="21">
                  <c:v>JURUTI</c:v>
                </c:pt>
                <c:pt idx="22">
                  <c:v>MEDICILANDIA</c:v>
                </c:pt>
                <c:pt idx="23">
                  <c:v>TURIACU</c:v>
                </c:pt>
                <c:pt idx="24">
                  <c:v>UIRAMUTA</c:v>
                </c:pt>
                <c:pt idx="25">
                  <c:v>PARAGOMINAS</c:v>
                </c:pt>
                <c:pt idx="26">
                  <c:v>QUERENCIA</c:v>
                </c:pt>
                <c:pt idx="27">
                  <c:v>RUROPOLIS</c:v>
                </c:pt>
                <c:pt idx="28">
                  <c:v>SANTA HELENA</c:v>
                </c:pt>
                <c:pt idx="29">
                  <c:v>ACAILANDIA</c:v>
                </c:pt>
                <c:pt idx="30">
                  <c:v>PRAINHA</c:v>
                </c:pt>
                <c:pt idx="31">
                  <c:v>BRASNORTE</c:v>
                </c:pt>
                <c:pt idx="32">
                  <c:v>URUARA</c:v>
                </c:pt>
                <c:pt idx="33">
                  <c:v>ALENQUER</c:v>
                </c:pt>
                <c:pt idx="34">
                  <c:v>OBIDOS</c:v>
                </c:pt>
                <c:pt idx="35">
                  <c:v>SANTAREM</c:v>
                </c:pt>
                <c:pt idx="36">
                  <c:v>MONTE ALEGRE</c:v>
                </c:pt>
              </c:strCache>
            </c:strRef>
          </c:cat>
          <c:val>
            <c:numRef>
              <c:f>'ranking do país'!$B$69:$B$105</c:f>
              <c:numCache>
                <c:formatCode>General</c:formatCode>
                <c:ptCount val="3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5</c:v>
                </c:pt>
                <c:pt idx="26">
                  <c:v>6</c:v>
                </c:pt>
                <c:pt idx="27">
                  <c:v>6</c:v>
                </c:pt>
                <c:pt idx="28">
                  <c:v>6</c:v>
                </c:pt>
                <c:pt idx="29">
                  <c:v>7</c:v>
                </c:pt>
                <c:pt idx="30">
                  <c:v>7</c:v>
                </c:pt>
                <c:pt idx="31">
                  <c:v>8</c:v>
                </c:pt>
                <c:pt idx="32">
                  <c:v>8</c:v>
                </c:pt>
                <c:pt idx="33">
                  <c:v>9</c:v>
                </c:pt>
                <c:pt idx="34">
                  <c:v>9</c:v>
                </c:pt>
                <c:pt idx="35">
                  <c:v>11</c:v>
                </c:pt>
                <c:pt idx="36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AB-4A06-833D-710B313D18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9898368"/>
        <c:axId val="89904256"/>
      </c:barChart>
      <c:catAx>
        <c:axId val="89898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9904256"/>
        <c:crosses val="autoZero"/>
        <c:auto val="1"/>
        <c:lblAlgn val="ctr"/>
        <c:lblOffset val="100"/>
        <c:noMultiLvlLbl val="0"/>
      </c:catAx>
      <c:valAx>
        <c:axId val="8990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989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'sul rmm'!$A$5:$A$7</c:f>
              <c:strCache>
                <c:ptCount val="3"/>
                <c:pt idx="0">
                  <c:v>MANAQUIRI</c:v>
                </c:pt>
                <c:pt idx="1">
                  <c:v>AUTAZES</c:v>
                </c:pt>
                <c:pt idx="2">
                  <c:v>NOVO AIRAO</c:v>
                </c:pt>
              </c:strCache>
            </c:strRef>
          </c:cat>
          <c:val>
            <c:numRef>
              <c:f>'sul rmm'!$B$5:$B$7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57-4E40-83E6-43B93744F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0281472"/>
        <c:axId val="90283008"/>
      </c:barChart>
      <c:catAx>
        <c:axId val="90281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90283008"/>
        <c:crosses val="autoZero"/>
        <c:auto val="1"/>
        <c:lblAlgn val="ctr"/>
        <c:lblOffset val="100"/>
        <c:noMultiLvlLbl val="0"/>
      </c:catAx>
      <c:valAx>
        <c:axId val="9028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000"/>
            </a:pPr>
            <a:endParaRPr lang="pt-BR"/>
          </a:p>
        </c:txPr>
        <c:crossAx val="90281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'sul rmm'!$A$1:$A$3</c:f>
              <c:strCache>
                <c:ptCount val="3"/>
                <c:pt idx="0">
                  <c:v>LABREA</c:v>
                </c:pt>
                <c:pt idx="1">
                  <c:v>NOVO ARIPUANA</c:v>
                </c:pt>
                <c:pt idx="2">
                  <c:v>HUMAITA</c:v>
                </c:pt>
              </c:strCache>
            </c:strRef>
          </c:cat>
          <c:val>
            <c:numRef>
              <c:f>'sul rmm'!$B$1:$B$3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F-4B8D-A7B4-58F141903D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0291584"/>
        <c:axId val="89945216"/>
      </c:barChart>
      <c:catAx>
        <c:axId val="90291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t-BR"/>
          </a:p>
        </c:txPr>
        <c:crossAx val="89945216"/>
        <c:crosses val="autoZero"/>
        <c:auto val="1"/>
        <c:lblAlgn val="ctr"/>
        <c:lblOffset val="100"/>
        <c:noMultiLvlLbl val="0"/>
      </c:catAx>
      <c:valAx>
        <c:axId val="8994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000"/>
            </a:pPr>
            <a:endParaRPr lang="pt-BR"/>
          </a:p>
        </c:txPr>
        <c:crossAx val="90291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259713994359921E-2"/>
          <c:y val="4.3301752982251966E-2"/>
          <c:w val="0.94131465232167655"/>
          <c:h val="0.794051862089031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'dia a dia'!$A$9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'dia a dia'!$B$9:$R$9</c:f>
              <c:numCache>
                <c:formatCode>General</c:formatCode>
                <c:ptCount val="1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32</c:v>
                </c:pt>
                <c:pt idx="4">
                  <c:v>16</c:v>
                </c:pt>
                <c:pt idx="5">
                  <c:v>52</c:v>
                </c:pt>
                <c:pt idx="6">
                  <c:v>34</c:v>
                </c:pt>
                <c:pt idx="7">
                  <c:v>6</c:v>
                </c:pt>
                <c:pt idx="8">
                  <c:v>6</c:v>
                </c:pt>
                <c:pt idx="9">
                  <c:v>1</c:v>
                </c:pt>
                <c:pt idx="10">
                  <c:v>4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3</c:v>
                </c:pt>
                <c:pt idx="15">
                  <c:v>2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BD-4299-9973-99097CC93D9F}"/>
            </c:ext>
          </c:extLst>
        </c:ser>
        <c:ser>
          <c:idx val="1"/>
          <c:order val="1"/>
          <c:tx>
            <c:strRef>
              <c:f>'dia a dia'!$A$10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'dia a dia'!$B$10:$R$10</c:f>
              <c:numCache>
                <c:formatCode>General</c:formatCode>
                <c:ptCount val="17"/>
                <c:pt idx="0">
                  <c:v>2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6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BD-4299-9973-99097CC93D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332864"/>
        <c:axId val="39363328"/>
      </c:barChart>
      <c:catAx>
        <c:axId val="393328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9363328"/>
        <c:crosses val="autoZero"/>
        <c:auto val="1"/>
        <c:lblAlgn val="ctr"/>
        <c:lblOffset val="100"/>
        <c:noMultiLvlLbl val="0"/>
      </c:catAx>
      <c:valAx>
        <c:axId val="39363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9332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6125263610986483"/>
          <c:y val="3.4352488336264839E-3"/>
          <c:w val="0.1132848627433776"/>
          <c:h val="6.089351632964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02988831716637"/>
          <c:y val="3.9271127694404058E-2"/>
          <c:w val="0.74340620110071509"/>
          <c:h val="0.9493323090711222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3486555643096398"/>
                  <c:y val="0.1517412431344601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FB-479B-8F8C-EEA82C506D39}"/>
                </c:ext>
              </c:extLst>
            </c:dLbl>
            <c:dLbl>
              <c:idx val="1"/>
              <c:layout>
                <c:manualLayout>
                  <c:x val="-0.12643242166328189"/>
                  <c:y val="-0.1810329553860076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FB-479B-8F8C-EEA82C506D39}"/>
                </c:ext>
              </c:extLst>
            </c:dLbl>
            <c:dLbl>
              <c:idx val="2"/>
              <c:layout>
                <c:manualLayout>
                  <c:x val="2.4096232060488852E-2"/>
                  <c:y val="2.720334869116769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FB-479B-8F8C-EEA82C506D39}"/>
                </c:ext>
              </c:extLst>
            </c:dLbl>
            <c:dLbl>
              <c:idx val="3"/>
              <c:layout>
                <c:manualLayout>
                  <c:x val="-2.5656443786503617E-2"/>
                  <c:y val="-5.162671484561522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FB-479B-8F8C-EEA82C506D39}"/>
                </c:ext>
              </c:extLst>
            </c:dLbl>
            <c:dLbl>
              <c:idx val="4"/>
              <c:layout>
                <c:manualLayout>
                  <c:x val="0.19939941629021707"/>
                  <c:y val="-2.496104925868456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FB-479B-8F8C-EEA82C506D39}"/>
                </c:ext>
              </c:extLst>
            </c:dLbl>
            <c:dLbl>
              <c:idx val="5"/>
              <c:layout>
                <c:manualLayout>
                  <c:x val="-2.7360682553125373E-2"/>
                  <c:y val="-3.364859399940094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FB-479B-8F8C-EEA82C506D39}"/>
                </c:ext>
              </c:extLst>
            </c:dLbl>
            <c:dLbl>
              <c:idx val="6"/>
              <c:layout>
                <c:manualLayout>
                  <c:x val="0.1384469499472272"/>
                  <c:y val="0.1128846509846731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FB-479B-8F8C-EEA82C506D3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'Distribuição de focos fundiário'!$A$2:$A$8</c:f>
              <c:strCache>
                <c:ptCount val="7"/>
                <c:pt idx="0">
                  <c:v>ASSENTAMENTO FEDERAL</c:v>
                </c:pt>
                <c:pt idx="1">
                  <c:v>GLEBAS FEDERAIS</c:v>
                </c:pt>
                <c:pt idx="2">
                  <c:v>GLEBAS ESTADUAIS</c:v>
                </c:pt>
                <c:pt idx="3">
                  <c:v>TERRA INDIGENA</c:v>
                </c:pt>
                <c:pt idx="4">
                  <c:v>OUTRAS </c:v>
                </c:pt>
                <c:pt idx="5">
                  <c:v>UNIDADE DE CONSERVAÇÃO FEDERAL</c:v>
                </c:pt>
                <c:pt idx="6">
                  <c:v>UNIDADE DE CONSERVAÇÃO ESTADUAL</c:v>
                </c:pt>
              </c:strCache>
            </c:strRef>
          </c:cat>
          <c:val>
            <c:numRef>
              <c:f>'Distribuição de focos fundiário'!$N$2:$N$8</c:f>
              <c:numCache>
                <c:formatCode>#,##0</c:formatCode>
                <c:ptCount val="7"/>
                <c:pt idx="0">
                  <c:v>3</c:v>
                </c:pt>
                <c:pt idx="1">
                  <c:v>5</c:v>
                </c:pt>
                <c:pt idx="2" formatCode="General">
                  <c:v>0</c:v>
                </c:pt>
                <c:pt idx="3" formatCode="General">
                  <c:v>0</c:v>
                </c:pt>
                <c:pt idx="4">
                  <c:v>3</c:v>
                </c:pt>
                <c:pt idx="5" formatCode="General">
                  <c:v>0</c:v>
                </c:pt>
                <c:pt idx="6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3B-46A3-A7F6-7F019673817C}"/>
            </c:ext>
          </c:extLst>
        </c:ser>
        <c:ser>
          <c:idx val="1"/>
          <c:order val="1"/>
          <c:cat>
            <c:strRef>
              <c:f>'Distribuição de focos fundiário'!$A$2:$A$8</c:f>
              <c:strCache>
                <c:ptCount val="7"/>
                <c:pt idx="0">
                  <c:v>ASSENTAMENTO FEDERAL</c:v>
                </c:pt>
                <c:pt idx="1">
                  <c:v>GLEBAS FEDERAIS</c:v>
                </c:pt>
                <c:pt idx="2">
                  <c:v>GLEBAS ESTADUAIS</c:v>
                </c:pt>
                <c:pt idx="3">
                  <c:v>TERRA INDIGENA</c:v>
                </c:pt>
                <c:pt idx="4">
                  <c:v>OUTRAS </c:v>
                </c:pt>
                <c:pt idx="5">
                  <c:v>UNIDADE DE CONSERVAÇÃO FEDERAL</c:v>
                </c:pt>
                <c:pt idx="6">
                  <c:v>UNIDADE DE CONSERVAÇÃO ESTADUAL</c:v>
                </c:pt>
              </c:strCache>
            </c:strRef>
          </c:cat>
          <c:val>
            <c:numRef>
              <c:f>'Distribuição de focos fundiário'!$O$2:$O$8</c:f>
              <c:numCache>
                <c:formatCode>0.0</c:formatCode>
                <c:ptCount val="7"/>
                <c:pt idx="0">
                  <c:v>23.076923076923077</c:v>
                </c:pt>
                <c:pt idx="1">
                  <c:v>38.46153846153846</c:v>
                </c:pt>
                <c:pt idx="2">
                  <c:v>0</c:v>
                </c:pt>
                <c:pt idx="3">
                  <c:v>0</c:v>
                </c:pt>
                <c:pt idx="4">
                  <c:v>23.076923076923077</c:v>
                </c:pt>
                <c:pt idx="5">
                  <c:v>0</c:v>
                </c:pt>
                <c:pt idx="6">
                  <c:v>15.384615384615385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3B-46A3-A7F6-7F0196738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ASSEN_UCE!$A$2:$A$4</c:f>
              <c:strCache>
                <c:ptCount val="3"/>
                <c:pt idx="0">
                  <c:v>P.A.E. ACARÁ</c:v>
                </c:pt>
                <c:pt idx="1">
                  <c:v>P.D.S. MANDIOCA</c:v>
                </c:pt>
                <c:pt idx="2">
                  <c:v>P.A. VILA AMAZÔNIA</c:v>
                </c:pt>
              </c:strCache>
            </c:strRef>
          </c:cat>
          <c:val>
            <c:numRef>
              <c:f>ASSEN_UCE!$B$2:$B$4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5B-4DA8-A9D2-5B47C4D12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0912640"/>
        <c:axId val="90914176"/>
      </c:barChart>
      <c:catAx>
        <c:axId val="90912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0914176"/>
        <c:crosses val="autoZero"/>
        <c:auto val="1"/>
        <c:lblAlgn val="ctr"/>
        <c:lblOffset val="100"/>
        <c:noMultiLvlLbl val="0"/>
      </c:catAx>
      <c:valAx>
        <c:axId val="9091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091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112105591117657"/>
          <c:y val="3.53460917365599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ASSEN_UCE!$A$26</c:f>
              <c:strCache>
                <c:ptCount val="1"/>
                <c:pt idx="0">
                  <c:v>APA MARGEM DIREITA DO RIO NEGRO-SETOR PADUARI-SOLIMÕES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38868917464453623"/>
                  <c:y val="3.92734352628444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38-4538-A177-691470C9D7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ASSEN_UCE!$B$26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38-4538-A177-691470C9D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952064"/>
        <c:axId val="90953600"/>
      </c:barChart>
      <c:catAx>
        <c:axId val="90952064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0953600"/>
        <c:crosses val="autoZero"/>
        <c:auto val="1"/>
        <c:lblAlgn val="ctr"/>
        <c:lblOffset val="100"/>
        <c:noMultiLvlLbl val="0"/>
      </c:catAx>
      <c:valAx>
        <c:axId val="9095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0952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82687391348809E-2"/>
          <c:y val="4.2321751073508544E-2"/>
          <c:w val="0.91317312608651191"/>
          <c:h val="0.683361973890071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'AMZ legal - Produto 1 e 2'!$A$3:$A$11</c:f>
              <c:strCache>
                <c:ptCount val="9"/>
                <c:pt idx="0">
                  <c:v>MATO GROSSO</c:v>
                </c:pt>
                <c:pt idx="1">
                  <c:v>PARÁ</c:v>
                </c:pt>
                <c:pt idx="2">
                  <c:v>MARANHÃO</c:v>
                </c:pt>
                <c:pt idx="3">
                  <c:v>TOCANTINS</c:v>
                </c:pt>
                <c:pt idx="4">
                  <c:v>RONDÔNIA</c:v>
                </c:pt>
                <c:pt idx="5">
                  <c:v>AMAZONAS</c:v>
                </c:pt>
                <c:pt idx="6">
                  <c:v>RORAIMA</c:v>
                </c:pt>
                <c:pt idx="7">
                  <c:v>ACRE</c:v>
                </c:pt>
                <c:pt idx="8">
                  <c:v>AMAPÁ</c:v>
                </c:pt>
              </c:strCache>
            </c:strRef>
          </c:cat>
          <c:val>
            <c:numRef>
              <c:f>'AMZ legal - Produto 1 e 2'!$C$3:$C$11</c:f>
              <c:numCache>
                <c:formatCode>#,##0</c:formatCode>
                <c:ptCount val="9"/>
                <c:pt idx="0">
                  <c:v>281</c:v>
                </c:pt>
                <c:pt idx="1">
                  <c:v>207</c:v>
                </c:pt>
                <c:pt idx="2">
                  <c:v>163</c:v>
                </c:pt>
                <c:pt idx="3">
                  <c:v>45</c:v>
                </c:pt>
                <c:pt idx="4">
                  <c:v>43</c:v>
                </c:pt>
                <c:pt idx="5">
                  <c:v>28</c:v>
                </c:pt>
                <c:pt idx="6">
                  <c:v>15</c:v>
                </c:pt>
                <c:pt idx="7">
                  <c:v>5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9D-4812-B3E5-176CAEACD6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3865984"/>
        <c:axId val="85743872"/>
      </c:barChart>
      <c:catAx>
        <c:axId val="8386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5743872"/>
        <c:crosses val="autoZero"/>
        <c:auto val="1"/>
        <c:lblAlgn val="ctr"/>
        <c:lblOffset val="100"/>
        <c:noMultiLvlLbl val="0"/>
      </c:catAx>
      <c:valAx>
        <c:axId val="8574387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386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0.4182</cdr:x>
      <cdr:y>0.95122</cdr:y>
    </cdr:from>
    <cdr:to>
      <cdr:x>0.62367</cdr:x>
      <cdr:y>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2414624" y="3111780"/>
          <a:ext cx="1186339" cy="159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0.50328</cdr:x>
      <cdr:y>0.54849</cdr:y>
    </cdr:from>
    <cdr:to>
      <cdr:x>0.58118</cdr:x>
      <cdr:y>0.96856</cdr:y>
    </cdr:to>
    <cdr:sp macro="" textlink="">
      <cdr:nvSpPr>
        <cdr:cNvPr id="3" name="CaixaDeTexto 2"/>
        <cdr:cNvSpPr txBox="1"/>
      </cdr:nvSpPr>
      <cdr:spPr>
        <a:xfrm xmlns:a="http://schemas.openxmlformats.org/drawingml/2006/main" rot="4528555">
          <a:off x="2443607" y="2256497"/>
          <a:ext cx="1374218" cy="4498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74E0E-BA77-4AC1-9055-6C816867D28F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A8B38-D8E8-4EE0-B0C6-88DFC7FFDC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74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4c453d09f8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41300" y="796925"/>
            <a:ext cx="7096125" cy="3992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4" name="Google Shape;504;g4c453d09f8_0_105:notes"/>
          <p:cNvSpPr txBox="1">
            <a:spLocks noGrp="1"/>
          </p:cNvSpPr>
          <p:nvPr>
            <p:ph type="body" idx="1"/>
          </p:nvPr>
        </p:nvSpPr>
        <p:spPr>
          <a:xfrm>
            <a:off x="661572" y="5056702"/>
            <a:ext cx="5292563" cy="47905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44010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8A8B38-D8E8-4EE0-B0C6-88DFC7FFDC9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11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8A8B38-D8E8-4EE0-B0C6-88DFC7FFDC9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8A8B38-D8E8-4EE0-B0C6-88DFC7FFDC9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05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8A8B38-D8E8-4EE0-B0C6-88DFC7FFDC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49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A8B38-D8E8-4EE0-B0C6-88DFC7FFDC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06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A8B38-D8E8-4EE0-B0C6-88DFC7FFDC9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05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A8B38-D8E8-4EE0-B0C6-88DFC7FFDC9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35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4c453d09f8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41300" y="796925"/>
            <a:ext cx="7096125" cy="3992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4" name="Google Shape;504;g4c453d09f8_0_105:notes"/>
          <p:cNvSpPr txBox="1">
            <a:spLocks noGrp="1"/>
          </p:cNvSpPr>
          <p:nvPr>
            <p:ph type="body" idx="1"/>
          </p:nvPr>
        </p:nvSpPr>
        <p:spPr>
          <a:xfrm>
            <a:off x="661572" y="5056702"/>
            <a:ext cx="5292563" cy="47905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661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8A8B38-D8E8-4EE0-B0C6-88DFC7FFDC9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82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A8B38-D8E8-4EE0-B0C6-88DFC7FFDC9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4F096C-D82C-4A6F-8A58-004807655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1A8CC4-8346-4CCF-B9E9-441AE0C88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B87B5C-B91D-4B94-B84D-EB49C3356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CE63A2-BEC6-465E-AD98-1507B58986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09D262-19FE-41C1-A71E-F38D95064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78ABE2-9E36-4FDE-B1FB-E3E0AB4A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27BA86-884F-42DA-9EAC-66D244DC94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D7335C1-2E9B-44D7-9451-6684BCBB1683}"/>
              </a:ext>
            </a:extLst>
          </p:cNvPr>
          <p:cNvSpPr/>
          <p:nvPr userDrawn="1"/>
        </p:nvSpPr>
        <p:spPr>
          <a:xfrm>
            <a:off x="0" y="6489194"/>
            <a:ext cx="4724400" cy="183093"/>
          </a:xfrm>
          <a:prstGeom prst="rect">
            <a:avLst/>
          </a:prstGeom>
          <a:solidFill>
            <a:srgbClr val="202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748CE8C8-86BF-42BB-A402-2A67A2C95F7E}"/>
              </a:ext>
            </a:extLst>
          </p:cNvPr>
          <p:cNvGrpSpPr/>
          <p:nvPr userDrawn="1"/>
        </p:nvGrpSpPr>
        <p:grpSpPr>
          <a:xfrm>
            <a:off x="7035689" y="248310"/>
            <a:ext cx="5156311" cy="195264"/>
            <a:chOff x="7035689" y="461960"/>
            <a:chExt cx="5156311" cy="195264"/>
          </a:xfrm>
        </p:grpSpPr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84C2C5F2-DE73-4902-86AB-CEA568386445}"/>
                </a:ext>
              </a:extLst>
            </p:cNvPr>
            <p:cNvSpPr/>
            <p:nvPr/>
          </p:nvSpPr>
          <p:spPr>
            <a:xfrm>
              <a:off x="8302515" y="461962"/>
              <a:ext cx="3889485" cy="195262"/>
            </a:xfrm>
            <a:prstGeom prst="rect">
              <a:avLst/>
            </a:prstGeom>
            <a:solidFill>
              <a:srgbClr val="009B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4533863C-4AEA-4464-B1C6-942D10FAC4DD}"/>
                </a:ext>
              </a:extLst>
            </p:cNvPr>
            <p:cNvSpPr/>
            <p:nvPr/>
          </p:nvSpPr>
          <p:spPr>
            <a:xfrm>
              <a:off x="7559564" y="461961"/>
              <a:ext cx="450056" cy="195263"/>
            </a:xfrm>
            <a:prstGeom prst="rect">
              <a:avLst/>
            </a:prstGeom>
            <a:solidFill>
              <a:srgbClr val="009B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271E88CA-C81A-43F3-A5CB-D698DD9CF1D6}"/>
                </a:ext>
              </a:extLst>
            </p:cNvPr>
            <p:cNvSpPr/>
            <p:nvPr/>
          </p:nvSpPr>
          <p:spPr>
            <a:xfrm>
              <a:off x="7035689" y="461960"/>
              <a:ext cx="230980" cy="195263"/>
            </a:xfrm>
            <a:prstGeom prst="rect">
              <a:avLst/>
            </a:prstGeom>
            <a:solidFill>
              <a:srgbClr val="009B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475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7A261FF-A0F0-4D83-A701-E32832F9E512}"/>
              </a:ext>
            </a:extLst>
          </p:cNvPr>
          <p:cNvSpPr/>
          <p:nvPr/>
        </p:nvSpPr>
        <p:spPr>
          <a:xfrm>
            <a:off x="6530865" y="248320"/>
            <a:ext cx="5661135" cy="195261"/>
          </a:xfrm>
          <a:prstGeom prst="rect">
            <a:avLst/>
          </a:prstGeom>
          <a:solidFill>
            <a:srgbClr val="009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42988AD-ADD4-479C-B1BA-13C5BD5C4AA6}"/>
              </a:ext>
            </a:extLst>
          </p:cNvPr>
          <p:cNvSpPr/>
          <p:nvPr/>
        </p:nvSpPr>
        <p:spPr>
          <a:xfrm>
            <a:off x="5787914" y="248319"/>
            <a:ext cx="450056" cy="195263"/>
          </a:xfrm>
          <a:prstGeom prst="rect">
            <a:avLst/>
          </a:prstGeom>
          <a:solidFill>
            <a:srgbClr val="009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500FCF58-AC35-4239-A467-3EBCB783D9C7}"/>
              </a:ext>
            </a:extLst>
          </p:cNvPr>
          <p:cNvSpPr/>
          <p:nvPr/>
        </p:nvSpPr>
        <p:spPr>
          <a:xfrm>
            <a:off x="5264039" y="248318"/>
            <a:ext cx="230980" cy="195263"/>
          </a:xfrm>
          <a:prstGeom prst="rect">
            <a:avLst/>
          </a:prstGeom>
          <a:solidFill>
            <a:srgbClr val="009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64AC104B-EC84-473B-9746-D0A2A6F55739}"/>
              </a:ext>
            </a:extLst>
          </p:cNvPr>
          <p:cNvSpPr/>
          <p:nvPr userDrawn="1"/>
        </p:nvSpPr>
        <p:spPr>
          <a:xfrm>
            <a:off x="0" y="6489194"/>
            <a:ext cx="4724400" cy="183093"/>
          </a:xfrm>
          <a:prstGeom prst="rect">
            <a:avLst/>
          </a:prstGeom>
          <a:solidFill>
            <a:srgbClr val="202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041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id="{0D2E67E8-04BF-4A29-8240-0CD6300B9199}"/>
              </a:ext>
            </a:extLst>
          </p:cNvPr>
          <p:cNvGrpSpPr/>
          <p:nvPr userDrawn="1"/>
        </p:nvGrpSpPr>
        <p:grpSpPr>
          <a:xfrm>
            <a:off x="7035689" y="248310"/>
            <a:ext cx="5156311" cy="195264"/>
            <a:chOff x="7035689" y="461960"/>
            <a:chExt cx="5156311" cy="195264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B3AFE958-C8CA-44AE-9E8D-FBF4F641EF0C}"/>
                </a:ext>
              </a:extLst>
            </p:cNvPr>
            <p:cNvSpPr/>
            <p:nvPr/>
          </p:nvSpPr>
          <p:spPr>
            <a:xfrm>
              <a:off x="8302515" y="461962"/>
              <a:ext cx="3889485" cy="195262"/>
            </a:xfrm>
            <a:prstGeom prst="rect">
              <a:avLst/>
            </a:prstGeom>
            <a:solidFill>
              <a:srgbClr val="009B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92BAE612-736F-4331-9FFB-D8ACDCF87090}"/>
                </a:ext>
              </a:extLst>
            </p:cNvPr>
            <p:cNvSpPr/>
            <p:nvPr/>
          </p:nvSpPr>
          <p:spPr>
            <a:xfrm>
              <a:off x="7559564" y="461961"/>
              <a:ext cx="450056" cy="195263"/>
            </a:xfrm>
            <a:prstGeom prst="rect">
              <a:avLst/>
            </a:prstGeom>
            <a:solidFill>
              <a:srgbClr val="009B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0E1507DD-E49D-47B6-88AC-DE62D264C4BE}"/>
                </a:ext>
              </a:extLst>
            </p:cNvPr>
            <p:cNvSpPr/>
            <p:nvPr/>
          </p:nvSpPr>
          <p:spPr>
            <a:xfrm>
              <a:off x="7035689" y="461960"/>
              <a:ext cx="230980" cy="195263"/>
            </a:xfrm>
            <a:prstGeom prst="rect">
              <a:avLst/>
            </a:prstGeom>
            <a:solidFill>
              <a:srgbClr val="009B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" name="Retângulo 6">
            <a:extLst>
              <a:ext uri="{FF2B5EF4-FFF2-40B4-BE49-F238E27FC236}">
                <a16:creationId xmlns:a16="http://schemas.microsoft.com/office/drawing/2014/main" id="{4DF0DA8C-9B5C-412B-9CF3-952A1EFE6079}"/>
              </a:ext>
            </a:extLst>
          </p:cNvPr>
          <p:cNvSpPr/>
          <p:nvPr userDrawn="1"/>
        </p:nvSpPr>
        <p:spPr>
          <a:xfrm>
            <a:off x="0" y="6489194"/>
            <a:ext cx="4724400" cy="183093"/>
          </a:xfrm>
          <a:prstGeom prst="rect">
            <a:avLst/>
          </a:prstGeom>
          <a:solidFill>
            <a:srgbClr val="202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971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B3AFE958-C8CA-44AE-9E8D-FBF4F641EF0C}"/>
              </a:ext>
            </a:extLst>
          </p:cNvPr>
          <p:cNvSpPr/>
          <p:nvPr/>
        </p:nvSpPr>
        <p:spPr>
          <a:xfrm>
            <a:off x="10532972" y="248312"/>
            <a:ext cx="1659028" cy="195261"/>
          </a:xfrm>
          <a:prstGeom prst="rect">
            <a:avLst/>
          </a:prstGeom>
          <a:solidFill>
            <a:srgbClr val="009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2BAE612-736F-4331-9FFB-D8ACDCF87090}"/>
              </a:ext>
            </a:extLst>
          </p:cNvPr>
          <p:cNvSpPr/>
          <p:nvPr/>
        </p:nvSpPr>
        <p:spPr>
          <a:xfrm>
            <a:off x="9790020" y="248311"/>
            <a:ext cx="450056" cy="195263"/>
          </a:xfrm>
          <a:prstGeom prst="rect">
            <a:avLst/>
          </a:prstGeom>
          <a:solidFill>
            <a:srgbClr val="009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E1507DD-E49D-47B6-88AC-DE62D264C4BE}"/>
              </a:ext>
            </a:extLst>
          </p:cNvPr>
          <p:cNvSpPr/>
          <p:nvPr/>
        </p:nvSpPr>
        <p:spPr>
          <a:xfrm>
            <a:off x="9266145" y="248310"/>
            <a:ext cx="230980" cy="195263"/>
          </a:xfrm>
          <a:prstGeom prst="rect">
            <a:avLst/>
          </a:prstGeom>
          <a:solidFill>
            <a:srgbClr val="009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7B40AE0-EA42-434A-8259-90DBA28BB022}"/>
              </a:ext>
            </a:extLst>
          </p:cNvPr>
          <p:cNvSpPr/>
          <p:nvPr userDrawn="1"/>
        </p:nvSpPr>
        <p:spPr>
          <a:xfrm>
            <a:off x="0" y="6489194"/>
            <a:ext cx="4724400" cy="183093"/>
          </a:xfrm>
          <a:prstGeom prst="rect">
            <a:avLst/>
          </a:prstGeom>
          <a:solidFill>
            <a:srgbClr val="202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83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4F47ED-7A50-418F-ADEB-A5C73E8DFCF4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01/02/2021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046B2-C200-4235-91CC-8C556A299281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26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BA115D-6B37-45C3-BDCF-98907918C075}" type="datetimeFigureOut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01/02/2021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544C64-A1BA-48FA-BF1B-D4C81BA6EE08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560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B112AD1-76F0-4CB8-ACF0-68192BC1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6DB85EA-D820-4CC8-8AC5-BF6FC9A79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148E8D-4B2D-4463-B214-28BC711AF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CE63A2-BEC6-465E-AD98-1507B58986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AA5E18-C0E4-490B-87ED-62F753FC46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A5C757-C9FC-4822-8D0E-9CB3EE29AF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27BA86-884F-42DA-9EAC-66D244DC94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11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B8AF93A-326C-47D2-9D6F-CEEC924BCBE8}"/>
              </a:ext>
            </a:extLst>
          </p:cNvPr>
          <p:cNvSpPr/>
          <p:nvPr/>
        </p:nvSpPr>
        <p:spPr>
          <a:xfrm>
            <a:off x="-12000" y="279134"/>
            <a:ext cx="5040000" cy="242844"/>
          </a:xfrm>
          <a:prstGeom prst="rect">
            <a:avLst/>
          </a:prstGeom>
          <a:solidFill>
            <a:srgbClr val="202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D4688977-85C7-432D-A494-D542730D3FE9}"/>
              </a:ext>
            </a:extLst>
          </p:cNvPr>
          <p:cNvSpPr/>
          <p:nvPr/>
        </p:nvSpPr>
        <p:spPr>
          <a:xfrm>
            <a:off x="7152000" y="279134"/>
            <a:ext cx="5040000" cy="242844"/>
          </a:xfrm>
          <a:prstGeom prst="rect">
            <a:avLst/>
          </a:prstGeom>
          <a:solidFill>
            <a:srgbClr val="202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9886CEF-D101-4D2A-B575-8BEC0993A01F}"/>
              </a:ext>
            </a:extLst>
          </p:cNvPr>
          <p:cNvSpPr/>
          <p:nvPr/>
        </p:nvSpPr>
        <p:spPr>
          <a:xfrm>
            <a:off x="3365795" y="6615156"/>
            <a:ext cx="5040000" cy="242844"/>
          </a:xfrm>
          <a:prstGeom prst="rect">
            <a:avLst/>
          </a:prstGeom>
          <a:solidFill>
            <a:srgbClr val="04A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F89366D4-0AF8-4FFB-8CBB-92397F16ED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526" y="5378450"/>
            <a:ext cx="5200538" cy="1091341"/>
          </a:xfrm>
          <a:prstGeom prst="rect">
            <a:avLst/>
          </a:prstGeom>
        </p:spPr>
      </p:pic>
      <p:sp>
        <p:nvSpPr>
          <p:cNvPr id="11" name="TITLE">
            <a:extLst>
              <a:ext uri="{FF2B5EF4-FFF2-40B4-BE49-F238E27FC236}">
                <a16:creationId xmlns:a16="http://schemas.microsoft.com/office/drawing/2014/main" id="{8C909754-49CC-4B03-BA8A-9FE047832A3F}"/>
              </a:ext>
            </a:extLst>
          </p:cNvPr>
          <p:cNvSpPr/>
          <p:nvPr/>
        </p:nvSpPr>
        <p:spPr>
          <a:xfrm>
            <a:off x="-12000" y="1432356"/>
            <a:ext cx="12203999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spc="600" dirty="0">
                <a:solidFill>
                  <a:srgbClr val="FFC000"/>
                </a:solidFill>
                <a:latin typeface="Geomanist" panose="02000503000000020004" pitchFamily="50" charset="0"/>
              </a:rPr>
              <a:t>QUEIMADAS </a:t>
            </a:r>
          </a:p>
          <a:p>
            <a:pPr algn="ctr"/>
            <a:endParaRPr lang="pt-BR" sz="4400" b="1" dirty="0">
              <a:solidFill>
                <a:srgbClr val="2A3D74"/>
              </a:solidFill>
              <a:latin typeface="Geomanist" panose="02000503000000020004" pitchFamily="50" charset="0"/>
            </a:endParaRPr>
          </a:p>
          <a:p>
            <a:pPr algn="ctr"/>
            <a:r>
              <a:rPr lang="pt-BR" sz="4400" b="1" dirty="0">
                <a:solidFill>
                  <a:srgbClr val="2A3D74"/>
                </a:solidFill>
                <a:latin typeface="Geomanist" panose="02000503000000020004" pitchFamily="50" charset="0"/>
              </a:rPr>
              <a:t>Boletim Semanal</a:t>
            </a:r>
          </a:p>
          <a:p>
            <a:pPr algn="ctr"/>
            <a:r>
              <a:rPr lang="pt-BR" sz="3600" dirty="0">
                <a:solidFill>
                  <a:srgbClr val="2A3D74"/>
                </a:solidFill>
                <a:latin typeface="Geomanist" panose="02000503000000020004" pitchFamily="50" charset="0"/>
              </a:rPr>
              <a:t>11 a 17 de janeiro de 2021</a:t>
            </a:r>
          </a:p>
          <a:p>
            <a:pPr algn="ctr"/>
            <a:endParaRPr lang="pt-BR" sz="4400" dirty="0">
              <a:solidFill>
                <a:srgbClr val="2A3D74"/>
              </a:solidFill>
              <a:latin typeface="Geomanist" panose="02000503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36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0" y="818265"/>
            <a:ext cx="6676955" cy="5318560"/>
          </a:xfrm>
          <a:prstGeom prst="rect">
            <a:avLst/>
          </a:prstGeom>
        </p:spPr>
      </p:pic>
      <p:sp>
        <p:nvSpPr>
          <p:cNvPr id="43" name="TITLE">
            <a:extLst>
              <a:ext uri="{FF2B5EF4-FFF2-40B4-BE49-F238E27FC236}">
                <a16:creationId xmlns:a16="http://schemas.microsoft.com/office/drawing/2014/main" id="{27AD0CE9-FE58-4364-85BF-05D8ECD69B59}"/>
              </a:ext>
            </a:extLst>
          </p:cNvPr>
          <p:cNvSpPr txBox="1"/>
          <p:nvPr/>
        </p:nvSpPr>
        <p:spPr>
          <a:xfrm>
            <a:off x="106230" y="125768"/>
            <a:ext cx="8372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202F58"/>
                </a:solidFill>
                <a:latin typeface="Geomanist" panose="02000503000000020004" pitchFamily="50" charset="0"/>
              </a:rPr>
              <a:t>Distribuição Geográfica das Queimadas </a:t>
            </a:r>
          </a:p>
        </p:txBody>
      </p:sp>
      <p:sp>
        <p:nvSpPr>
          <p:cNvPr id="5" name="PERIODO">
            <a:extLst>
              <a:ext uri="{FF2B5EF4-FFF2-40B4-BE49-F238E27FC236}">
                <a16:creationId xmlns:a16="http://schemas.microsoft.com/office/drawing/2014/main" id="{B5723C6B-4577-458F-8264-1C3C7ABD7236}"/>
              </a:ext>
            </a:extLst>
          </p:cNvPr>
          <p:cNvSpPr/>
          <p:nvPr/>
        </p:nvSpPr>
        <p:spPr>
          <a:xfrm>
            <a:off x="4721689" y="6476947"/>
            <a:ext cx="450537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dirty="0">
                <a:solidFill>
                  <a:srgbClr val="202F58"/>
                </a:solidFill>
                <a:latin typeface="Geomanist" panose="02000503000000020004" pitchFamily="50" charset="0"/>
              </a:rPr>
              <a:t>Período analisado :  </a:t>
            </a:r>
            <a:r>
              <a:rPr lang="pt-BR" sz="1100" dirty="0">
                <a:latin typeface="Geomanist" panose="02000503000000020004" pitchFamily="50" charset="0"/>
              </a:rPr>
              <a:t>01 a 17 de  janeiro de 2021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869B5BD2-EEC0-4E7A-8131-B07E2B4F28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952602"/>
              </p:ext>
            </p:extLst>
          </p:nvPr>
        </p:nvGraphicFramePr>
        <p:xfrm>
          <a:off x="6981039" y="729768"/>
          <a:ext cx="4572000" cy="5857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51049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">
            <a:extLst>
              <a:ext uri="{FF2B5EF4-FFF2-40B4-BE49-F238E27FC236}">
                <a16:creationId xmlns:a16="http://schemas.microsoft.com/office/drawing/2014/main" id="{27AD0CE9-FE58-4364-85BF-05D8ECD69B59}"/>
              </a:ext>
            </a:extLst>
          </p:cNvPr>
          <p:cNvSpPr txBox="1"/>
          <p:nvPr/>
        </p:nvSpPr>
        <p:spPr>
          <a:xfrm>
            <a:off x="103695" y="103163"/>
            <a:ext cx="80409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600" b="1" dirty="0">
                <a:solidFill>
                  <a:srgbClr val="202F58"/>
                </a:solidFill>
                <a:latin typeface="Geomanist" panose="02000503000000020004" pitchFamily="50" charset="0"/>
              </a:rPr>
              <a:t>Distribuição de Focos de Calor – Categoria Fundiária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93699"/>
              </p:ext>
            </p:extLst>
          </p:nvPr>
        </p:nvGraphicFramePr>
        <p:xfrm>
          <a:off x="1008185" y="1268361"/>
          <a:ext cx="4431323" cy="4060820"/>
        </p:xfrm>
        <a:graphic>
          <a:graphicData uri="http://schemas.openxmlformats.org/drawingml/2006/table">
            <a:tbl>
              <a:tblPr/>
              <a:tblGrid>
                <a:gridCol w="2494015">
                  <a:extLst>
                    <a:ext uri="{9D8B030D-6E8A-4147-A177-3AD203B41FA5}">
                      <a16:colId xmlns:a16="http://schemas.microsoft.com/office/drawing/2014/main" val="1215966165"/>
                    </a:ext>
                  </a:extLst>
                </a:gridCol>
                <a:gridCol w="1012400">
                  <a:extLst>
                    <a:ext uri="{9D8B030D-6E8A-4147-A177-3AD203B41FA5}">
                      <a16:colId xmlns:a16="http://schemas.microsoft.com/office/drawing/2014/main" val="2790720755"/>
                    </a:ext>
                  </a:extLst>
                </a:gridCol>
                <a:gridCol w="924908">
                  <a:extLst>
                    <a:ext uri="{9D8B030D-6E8A-4147-A177-3AD203B41FA5}">
                      <a16:colId xmlns:a16="http://schemas.microsoft.com/office/drawing/2014/main" val="294337828"/>
                    </a:ext>
                  </a:extLst>
                </a:gridCol>
              </a:tblGrid>
              <a:tr h="5708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CATEGORIA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3491"/>
                  </a:ext>
                </a:extLst>
              </a:tr>
              <a:tr h="3841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TERRA INDIGENA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298173"/>
                  </a:ext>
                </a:extLst>
              </a:tr>
              <a:tr h="3841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ASSENTAMENTO FEDERAL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181221"/>
                  </a:ext>
                </a:extLst>
              </a:tr>
              <a:tr h="5756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UNIDADE DE </a:t>
                      </a: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CONSERVAÇÃO </a:t>
                      </a: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ESTADUAL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1191696"/>
                  </a:ext>
                </a:extLst>
              </a:tr>
              <a:tr h="5756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UNIDADE DE </a:t>
                      </a: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CONSERVAÇÃO </a:t>
                      </a: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FEDERAL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155585"/>
                  </a:ext>
                </a:extLst>
              </a:tr>
              <a:tr h="3841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GLEBAS ESTADUAIS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843323"/>
                  </a:ext>
                </a:extLst>
              </a:tr>
              <a:tr h="3841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GLEBAS FEDERAIS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145988"/>
                  </a:ext>
                </a:extLst>
              </a:tr>
              <a:tr h="3841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OUTRAS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701170"/>
                  </a:ext>
                </a:extLst>
              </a:tr>
              <a:tr h="418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53244"/>
                  </a:ext>
                </a:extLst>
              </a:tr>
            </a:tbl>
          </a:graphicData>
        </a:graphic>
      </p:graphicFrame>
      <p:sp>
        <p:nvSpPr>
          <p:cNvPr id="6" name="PERIODO">
            <a:extLst>
              <a:ext uri="{FF2B5EF4-FFF2-40B4-BE49-F238E27FC236}">
                <a16:creationId xmlns:a16="http://schemas.microsoft.com/office/drawing/2014/main" id="{B5723C6B-4577-458F-8264-1C3C7ABD7236}"/>
              </a:ext>
            </a:extLst>
          </p:cNvPr>
          <p:cNvSpPr/>
          <p:nvPr/>
        </p:nvSpPr>
        <p:spPr>
          <a:xfrm>
            <a:off x="4698243" y="6465224"/>
            <a:ext cx="450537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dirty="0">
                <a:solidFill>
                  <a:srgbClr val="202F58"/>
                </a:solidFill>
                <a:latin typeface="Geomanist" panose="02000503000000020004" pitchFamily="50" charset="0"/>
              </a:rPr>
              <a:t>Período analisado :  </a:t>
            </a:r>
            <a:r>
              <a:rPr lang="pt-BR" sz="1100" dirty="0">
                <a:latin typeface="Geomanist" panose="02000503000000020004" pitchFamily="50" charset="0"/>
              </a:rPr>
              <a:t>01 a 17 de  janeiro de 2021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6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7792905"/>
              </p:ext>
            </p:extLst>
          </p:nvPr>
        </p:nvGraphicFramePr>
        <p:xfrm>
          <a:off x="6191074" y="726831"/>
          <a:ext cx="5156863" cy="5145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1029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D3D8FDA-E59A-436C-B18E-D9EE2BC3FB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39263"/>
              </p:ext>
            </p:extLst>
          </p:nvPr>
        </p:nvGraphicFramePr>
        <p:xfrm>
          <a:off x="2479710" y="945694"/>
          <a:ext cx="7914751" cy="535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">
            <a:extLst>
              <a:ext uri="{FF2B5EF4-FFF2-40B4-BE49-F238E27FC236}">
                <a16:creationId xmlns:a16="http://schemas.microsoft.com/office/drawing/2014/main" id="{27AD0CE9-FE58-4364-85BF-05D8ECD69B59}"/>
              </a:ext>
            </a:extLst>
          </p:cNvPr>
          <p:cNvSpPr txBox="1"/>
          <p:nvPr/>
        </p:nvSpPr>
        <p:spPr>
          <a:xfrm>
            <a:off x="119128" y="108890"/>
            <a:ext cx="472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202F58"/>
                </a:solidFill>
                <a:effectLst/>
                <a:uLnTx/>
                <a:uFillTx/>
                <a:latin typeface="Geomanist" panose="02000503000000020004" pitchFamily="50" charset="0"/>
                <a:ea typeface="+mn-ea"/>
                <a:cs typeface="+mn-cs"/>
              </a:rPr>
              <a:t>Evolução Mensal das Queimada</a:t>
            </a:r>
          </a:p>
        </p:txBody>
      </p:sp>
      <p:sp>
        <p:nvSpPr>
          <p:cNvPr id="12" name="titleAML">
            <a:extLst>
              <a:ext uri="{FF2B5EF4-FFF2-40B4-BE49-F238E27FC236}">
                <a16:creationId xmlns:a16="http://schemas.microsoft.com/office/drawing/2014/main" id="{5126F99C-A267-44BC-B31A-01346AB36287}"/>
              </a:ext>
            </a:extLst>
          </p:cNvPr>
          <p:cNvSpPr/>
          <p:nvPr/>
        </p:nvSpPr>
        <p:spPr>
          <a:xfrm>
            <a:off x="194652" y="457728"/>
            <a:ext cx="1264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009B3D"/>
                </a:solidFill>
                <a:effectLst/>
                <a:uLnTx/>
                <a:uFillTx/>
                <a:latin typeface="Geomanist" panose="02000503000000020004" pitchFamily="50" charset="0"/>
                <a:ea typeface="+mn-ea"/>
                <a:cs typeface="+mn-cs"/>
              </a:rPr>
              <a:t>Amazonas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564A9C9-39CE-478A-8127-B3EE50005173}"/>
              </a:ext>
            </a:extLst>
          </p:cNvPr>
          <p:cNvSpPr txBox="1"/>
          <p:nvPr/>
        </p:nvSpPr>
        <p:spPr>
          <a:xfrm>
            <a:off x="6177043" y="1094512"/>
            <a:ext cx="1150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dirty="0">
                <a:solidFill>
                  <a:srgbClr val="C00000"/>
                </a:solidFill>
                <a:latin typeface="Geomanist" panose="02000503000000020004" pitchFamily="50" charset="0"/>
              </a:rPr>
              <a:t>- 82,6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manist" panose="02000503000000020004" pitchFamily="50" charset="0"/>
                <a:ea typeface="+mn-ea"/>
                <a:cs typeface="+mn-cs"/>
              </a:rPr>
              <a:t>%</a:t>
            </a:r>
          </a:p>
        </p:txBody>
      </p:sp>
      <p:sp>
        <p:nvSpPr>
          <p:cNvPr id="3" name="Seta para baixo 2"/>
          <p:cNvSpPr/>
          <p:nvPr/>
        </p:nvSpPr>
        <p:spPr>
          <a:xfrm>
            <a:off x="5922029" y="1094512"/>
            <a:ext cx="312822" cy="400110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PERIODO">
            <a:extLst>
              <a:ext uri="{FF2B5EF4-FFF2-40B4-BE49-F238E27FC236}">
                <a16:creationId xmlns:a16="http://schemas.microsoft.com/office/drawing/2014/main" id="{B5723C6B-4577-458F-8264-1C3C7ABD7236}"/>
              </a:ext>
            </a:extLst>
          </p:cNvPr>
          <p:cNvSpPr/>
          <p:nvPr/>
        </p:nvSpPr>
        <p:spPr>
          <a:xfrm>
            <a:off x="4730635" y="6456841"/>
            <a:ext cx="450537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dirty="0">
                <a:solidFill>
                  <a:srgbClr val="202F58"/>
                </a:solidFill>
                <a:latin typeface="Geomanist" panose="02000503000000020004" pitchFamily="50" charset="0"/>
              </a:rPr>
              <a:t>Período analisado :  </a:t>
            </a:r>
            <a:r>
              <a:rPr lang="pt-BR" sz="1100" dirty="0">
                <a:latin typeface="Geomanist" panose="02000503000000020004" pitchFamily="50" charset="0"/>
              </a:rPr>
              <a:t>01 a 17 de  janeiro</a:t>
            </a:r>
          </a:p>
        </p:txBody>
      </p:sp>
    </p:spTree>
    <p:extLst>
      <p:ext uri="{BB962C8B-B14F-4D97-AF65-F5344CB8AC3E}">
        <p14:creationId xmlns:p14="http://schemas.microsoft.com/office/powerpoint/2010/main" val="3420591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05428" y="1278705"/>
            <a:ext cx="4004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/>
              <a:t>Queimadas x Desmatamentos</a:t>
            </a:r>
          </a:p>
        </p:txBody>
      </p:sp>
      <p:sp>
        <p:nvSpPr>
          <p:cNvPr id="3" name="TITLE">
            <a:extLst>
              <a:ext uri="{FF2B5EF4-FFF2-40B4-BE49-F238E27FC236}">
                <a16:creationId xmlns:a16="http://schemas.microsoft.com/office/drawing/2014/main" id="{27AD0CE9-FE58-4364-85BF-05D8ECD69B59}"/>
              </a:ext>
            </a:extLst>
          </p:cNvPr>
          <p:cNvSpPr txBox="1"/>
          <p:nvPr/>
        </p:nvSpPr>
        <p:spPr>
          <a:xfrm>
            <a:off x="324227" y="168711"/>
            <a:ext cx="3663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202F58"/>
                </a:solidFill>
                <a:latin typeface="Geomanist" panose="02000503000000020004" pitchFamily="50" charset="0"/>
              </a:rPr>
              <a:t>Panorama de Queimadas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8378091" y="1278704"/>
            <a:ext cx="2436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/>
              <a:t>Queimadas x CAR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169461"/>
              </p:ext>
            </p:extLst>
          </p:nvPr>
        </p:nvGraphicFramePr>
        <p:xfrm>
          <a:off x="136658" y="1856587"/>
          <a:ext cx="6146911" cy="3726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ERIODO">
            <a:extLst>
              <a:ext uri="{FF2B5EF4-FFF2-40B4-BE49-F238E27FC236}">
                <a16:creationId xmlns:a16="http://schemas.microsoft.com/office/drawing/2014/main" id="{D90A5300-D3BA-46D0-AEEB-1ED58AFEFE91}"/>
              </a:ext>
            </a:extLst>
          </p:cNvPr>
          <p:cNvSpPr/>
          <p:nvPr/>
        </p:nvSpPr>
        <p:spPr>
          <a:xfrm>
            <a:off x="4741370" y="6427113"/>
            <a:ext cx="729688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>
                <a:latin typeface="Geomanist" panose="02000503000000020004" pitchFamily="50" charset="0"/>
              </a:rPr>
              <a:t>Análise entre o número de focos de calor em  relação ao CAR e a vegetação (01 de janeiro a 07 de dezembro) .</a:t>
            </a:r>
          </a:p>
          <a:p>
            <a:r>
              <a:rPr lang="pt-BR" sz="1100" dirty="0">
                <a:latin typeface="Geomanist" panose="02000503000000020004" pitchFamily="50" charset="0"/>
              </a:rPr>
              <a:t>Fonte: Terrabrasilis – INPE</a:t>
            </a: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763418"/>
              </p:ext>
            </p:extLst>
          </p:nvPr>
        </p:nvGraphicFramePr>
        <p:xfrm>
          <a:off x="6607602" y="1625754"/>
          <a:ext cx="5920154" cy="3593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461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314964"/>
              </p:ext>
            </p:extLst>
          </p:nvPr>
        </p:nvGraphicFramePr>
        <p:xfrm>
          <a:off x="285894" y="3329354"/>
          <a:ext cx="6134100" cy="3363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itleAML">
            <a:extLst>
              <a:ext uri="{FF2B5EF4-FFF2-40B4-BE49-F238E27FC236}">
                <a16:creationId xmlns:a16="http://schemas.microsoft.com/office/drawing/2014/main" id="{9978DFC1-572D-4D6E-A841-806E996804F1}"/>
              </a:ext>
            </a:extLst>
          </p:cNvPr>
          <p:cNvSpPr/>
          <p:nvPr/>
        </p:nvSpPr>
        <p:spPr>
          <a:xfrm>
            <a:off x="343731" y="476479"/>
            <a:ext cx="2683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009B3D"/>
                </a:solidFill>
                <a:latin typeface="Geomanist" panose="02000503000000020004" pitchFamily="50" charset="0"/>
              </a:rPr>
              <a:t>Ranking Amazônia Legal</a:t>
            </a:r>
            <a:endParaRPr lang="pt-BR" dirty="0"/>
          </a:p>
        </p:txBody>
      </p:sp>
      <p:sp>
        <p:nvSpPr>
          <p:cNvPr id="18" name="TITLE">
            <a:extLst>
              <a:ext uri="{FF2B5EF4-FFF2-40B4-BE49-F238E27FC236}">
                <a16:creationId xmlns:a16="http://schemas.microsoft.com/office/drawing/2014/main" id="{27AD0CE9-FE58-4364-85BF-05D8ECD69B59}"/>
              </a:ext>
            </a:extLst>
          </p:cNvPr>
          <p:cNvSpPr txBox="1"/>
          <p:nvPr/>
        </p:nvSpPr>
        <p:spPr>
          <a:xfrm>
            <a:off x="332095" y="10413"/>
            <a:ext cx="45304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>
                <a:solidFill>
                  <a:srgbClr val="202F58"/>
                </a:solidFill>
                <a:latin typeface="Geomanist" panose="02000503000000020004" pitchFamily="50" charset="0"/>
              </a:rPr>
              <a:t>Panorama de Queimadas</a:t>
            </a:r>
          </a:p>
        </p:txBody>
      </p:sp>
      <p:sp>
        <p:nvSpPr>
          <p:cNvPr id="19" name="titleSul">
            <a:extLst>
              <a:ext uri="{FF2B5EF4-FFF2-40B4-BE49-F238E27FC236}">
                <a16:creationId xmlns:a16="http://schemas.microsoft.com/office/drawing/2014/main" id="{A6C14935-C8F3-461D-917A-4B9ED4602068}"/>
              </a:ext>
            </a:extLst>
          </p:cNvPr>
          <p:cNvSpPr/>
          <p:nvPr/>
        </p:nvSpPr>
        <p:spPr>
          <a:xfrm>
            <a:off x="2591008" y="3469736"/>
            <a:ext cx="1714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Geomanist" panose="02000503000000020004"/>
              </a:rPr>
              <a:t>254 focos ativos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3027479" y="5158154"/>
            <a:ext cx="576404" cy="50387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itleAML">
            <a:extLst>
              <a:ext uri="{FF2B5EF4-FFF2-40B4-BE49-F238E27FC236}">
                <a16:creationId xmlns:a16="http://schemas.microsoft.com/office/drawing/2014/main" id="{9978DFC1-572D-4D6E-A841-806E996804F1}"/>
              </a:ext>
            </a:extLst>
          </p:cNvPr>
          <p:cNvSpPr/>
          <p:nvPr/>
        </p:nvSpPr>
        <p:spPr>
          <a:xfrm>
            <a:off x="7816837" y="414914"/>
            <a:ext cx="3804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9B3D"/>
                </a:solidFill>
                <a:latin typeface="Geomanist" panose="02000503000000020004" pitchFamily="50" charset="0"/>
              </a:rPr>
              <a:t>Municípios no país com mais focos</a:t>
            </a:r>
            <a:endParaRPr lang="pt-BR" dirty="0"/>
          </a:p>
        </p:txBody>
      </p:sp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55254"/>
              </p:ext>
            </p:extLst>
          </p:nvPr>
        </p:nvGraphicFramePr>
        <p:xfrm>
          <a:off x="228755" y="827682"/>
          <a:ext cx="6084496" cy="2474973"/>
        </p:xfrm>
        <a:graphic>
          <a:graphicData uri="http://schemas.openxmlformats.org/drawingml/2006/table">
            <a:tbl>
              <a:tblPr/>
              <a:tblGrid>
                <a:gridCol w="835274">
                  <a:extLst>
                    <a:ext uri="{9D8B030D-6E8A-4147-A177-3AD203B41FA5}">
                      <a16:colId xmlns:a16="http://schemas.microsoft.com/office/drawing/2014/main" val="591322112"/>
                    </a:ext>
                  </a:extLst>
                </a:gridCol>
                <a:gridCol w="1338349">
                  <a:extLst>
                    <a:ext uri="{9D8B030D-6E8A-4147-A177-3AD203B41FA5}">
                      <a16:colId xmlns:a16="http://schemas.microsoft.com/office/drawing/2014/main" val="355676898"/>
                    </a:ext>
                  </a:extLst>
                </a:gridCol>
                <a:gridCol w="1629295">
                  <a:extLst>
                    <a:ext uri="{9D8B030D-6E8A-4147-A177-3AD203B41FA5}">
                      <a16:colId xmlns:a16="http://schemas.microsoft.com/office/drawing/2014/main" val="4007731952"/>
                    </a:ext>
                  </a:extLst>
                </a:gridCol>
                <a:gridCol w="1546167">
                  <a:extLst>
                    <a:ext uri="{9D8B030D-6E8A-4147-A177-3AD203B41FA5}">
                      <a16:colId xmlns:a16="http://schemas.microsoft.com/office/drawing/2014/main" val="743013916"/>
                    </a:ext>
                  </a:extLst>
                </a:gridCol>
                <a:gridCol w="735411">
                  <a:extLst>
                    <a:ext uri="{9D8B030D-6E8A-4147-A177-3AD203B41FA5}">
                      <a16:colId xmlns:a16="http://schemas.microsoft.com/office/drawing/2014/main" val="1783581877"/>
                    </a:ext>
                  </a:extLst>
                </a:gridCol>
              </a:tblGrid>
              <a:tr h="5044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RANKING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ESTADOS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a 17 de janeiro de 2020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a 17 de janeiro de 2021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Variação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411075"/>
                  </a:ext>
                </a:extLst>
              </a:tr>
              <a:tr h="2407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63626"/>
                  </a:ext>
                </a:extLst>
              </a:tr>
              <a:tr h="2407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MARANHÃO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734797"/>
                  </a:ext>
                </a:extLst>
              </a:tr>
              <a:tr h="2407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MATO GROSSO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266031"/>
                  </a:ext>
                </a:extLst>
              </a:tr>
              <a:tr h="2407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AMAZONAS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452109"/>
                  </a:ext>
                </a:extLst>
              </a:tr>
              <a:tr h="28534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RONDÔNIA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511103"/>
                  </a:ext>
                </a:extLst>
              </a:tr>
              <a:tr h="2407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RORAIMA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170728"/>
                  </a:ext>
                </a:extLst>
              </a:tr>
              <a:tr h="2407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296660"/>
                  </a:ext>
                </a:extLst>
              </a:tr>
              <a:tr h="2407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TOCANTINS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432115"/>
                  </a:ext>
                </a:extLst>
              </a:tr>
            </a:tbl>
          </a:graphicData>
        </a:graphic>
      </p:graphicFrame>
      <p:sp>
        <p:nvSpPr>
          <p:cNvPr id="16" name="PERIODO">
            <a:extLst>
              <a:ext uri="{FF2B5EF4-FFF2-40B4-BE49-F238E27FC236}">
                <a16:creationId xmlns:a16="http://schemas.microsoft.com/office/drawing/2014/main" id="{146B92B1-070A-46F9-B60A-DB74D378230B}"/>
              </a:ext>
            </a:extLst>
          </p:cNvPr>
          <p:cNvSpPr/>
          <p:nvPr/>
        </p:nvSpPr>
        <p:spPr>
          <a:xfrm>
            <a:off x="4704061" y="6465712"/>
            <a:ext cx="53248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dirty="0">
                <a:solidFill>
                  <a:srgbClr val="202F58"/>
                </a:solidFill>
                <a:latin typeface="Geomanist" panose="02000503000000020004" pitchFamily="50" charset="0"/>
              </a:rPr>
              <a:t>Período analisado </a:t>
            </a:r>
            <a:r>
              <a:rPr lang="pt-BR" sz="1100" b="1" dirty="0">
                <a:latin typeface="Geomanist" panose="02000503000000020004" pitchFamily="50" charset="0"/>
              </a:rPr>
              <a:t>: </a:t>
            </a:r>
            <a:r>
              <a:rPr lang="pt-BR" sz="1100" dirty="0">
                <a:latin typeface="Geomanist" panose="02000503000000020004" pitchFamily="50" charset="0"/>
              </a:rPr>
              <a:t> 11 a 17 de janeiro de 2021</a:t>
            </a:r>
          </a:p>
          <a:p>
            <a:endParaRPr lang="pt-BR" sz="1100" dirty="0">
              <a:latin typeface="Geomanist" panose="02000503000000020004" pitchFamily="50" charset="0"/>
            </a:endParaRP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0CAF6570-5DBC-470B-96BD-9CFC0BB759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566284"/>
              </p:ext>
            </p:extLst>
          </p:nvPr>
        </p:nvGraphicFramePr>
        <p:xfrm>
          <a:off x="6905625" y="714375"/>
          <a:ext cx="4541954" cy="6080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338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3245914E-2D38-41A3-8E06-07F72E9E62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5727066"/>
              </p:ext>
            </p:extLst>
          </p:nvPr>
        </p:nvGraphicFramePr>
        <p:xfrm>
          <a:off x="7610593" y="4173316"/>
          <a:ext cx="43781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itleAML">
            <a:extLst>
              <a:ext uri="{FF2B5EF4-FFF2-40B4-BE49-F238E27FC236}">
                <a16:creationId xmlns:a16="http://schemas.microsoft.com/office/drawing/2014/main" id="{9978DFC1-572D-4D6E-A841-806E996804F1}"/>
              </a:ext>
            </a:extLst>
          </p:cNvPr>
          <p:cNvSpPr/>
          <p:nvPr/>
        </p:nvSpPr>
        <p:spPr>
          <a:xfrm>
            <a:off x="7610593" y="521473"/>
            <a:ext cx="2864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009B3D"/>
                </a:solidFill>
                <a:latin typeface="Geomanist" panose="02000503000000020004" pitchFamily="50" charset="0"/>
              </a:rPr>
              <a:t>Ranking dos municípios no Sul e RMM</a:t>
            </a:r>
            <a:endParaRPr lang="pt-BR" dirty="0"/>
          </a:p>
        </p:txBody>
      </p:sp>
      <p:sp>
        <p:nvSpPr>
          <p:cNvPr id="43" name="TITLE">
            <a:extLst>
              <a:ext uri="{FF2B5EF4-FFF2-40B4-BE49-F238E27FC236}">
                <a16:creationId xmlns:a16="http://schemas.microsoft.com/office/drawing/2014/main" id="{27AD0CE9-FE58-4364-85BF-05D8ECD69B59}"/>
              </a:ext>
            </a:extLst>
          </p:cNvPr>
          <p:cNvSpPr txBox="1"/>
          <p:nvPr/>
        </p:nvSpPr>
        <p:spPr>
          <a:xfrm>
            <a:off x="332095" y="94392"/>
            <a:ext cx="45304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>
                <a:solidFill>
                  <a:srgbClr val="202F58"/>
                </a:solidFill>
                <a:latin typeface="Geomanist" panose="02000503000000020004" pitchFamily="50" charset="0"/>
              </a:rPr>
              <a:t>Panorama de Queimadas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332095" y="521473"/>
            <a:ext cx="3409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009B3D"/>
                </a:solidFill>
                <a:latin typeface="Geomanist" panose="02000503000000020004" pitchFamily="50" charset="0"/>
              </a:rPr>
              <a:t>Distribuição Geográfica das Queimadas - AM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31" y="1013916"/>
            <a:ext cx="7221151" cy="5196384"/>
          </a:xfrm>
          <a:prstGeom prst="rect">
            <a:avLst/>
          </a:prstGeom>
        </p:spPr>
      </p:pic>
      <p:sp>
        <p:nvSpPr>
          <p:cNvPr id="13" name="PERIODO">
            <a:extLst>
              <a:ext uri="{FF2B5EF4-FFF2-40B4-BE49-F238E27FC236}">
                <a16:creationId xmlns:a16="http://schemas.microsoft.com/office/drawing/2014/main" id="{1E8ECED6-14BB-4D8E-AB02-8DE1AD4D61C3}"/>
              </a:ext>
            </a:extLst>
          </p:cNvPr>
          <p:cNvSpPr/>
          <p:nvPr/>
        </p:nvSpPr>
        <p:spPr>
          <a:xfrm>
            <a:off x="4704502" y="6467956"/>
            <a:ext cx="496456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dirty="0">
                <a:solidFill>
                  <a:srgbClr val="202F58"/>
                </a:solidFill>
                <a:latin typeface="Geomanist" panose="02000503000000020004" pitchFamily="50" charset="0"/>
              </a:rPr>
              <a:t>Período analisado </a:t>
            </a:r>
            <a:r>
              <a:rPr lang="pt-BR" sz="1100" dirty="0">
                <a:solidFill>
                  <a:srgbClr val="202F58"/>
                </a:solidFill>
                <a:latin typeface="Geomanist" panose="02000503000000020004" pitchFamily="50" charset="0"/>
              </a:rPr>
              <a:t>: </a:t>
            </a:r>
            <a:r>
              <a:rPr lang="pt-BR" sz="1100" dirty="0">
                <a:latin typeface="Geomanist" panose="02000503000000020004" pitchFamily="50" charset="0"/>
              </a:rPr>
              <a:t> 11 a 17 de janeiro de 2021</a:t>
            </a:r>
          </a:p>
        </p:txBody>
      </p:sp>
      <p:sp>
        <p:nvSpPr>
          <p:cNvPr id="10" name="Retângulo 9"/>
          <p:cNvSpPr/>
          <p:nvPr/>
        </p:nvSpPr>
        <p:spPr>
          <a:xfrm>
            <a:off x="8799014" y="953155"/>
            <a:ext cx="20778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06 focos ativos no SUL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D553C82C-8B00-4BA2-834A-2C2DAC9917D1}"/>
              </a:ext>
            </a:extLst>
          </p:cNvPr>
          <p:cNvSpPr/>
          <p:nvPr/>
        </p:nvSpPr>
        <p:spPr>
          <a:xfrm>
            <a:off x="8799014" y="4077659"/>
            <a:ext cx="22237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04 focos ativos na RMM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CB2B6559-DAD5-4629-8053-21CE3CE0CD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487623"/>
              </p:ext>
            </p:extLst>
          </p:nvPr>
        </p:nvGraphicFramePr>
        <p:xfrm>
          <a:off x="7383069" y="122201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7271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27AD0CE9-FE58-4364-85BF-05D8ECD69B59}"/>
              </a:ext>
            </a:extLst>
          </p:cNvPr>
          <p:cNvSpPr txBox="1"/>
          <p:nvPr/>
        </p:nvSpPr>
        <p:spPr>
          <a:xfrm>
            <a:off x="332095" y="94392"/>
            <a:ext cx="45304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>
                <a:solidFill>
                  <a:srgbClr val="202F58"/>
                </a:solidFill>
                <a:latin typeface="Geomanist" panose="02000503000000020004" pitchFamily="50" charset="0"/>
              </a:rPr>
              <a:t>Panorama de Queimadas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1759924" y="843520"/>
            <a:ext cx="86837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Comparação do total de focos ativos detectados dia a dia pelo satélite de referência para a data de 01/</a:t>
            </a:r>
            <a:r>
              <a:rPr lang="pt-BR" sz="1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jan</a:t>
            </a: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até 17/jan.</a:t>
            </a:r>
          </a:p>
        </p:txBody>
      </p:sp>
      <p:sp>
        <p:nvSpPr>
          <p:cNvPr id="6" name="PERIODO">
            <a:extLst>
              <a:ext uri="{FF2B5EF4-FFF2-40B4-BE49-F238E27FC236}">
                <a16:creationId xmlns:a16="http://schemas.microsoft.com/office/drawing/2014/main" id="{1E8ECED6-14BB-4D8E-AB02-8DE1AD4D61C3}"/>
              </a:ext>
            </a:extLst>
          </p:cNvPr>
          <p:cNvSpPr/>
          <p:nvPr/>
        </p:nvSpPr>
        <p:spPr>
          <a:xfrm>
            <a:off x="4704502" y="6467956"/>
            <a:ext cx="496456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dirty="0">
                <a:solidFill>
                  <a:srgbClr val="202F58"/>
                </a:solidFill>
                <a:latin typeface="Geomanist" panose="02000503000000020004" pitchFamily="50" charset="0"/>
              </a:rPr>
              <a:t>Período analisado </a:t>
            </a:r>
            <a:r>
              <a:rPr lang="pt-BR" sz="1100" dirty="0">
                <a:solidFill>
                  <a:srgbClr val="202F58"/>
                </a:solidFill>
                <a:latin typeface="Geomanist" panose="02000503000000020004" pitchFamily="50" charset="0"/>
              </a:rPr>
              <a:t>: </a:t>
            </a:r>
            <a:r>
              <a:rPr lang="pt-BR" sz="1100" dirty="0">
                <a:latin typeface="Geomanist" panose="02000503000000020004" pitchFamily="50" charset="0"/>
              </a:rPr>
              <a:t> 11 a 17 de janeiro 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1555D2A-ACF8-429B-B324-8C4CC43042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713970"/>
              </p:ext>
            </p:extLst>
          </p:nvPr>
        </p:nvGraphicFramePr>
        <p:xfrm>
          <a:off x="332094" y="1669255"/>
          <a:ext cx="11409331" cy="4810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3786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27AD0CE9-FE58-4364-85BF-05D8ECD69B59}"/>
              </a:ext>
            </a:extLst>
          </p:cNvPr>
          <p:cNvSpPr txBox="1"/>
          <p:nvPr/>
        </p:nvSpPr>
        <p:spPr>
          <a:xfrm>
            <a:off x="332095" y="94392"/>
            <a:ext cx="45304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>
                <a:solidFill>
                  <a:srgbClr val="202F58"/>
                </a:solidFill>
                <a:latin typeface="Geomanist" panose="02000503000000020004" pitchFamily="50" charset="0"/>
              </a:rPr>
              <a:t>Panorama de Queimadas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332095" y="634719"/>
            <a:ext cx="4019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009B3D"/>
                </a:solidFill>
                <a:latin typeface="Geomanist" panose="02000503000000020004" pitchFamily="50" charset="0"/>
              </a:rPr>
              <a:t>Distribuição de Focos de Calor – Categoria Fundiária</a:t>
            </a:r>
          </a:p>
        </p:txBody>
      </p:sp>
      <p:sp>
        <p:nvSpPr>
          <p:cNvPr id="6" name="PERIODO">
            <a:extLst>
              <a:ext uri="{FF2B5EF4-FFF2-40B4-BE49-F238E27FC236}">
                <a16:creationId xmlns:a16="http://schemas.microsoft.com/office/drawing/2014/main" id="{1E8ECED6-14BB-4D8E-AB02-8DE1AD4D61C3}"/>
              </a:ext>
            </a:extLst>
          </p:cNvPr>
          <p:cNvSpPr/>
          <p:nvPr/>
        </p:nvSpPr>
        <p:spPr>
          <a:xfrm>
            <a:off x="4704502" y="6467956"/>
            <a:ext cx="496456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dirty="0">
                <a:solidFill>
                  <a:srgbClr val="202F58"/>
                </a:solidFill>
                <a:latin typeface="Geomanist" panose="02000503000000020004" pitchFamily="50" charset="0"/>
              </a:rPr>
              <a:t>Período analisado </a:t>
            </a:r>
            <a:r>
              <a:rPr lang="pt-BR" sz="1100" dirty="0">
                <a:solidFill>
                  <a:srgbClr val="202F58"/>
                </a:solidFill>
                <a:latin typeface="Geomanist" panose="02000503000000020004" pitchFamily="50" charset="0"/>
              </a:rPr>
              <a:t>: </a:t>
            </a:r>
            <a:r>
              <a:rPr lang="pt-BR" sz="1100" dirty="0">
                <a:latin typeface="Geomanist" panose="02000503000000020004" pitchFamily="50" charset="0"/>
              </a:rPr>
              <a:t> 11 a 17 de janeiro de 2021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6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865938"/>
              </p:ext>
            </p:extLst>
          </p:nvPr>
        </p:nvGraphicFramePr>
        <p:xfrm>
          <a:off x="2676938" y="1188717"/>
          <a:ext cx="7182679" cy="5034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801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27AD0CE9-FE58-4364-85BF-05D8ECD69B59}"/>
              </a:ext>
            </a:extLst>
          </p:cNvPr>
          <p:cNvSpPr txBox="1"/>
          <p:nvPr/>
        </p:nvSpPr>
        <p:spPr>
          <a:xfrm>
            <a:off x="332095" y="94392"/>
            <a:ext cx="45304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>
                <a:solidFill>
                  <a:srgbClr val="202F58"/>
                </a:solidFill>
                <a:latin typeface="Geomanist" panose="02000503000000020004" pitchFamily="50" charset="0"/>
              </a:rPr>
              <a:t>Panorama de Queimadas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7772781" y="1579400"/>
            <a:ext cx="30575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  focos ativos em Assentamentos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924104" y="1086957"/>
            <a:ext cx="20342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 focos ativos </a:t>
            </a:r>
          </a:p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 Unidade de</a:t>
            </a:r>
          </a:p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Conservação Estadual</a:t>
            </a:r>
            <a:endParaRPr lang="pt-B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PERIODO">
            <a:extLst>
              <a:ext uri="{FF2B5EF4-FFF2-40B4-BE49-F238E27FC236}">
                <a16:creationId xmlns:a16="http://schemas.microsoft.com/office/drawing/2014/main" id="{1E8ECED6-14BB-4D8E-AB02-8DE1AD4D61C3}"/>
              </a:ext>
            </a:extLst>
          </p:cNvPr>
          <p:cNvSpPr/>
          <p:nvPr/>
        </p:nvSpPr>
        <p:spPr>
          <a:xfrm>
            <a:off x="4704502" y="6479679"/>
            <a:ext cx="496456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dirty="0">
                <a:solidFill>
                  <a:srgbClr val="202F58"/>
                </a:solidFill>
                <a:latin typeface="Geomanist" panose="02000503000000020004" pitchFamily="50" charset="0"/>
              </a:rPr>
              <a:t>Período analisado </a:t>
            </a:r>
            <a:r>
              <a:rPr lang="pt-BR" sz="1100" dirty="0">
                <a:solidFill>
                  <a:srgbClr val="202F58"/>
                </a:solidFill>
                <a:latin typeface="Geomanist" panose="02000503000000020004" pitchFamily="50" charset="0"/>
              </a:rPr>
              <a:t>: </a:t>
            </a:r>
            <a:r>
              <a:rPr lang="pt-BR" sz="1100" dirty="0">
                <a:latin typeface="Geomanist" panose="02000503000000020004" pitchFamily="50" charset="0"/>
              </a:rPr>
              <a:t> 11 a 17 de janeiro de 2021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FB895B00-0187-4A80-A041-11A4D67F57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445010"/>
              </p:ext>
            </p:extLst>
          </p:nvPr>
        </p:nvGraphicFramePr>
        <p:xfrm>
          <a:off x="6589590" y="2060713"/>
          <a:ext cx="4964566" cy="3601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C237ED72-1330-40A7-BA3D-8607243EC7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8304176"/>
              </p:ext>
            </p:extLst>
          </p:nvPr>
        </p:nvGraphicFramePr>
        <p:xfrm>
          <a:off x="742122" y="2057400"/>
          <a:ext cx="5244602" cy="3233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7267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B8AF93A-326C-47D2-9D6F-CEEC924BCBE8}"/>
              </a:ext>
            </a:extLst>
          </p:cNvPr>
          <p:cNvSpPr/>
          <p:nvPr/>
        </p:nvSpPr>
        <p:spPr>
          <a:xfrm>
            <a:off x="-12000" y="279134"/>
            <a:ext cx="5040000" cy="242844"/>
          </a:xfrm>
          <a:prstGeom prst="rect">
            <a:avLst/>
          </a:prstGeom>
          <a:solidFill>
            <a:srgbClr val="202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D4688977-85C7-432D-A494-D542730D3FE9}"/>
              </a:ext>
            </a:extLst>
          </p:cNvPr>
          <p:cNvSpPr/>
          <p:nvPr/>
        </p:nvSpPr>
        <p:spPr>
          <a:xfrm>
            <a:off x="7152000" y="279134"/>
            <a:ext cx="5040000" cy="242844"/>
          </a:xfrm>
          <a:prstGeom prst="rect">
            <a:avLst/>
          </a:prstGeom>
          <a:solidFill>
            <a:srgbClr val="202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9886CEF-D101-4D2A-B575-8BEC0993A01F}"/>
              </a:ext>
            </a:extLst>
          </p:cNvPr>
          <p:cNvSpPr/>
          <p:nvPr/>
        </p:nvSpPr>
        <p:spPr>
          <a:xfrm>
            <a:off x="3365795" y="6615156"/>
            <a:ext cx="5040000" cy="242844"/>
          </a:xfrm>
          <a:prstGeom prst="rect">
            <a:avLst/>
          </a:prstGeom>
          <a:solidFill>
            <a:srgbClr val="04A6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F89366D4-0AF8-4FFB-8CBB-92397F16ED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526" y="5378450"/>
            <a:ext cx="5200538" cy="1091341"/>
          </a:xfrm>
          <a:prstGeom prst="rect">
            <a:avLst/>
          </a:prstGeom>
        </p:spPr>
      </p:pic>
      <p:sp>
        <p:nvSpPr>
          <p:cNvPr id="11" name="TITLE">
            <a:extLst>
              <a:ext uri="{FF2B5EF4-FFF2-40B4-BE49-F238E27FC236}">
                <a16:creationId xmlns:a16="http://schemas.microsoft.com/office/drawing/2014/main" id="{8C909754-49CC-4B03-BA8A-9FE047832A3F}"/>
              </a:ext>
            </a:extLst>
          </p:cNvPr>
          <p:cNvSpPr/>
          <p:nvPr/>
        </p:nvSpPr>
        <p:spPr>
          <a:xfrm>
            <a:off x="862012" y="1690062"/>
            <a:ext cx="1046797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spc="600" dirty="0">
                <a:solidFill>
                  <a:srgbClr val="FFC000"/>
                </a:solidFill>
                <a:latin typeface="Geomanist" panose="02000503000000020004" pitchFamily="50" charset="0"/>
              </a:rPr>
              <a:t>QUEIMADAS</a:t>
            </a:r>
          </a:p>
          <a:p>
            <a:pPr algn="ctr"/>
            <a:endParaRPr lang="pt-BR" sz="4400" b="1" dirty="0">
              <a:solidFill>
                <a:srgbClr val="202F58"/>
              </a:solidFill>
              <a:latin typeface="Geomanist" panose="02000503000000020004" pitchFamily="50" charset="0"/>
            </a:endParaRPr>
          </a:p>
          <a:p>
            <a:pPr algn="ctr"/>
            <a:r>
              <a:rPr lang="pt-BR" sz="4400" b="1" dirty="0">
                <a:solidFill>
                  <a:srgbClr val="202F58"/>
                </a:solidFill>
                <a:latin typeface="Geomanist" panose="02000503000000020004" pitchFamily="50" charset="0"/>
              </a:rPr>
              <a:t>Panorama Anual</a:t>
            </a:r>
          </a:p>
          <a:p>
            <a:pPr algn="ctr"/>
            <a:r>
              <a:rPr lang="pt-BR" sz="3600" dirty="0">
                <a:solidFill>
                  <a:srgbClr val="202F58"/>
                </a:solidFill>
                <a:latin typeface="Geomanist" panose="02000503000000020004" pitchFamily="50" charset="0"/>
              </a:rPr>
              <a:t>01/01 até 17/01/2021</a:t>
            </a:r>
          </a:p>
          <a:p>
            <a:pPr algn="ctr"/>
            <a:endParaRPr lang="pt-BR" sz="4400" dirty="0">
              <a:solidFill>
                <a:srgbClr val="2A3D74"/>
              </a:solidFill>
              <a:latin typeface="Geomanist" panose="02000503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20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8332488"/>
              </p:ext>
            </p:extLst>
          </p:nvPr>
        </p:nvGraphicFramePr>
        <p:xfrm>
          <a:off x="6178392" y="1618226"/>
          <a:ext cx="5872931" cy="4278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PERIODO">
            <a:extLst>
              <a:ext uri="{FF2B5EF4-FFF2-40B4-BE49-F238E27FC236}">
                <a16:creationId xmlns:a16="http://schemas.microsoft.com/office/drawing/2014/main" id="{B5723C6B-4577-458F-8264-1C3C7ABD7236}"/>
              </a:ext>
            </a:extLst>
          </p:cNvPr>
          <p:cNvSpPr/>
          <p:nvPr/>
        </p:nvSpPr>
        <p:spPr>
          <a:xfrm>
            <a:off x="4773547" y="6453573"/>
            <a:ext cx="52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b="1" dirty="0">
                <a:solidFill>
                  <a:srgbClr val="202F58"/>
                </a:solidFill>
                <a:latin typeface="Geomanist" panose="02000503000000020004" pitchFamily="50" charset="0"/>
              </a:rPr>
              <a:t>Período analisado :  </a:t>
            </a:r>
            <a:r>
              <a:rPr lang="pt-BR" sz="1100" dirty="0">
                <a:latin typeface="Geomanist" panose="02000503000000020004" pitchFamily="50" charset="0"/>
              </a:rPr>
              <a:t>01 a 17 de janeiro de 2021</a:t>
            </a:r>
          </a:p>
        </p:txBody>
      </p:sp>
      <p:sp>
        <p:nvSpPr>
          <p:cNvPr id="43" name="TITLE">
            <a:extLst>
              <a:ext uri="{FF2B5EF4-FFF2-40B4-BE49-F238E27FC236}">
                <a16:creationId xmlns:a16="http://schemas.microsoft.com/office/drawing/2014/main" id="{27AD0CE9-FE58-4364-85BF-05D8ECD69B59}"/>
              </a:ext>
            </a:extLst>
          </p:cNvPr>
          <p:cNvSpPr txBox="1"/>
          <p:nvPr/>
        </p:nvSpPr>
        <p:spPr>
          <a:xfrm>
            <a:off x="72847" y="77203"/>
            <a:ext cx="624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202F58"/>
                </a:solidFill>
                <a:latin typeface="Geomanist" panose="02000503000000020004" pitchFamily="50" charset="0"/>
              </a:rPr>
              <a:t>Panorama de Queimadas</a:t>
            </a:r>
          </a:p>
        </p:txBody>
      </p:sp>
      <p:sp>
        <p:nvSpPr>
          <p:cNvPr id="21" name="titleSul">
            <a:extLst>
              <a:ext uri="{FF2B5EF4-FFF2-40B4-BE49-F238E27FC236}">
                <a16:creationId xmlns:a16="http://schemas.microsoft.com/office/drawing/2014/main" id="{A6C14935-C8F3-461D-917A-4B9ED4602068}"/>
              </a:ext>
            </a:extLst>
          </p:cNvPr>
          <p:cNvSpPr/>
          <p:nvPr/>
        </p:nvSpPr>
        <p:spPr>
          <a:xfrm>
            <a:off x="5436787" y="1063550"/>
            <a:ext cx="1268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787</a:t>
            </a:r>
            <a:r>
              <a:rPr lang="pt-BR" dirty="0"/>
              <a:t> </a:t>
            </a:r>
            <a:r>
              <a:rPr lang="pt-BR" b="1" dirty="0">
                <a:latin typeface="Geomanist" panose="02000503000000020004" pitchFamily="50" charset="0"/>
              </a:rPr>
              <a:t> focos</a:t>
            </a:r>
            <a:endParaRPr lang="pt-BR" b="1" dirty="0"/>
          </a:p>
        </p:txBody>
      </p:sp>
      <p:sp>
        <p:nvSpPr>
          <p:cNvPr id="3" name="Retângulo 2"/>
          <p:cNvSpPr/>
          <p:nvPr/>
        </p:nvSpPr>
        <p:spPr>
          <a:xfrm>
            <a:off x="9724645" y="4138245"/>
            <a:ext cx="481263" cy="5820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titleAML">
            <a:extLst>
              <a:ext uri="{FF2B5EF4-FFF2-40B4-BE49-F238E27FC236}">
                <a16:creationId xmlns:a16="http://schemas.microsoft.com/office/drawing/2014/main" id="{9978DFC1-572D-4D6E-A841-806E996804F1}"/>
              </a:ext>
            </a:extLst>
          </p:cNvPr>
          <p:cNvSpPr/>
          <p:nvPr/>
        </p:nvSpPr>
        <p:spPr>
          <a:xfrm>
            <a:off x="4724597" y="657192"/>
            <a:ext cx="2907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Geomanist" panose="02000503000000020004" pitchFamily="50" charset="0"/>
              </a:rPr>
              <a:t>Ranking Amazônia Legal</a:t>
            </a:r>
            <a:endParaRPr lang="pt-BR" b="1" dirty="0"/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FF47E953-61A4-4AFB-B956-85DC5ED49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089075"/>
              </p:ext>
            </p:extLst>
          </p:nvPr>
        </p:nvGraphicFramePr>
        <p:xfrm>
          <a:off x="193152" y="1618226"/>
          <a:ext cx="5985239" cy="3610264"/>
        </p:xfrm>
        <a:graphic>
          <a:graphicData uri="http://schemas.openxmlformats.org/drawingml/2006/table">
            <a:tbl>
              <a:tblPr/>
              <a:tblGrid>
                <a:gridCol w="725485">
                  <a:extLst>
                    <a:ext uri="{9D8B030D-6E8A-4147-A177-3AD203B41FA5}">
                      <a16:colId xmlns:a16="http://schemas.microsoft.com/office/drawing/2014/main" val="2700231297"/>
                    </a:ext>
                  </a:extLst>
                </a:gridCol>
                <a:gridCol w="1360281">
                  <a:extLst>
                    <a:ext uri="{9D8B030D-6E8A-4147-A177-3AD203B41FA5}">
                      <a16:colId xmlns:a16="http://schemas.microsoft.com/office/drawing/2014/main" val="2308182512"/>
                    </a:ext>
                  </a:extLst>
                </a:gridCol>
                <a:gridCol w="725485">
                  <a:extLst>
                    <a:ext uri="{9D8B030D-6E8A-4147-A177-3AD203B41FA5}">
                      <a16:colId xmlns:a16="http://schemas.microsoft.com/office/drawing/2014/main" val="3497125441"/>
                    </a:ext>
                  </a:extLst>
                </a:gridCol>
                <a:gridCol w="725485">
                  <a:extLst>
                    <a:ext uri="{9D8B030D-6E8A-4147-A177-3AD203B41FA5}">
                      <a16:colId xmlns:a16="http://schemas.microsoft.com/office/drawing/2014/main" val="713744926"/>
                    </a:ext>
                  </a:extLst>
                </a:gridCol>
                <a:gridCol w="1178909">
                  <a:extLst>
                    <a:ext uri="{9D8B030D-6E8A-4147-A177-3AD203B41FA5}">
                      <a16:colId xmlns:a16="http://schemas.microsoft.com/office/drawing/2014/main" val="559034201"/>
                    </a:ext>
                  </a:extLst>
                </a:gridCol>
                <a:gridCol w="1269594">
                  <a:extLst>
                    <a:ext uri="{9D8B030D-6E8A-4147-A177-3AD203B41FA5}">
                      <a16:colId xmlns:a16="http://schemas.microsoft.com/office/drawing/2014/main" val="3077458694"/>
                    </a:ext>
                  </a:extLst>
                </a:gridCol>
              </a:tblGrid>
              <a:tr h="684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RANKING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ESTADOS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VARIAÇÃO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CONTRIBUIÇÃO POR ESTADO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052049"/>
                  </a:ext>
                </a:extLst>
              </a:tr>
              <a:tr h="3138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MATO GROSSO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974060"/>
                  </a:ext>
                </a:extLst>
              </a:tr>
              <a:tr h="3138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07720"/>
                  </a:ext>
                </a:extLst>
              </a:tr>
              <a:tr h="3138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MARANHÃO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707611"/>
                  </a:ext>
                </a:extLst>
              </a:tr>
              <a:tr h="32309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TOCANTINS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085285"/>
                  </a:ext>
                </a:extLst>
              </a:tr>
              <a:tr h="431272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RONDÔNIA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3248329"/>
                  </a:ext>
                </a:extLst>
              </a:tr>
              <a:tr h="3138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AMAZONAS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620712"/>
                  </a:ext>
                </a:extLst>
              </a:tr>
              <a:tr h="287882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RORAIMA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267942"/>
                  </a:ext>
                </a:extLst>
              </a:tr>
              <a:tr h="3138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806815"/>
                  </a:ext>
                </a:extLst>
              </a:tr>
              <a:tr h="313845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AMAPÁ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8145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40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27AD0CE9-FE58-4364-85BF-05D8ECD69B59}"/>
              </a:ext>
            </a:extLst>
          </p:cNvPr>
          <p:cNvSpPr txBox="1"/>
          <p:nvPr/>
        </p:nvSpPr>
        <p:spPr>
          <a:xfrm>
            <a:off x="119128" y="108890"/>
            <a:ext cx="3663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202F58"/>
                </a:solidFill>
                <a:latin typeface="Geomanist" panose="02000503000000020004" pitchFamily="50" charset="0"/>
              </a:rPr>
              <a:t>Panorama de Queimadas</a:t>
            </a:r>
          </a:p>
        </p:txBody>
      </p:sp>
      <p:sp>
        <p:nvSpPr>
          <p:cNvPr id="12" name="titleAML">
            <a:extLst>
              <a:ext uri="{FF2B5EF4-FFF2-40B4-BE49-F238E27FC236}">
                <a16:creationId xmlns:a16="http://schemas.microsoft.com/office/drawing/2014/main" id="{5126F99C-A267-44BC-B31A-01346AB36287}"/>
              </a:ext>
            </a:extLst>
          </p:cNvPr>
          <p:cNvSpPr/>
          <p:nvPr/>
        </p:nvSpPr>
        <p:spPr>
          <a:xfrm>
            <a:off x="119128" y="457728"/>
            <a:ext cx="508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009B3D"/>
                </a:solidFill>
                <a:latin typeface="Geomanist" panose="02000503000000020004" pitchFamily="50" charset="0"/>
              </a:rPr>
              <a:t>Focos de calor em áreas de intensa pressão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B4AB2BC-C110-4B59-BA00-AE977AD0255A}"/>
              </a:ext>
            </a:extLst>
          </p:cNvPr>
          <p:cNvSpPr txBox="1"/>
          <p:nvPr/>
        </p:nvSpPr>
        <p:spPr>
          <a:xfrm>
            <a:off x="4034951" y="1297063"/>
            <a:ext cx="5895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pt-BR" sz="2400" b="1" dirty="0">
                <a:solidFill>
                  <a:srgbClr val="BA1312"/>
                </a:solidFill>
                <a:latin typeface="Geomanist" panose="02000503000000020004" pitchFamily="50" charset="0"/>
              </a:rPr>
              <a:t>37,5 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BA1312"/>
                </a:solidFill>
                <a:effectLst/>
                <a:uLnTx/>
                <a:uFillTx/>
                <a:latin typeface="Geomanist" panose="02000503000000020004" pitchFamily="50" charset="0"/>
                <a:ea typeface="+mn-ea"/>
                <a:cs typeface="+mn-cs"/>
              </a:rPr>
              <a:t>%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BA1312"/>
                </a:solidFill>
                <a:effectLst/>
                <a:uLnTx/>
                <a:uFillTx/>
                <a:latin typeface="Geomanist" panose="02000503000000020004" pitchFamily="50" charset="0"/>
                <a:ea typeface="+mn-ea"/>
                <a:cs typeface="+mn-cs"/>
              </a:rPr>
              <a:t> </a:t>
            </a:r>
            <a:r>
              <a:rPr lang="pt-BR" sz="2000" dirty="0">
                <a:latin typeface="Geomanist" panose="02000503000000020004" pitchFamily="50" charset="0"/>
              </a:rPr>
              <a:t>Na Região Metropolitana de Manaus</a:t>
            </a:r>
            <a:endParaRPr kumimoji="0" lang="pt-BR" sz="2000" b="0" i="0" u="none" strike="noStrike" kern="1200" cap="none" spc="0" normalizeH="0" baseline="30000" noProof="0" dirty="0">
              <a:ln>
                <a:noFill/>
              </a:ln>
              <a:effectLst/>
              <a:uLnTx/>
              <a:uFillTx/>
              <a:latin typeface="Geomanist" panose="02000503000000020004" pitchFamily="50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1BF174E-3FB8-41CE-8D8C-71D362DF3B7C}"/>
              </a:ext>
            </a:extLst>
          </p:cNvPr>
          <p:cNvSpPr txBox="1"/>
          <p:nvPr/>
        </p:nvSpPr>
        <p:spPr>
          <a:xfrm>
            <a:off x="4034951" y="925610"/>
            <a:ext cx="5032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BR" sz="2400" b="1" dirty="0">
                <a:solidFill>
                  <a:srgbClr val="BA1312"/>
                </a:solidFill>
                <a:latin typeface="Geomanist" panose="02000503000000020004" pitchFamily="50" charset="0"/>
              </a:rPr>
              <a:t>62,5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BA1312"/>
                </a:solidFill>
                <a:effectLst/>
                <a:uLnTx/>
                <a:uFillTx/>
                <a:latin typeface="Geomanist" panose="02000503000000020004" pitchFamily="50" charset="0"/>
                <a:ea typeface="+mn-ea"/>
                <a:cs typeface="+mn-cs"/>
              </a:rPr>
              <a:t>%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BA1312"/>
                </a:solidFill>
                <a:effectLst/>
                <a:uLnTx/>
                <a:uFillTx/>
                <a:latin typeface="Geomanist" panose="02000503000000020004" pitchFamily="50" charset="0"/>
                <a:ea typeface="+mn-ea"/>
                <a:cs typeface="+mn-cs"/>
              </a:rPr>
              <a:t> </a:t>
            </a:r>
            <a:r>
              <a:rPr lang="pt-BR" sz="2000" dirty="0">
                <a:latin typeface="Geomanist" panose="02000503000000020004" pitchFamily="50" charset="0"/>
              </a:rPr>
              <a:t>Na Região Sul</a:t>
            </a:r>
            <a:endParaRPr lang="pt-BR" sz="2000" baseline="30000" dirty="0">
              <a:latin typeface="Geomanist" panose="02000503000000020004" pitchFamily="50" charset="0"/>
            </a:endParaRPr>
          </a:p>
        </p:txBody>
      </p:sp>
      <p:sp>
        <p:nvSpPr>
          <p:cNvPr id="9" name="PERIODO">
            <a:extLst>
              <a:ext uri="{FF2B5EF4-FFF2-40B4-BE49-F238E27FC236}">
                <a16:creationId xmlns:a16="http://schemas.microsoft.com/office/drawing/2014/main" id="{B5723C6B-4577-458F-8264-1C3C7ABD7236}"/>
              </a:ext>
            </a:extLst>
          </p:cNvPr>
          <p:cNvSpPr/>
          <p:nvPr/>
        </p:nvSpPr>
        <p:spPr>
          <a:xfrm>
            <a:off x="3833392" y="6444330"/>
            <a:ext cx="41328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100" b="1" dirty="0">
                <a:solidFill>
                  <a:srgbClr val="202F58"/>
                </a:solidFill>
                <a:latin typeface="Geomanist" panose="02000503000000020004" pitchFamily="50" charset="0"/>
              </a:rPr>
              <a:t>Período analisado :  </a:t>
            </a:r>
            <a:r>
              <a:rPr lang="pt-BR" sz="1100" dirty="0">
                <a:latin typeface="Geomanist" panose="02000503000000020004" pitchFamily="50" charset="0"/>
              </a:rPr>
              <a:t>01  a 17 de janeiro de 2021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7D0EAE6-3A9E-401D-96B6-28C11052C3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9484124"/>
              </p:ext>
            </p:extLst>
          </p:nvPr>
        </p:nvGraphicFramePr>
        <p:xfrm>
          <a:off x="2535882" y="1844658"/>
          <a:ext cx="7290535" cy="423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1378357"/>
      </p:ext>
    </p:extLst>
  </p:cSld>
  <p:clrMapOvr>
    <a:masterClrMapping/>
  </p:clrMapOvr>
</p:sld>
</file>

<file path=ppt/theme/theme1.xml><?xml version="1.0" encoding="utf-8"?>
<a:theme xmlns:a="http://schemas.openxmlformats.org/drawingml/2006/main" name="3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40879</TotalTime>
  <Words>536</Words>
  <Application>Microsoft Office PowerPoint</Application>
  <PresentationFormat>Widescreen</PresentationFormat>
  <Paragraphs>210</Paragraphs>
  <Slides>13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Geomanist</vt:lpstr>
      <vt:lpstr>3_Tema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Oliveira Cobello</dc:creator>
  <cp:lastModifiedBy>Jamile Alves</cp:lastModifiedBy>
  <cp:revision>1450</cp:revision>
  <cp:lastPrinted>2020-09-11T13:32:49Z</cp:lastPrinted>
  <dcterms:created xsi:type="dcterms:W3CDTF">2019-10-25T14:27:39Z</dcterms:created>
  <dcterms:modified xsi:type="dcterms:W3CDTF">2021-02-01T14:27:51Z</dcterms:modified>
</cp:coreProperties>
</file>