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5"/>
  </p:notesMasterIdLst>
  <p:sldIdLst>
    <p:sldId id="3530" r:id="rId2"/>
    <p:sldId id="3531" r:id="rId3"/>
    <p:sldId id="3532" r:id="rId4"/>
    <p:sldId id="3533" r:id="rId5"/>
    <p:sldId id="3534" r:id="rId6"/>
    <p:sldId id="3535" r:id="rId7"/>
    <p:sldId id="3523" r:id="rId8"/>
    <p:sldId id="3524" r:id="rId9"/>
    <p:sldId id="3525" r:id="rId10"/>
    <p:sldId id="3526" r:id="rId11"/>
    <p:sldId id="3527" r:id="rId12"/>
    <p:sldId id="3528" r:id="rId13"/>
    <p:sldId id="3529" r:id="rId1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1" id="{FE63CC29-4A87-4F65-97DC-555E9A344C81}">
          <p14:sldIdLst>
            <p14:sldId id="3530"/>
            <p14:sldId id="3531"/>
            <p14:sldId id="3532"/>
            <p14:sldId id="3533"/>
            <p14:sldId id="3534"/>
            <p14:sldId id="3535"/>
            <p14:sldId id="3523"/>
            <p14:sldId id="3524"/>
            <p14:sldId id="3525"/>
            <p14:sldId id="3526"/>
            <p14:sldId id="3527"/>
            <p14:sldId id="3528"/>
            <p14:sldId id="35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7608"/>
    <a:srgbClr val="775E2B"/>
    <a:srgbClr val="A69B0A"/>
    <a:srgbClr val="D89672"/>
    <a:srgbClr val="9B7063"/>
    <a:srgbClr val="F2B13C"/>
    <a:srgbClr val="77512B"/>
    <a:srgbClr val="74350A"/>
    <a:srgbClr val="800000"/>
    <a:srgbClr val="ECC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43" autoAdjust="0"/>
    <p:restoredTop sz="88051" autoAdjust="0"/>
  </p:normalViewPr>
  <p:slideViewPr>
    <p:cSldViewPr snapToGrid="0">
      <p:cViewPr varScale="1">
        <p:scale>
          <a:sx n="67" d="100"/>
          <a:sy n="67" d="100"/>
        </p:scale>
        <p:origin x="69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liano%20Valente\Downloads\Focos%20por%20estado%20-%20de%202021-01-18%2000_00_00%20a%202021-01-24%2023_59_59.csv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no%20Valente\Downloads\Focos%20por%20municipio%20-%20de%202021-01-01%2000_00_00%20a%202021-01-24%2023_59_59%20(1).csv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on\Desktop\SEMA\QUEIMADAS\atualiza&#231;&#227;o%20queimadas%2018012021\Acumulado%20mensa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on\Desktop\SEMA\QUEIMADAS\atualiza&#231;&#227;o%20queimadas%2018012021\Acumulado%20mensal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40732878268\Downloads\active-fires-month-09-12-2020-09_39_48.csv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no%20Valente\Downloads\Focos%20por%20municipio%20-%20de%202021-01-18%2000_00_00%20a%202021-01-24%2023_59_59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no%20Valente\Downloads\Focos%20por%20municipio%20-%20de%202021-01-18%2000_00_00%20a%202021-01-24%2023_59_59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no%20Valente\Downloads\Focos%20por%20estado%20-%20de%202021-01-18%2000_00_00%20a%202021-01-24%2023_59_59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no%20Valente\Desktop\ANALISE%20QUEIMADAS%20_2804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no%20Valente\Downloads\Focos%20por%20estado%20-%20de%202021-01-18%2000_00_00%20a%202021-01-24%2023_59_59.csv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liano%20Valente\Downloads\Focos%20por%20estado%20-%20de%202021-01-01%2000_00_00%20a%202021-01-24%2023_59_59.csv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on\Desktop\SEMA\QUEIMADAS\atualiza&#231;&#227;o%20queimadas%2011012021\Acumulado%20mens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'Focos por estado - de 2021-01-1'!$A$2:$A$9</c:f>
              <c:strCache>
                <c:ptCount val="8"/>
                <c:pt idx="0">
                  <c:v>MATO GROSSO</c:v>
                </c:pt>
                <c:pt idx="1">
                  <c:v>PARÁ</c:v>
                </c:pt>
                <c:pt idx="2">
                  <c:v>RORAIMA</c:v>
                </c:pt>
                <c:pt idx="3">
                  <c:v>TOCANTINS</c:v>
                </c:pt>
                <c:pt idx="4">
                  <c:v>AMAZONAS</c:v>
                </c:pt>
                <c:pt idx="5">
                  <c:v>MARANHÃO</c:v>
                </c:pt>
                <c:pt idx="6">
                  <c:v>RONDÔNIA</c:v>
                </c:pt>
                <c:pt idx="7">
                  <c:v>AMAPÁ</c:v>
                </c:pt>
              </c:strCache>
            </c:strRef>
          </c:cat>
          <c:val>
            <c:numRef>
              <c:f>'Focos por estado - de 2021-01-1'!$C$2:$C$9</c:f>
              <c:numCache>
                <c:formatCode>General</c:formatCode>
                <c:ptCount val="8"/>
                <c:pt idx="0">
                  <c:v>67</c:v>
                </c:pt>
                <c:pt idx="1">
                  <c:v>34</c:v>
                </c:pt>
                <c:pt idx="2">
                  <c:v>16</c:v>
                </c:pt>
                <c:pt idx="3">
                  <c:v>12</c:v>
                </c:pt>
                <c:pt idx="4">
                  <c:v>8</c:v>
                </c:pt>
                <c:pt idx="5">
                  <c:v>8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58-41D0-8973-4EFCB6FD2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704320"/>
        <c:axId val="67705856"/>
      </c:barChart>
      <c:catAx>
        <c:axId val="677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705856"/>
        <c:crosses val="autoZero"/>
        <c:auto val="1"/>
        <c:lblAlgn val="ctr"/>
        <c:lblOffset val="100"/>
        <c:noMultiLvlLbl val="0"/>
      </c:catAx>
      <c:valAx>
        <c:axId val="67705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70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382810032563355"/>
          <c:y val="2.5157232704402517E-2"/>
          <c:w val="0.63326733535901369"/>
          <c:h val="0.9139666220967661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'Focos por municipio - de 2021-0'!$A$2:$A$21</c:f>
              <c:strCache>
                <c:ptCount val="20"/>
                <c:pt idx="0">
                  <c:v>AUTAZES</c:v>
                </c:pt>
                <c:pt idx="1">
                  <c:v>BOCA DO ACRE </c:v>
                </c:pt>
                <c:pt idx="2">
                  <c:v>BORBA </c:v>
                </c:pt>
                <c:pt idx="3">
                  <c:v>CAREIRO</c:v>
                </c:pt>
                <c:pt idx="4">
                  <c:v>CAREIRO DA VÁRZEA</c:v>
                </c:pt>
                <c:pt idx="5">
                  <c:v>COARI</c:v>
                </c:pt>
                <c:pt idx="6">
                  <c:v>ITACOATIARA</c:v>
                </c:pt>
                <c:pt idx="7">
                  <c:v>JUTAÍ</c:v>
                </c:pt>
                <c:pt idx="8">
                  <c:v>MANAQUIRI</c:v>
                </c:pt>
                <c:pt idx="9">
                  <c:v>MANICORÉ</c:v>
                </c:pt>
                <c:pt idx="10">
                  <c:v>TEFÉ</c:v>
                </c:pt>
                <c:pt idx="11">
                  <c:v>ALVARÃES</c:v>
                </c:pt>
                <c:pt idx="12">
                  <c:v>NHAMUNDÁ</c:v>
                </c:pt>
                <c:pt idx="13">
                  <c:v>NOVO AIRÃO</c:v>
                </c:pt>
                <c:pt idx="14">
                  <c:v>NOVO ARIPUANÃ</c:v>
                </c:pt>
                <c:pt idx="15">
                  <c:v>PARINTINS</c:v>
                </c:pt>
                <c:pt idx="16">
                  <c:v>UARINI</c:v>
                </c:pt>
                <c:pt idx="17">
                  <c:v>HUMAITÁ</c:v>
                </c:pt>
                <c:pt idx="18">
                  <c:v>LÁBREA</c:v>
                </c:pt>
                <c:pt idx="19">
                  <c:v>APUÍ</c:v>
                </c:pt>
              </c:strCache>
            </c:strRef>
          </c:cat>
          <c:val>
            <c:numRef>
              <c:f>'Focos por municipio - de 2021-0'!$B$2:$B$21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4</c:v>
                </c:pt>
                <c:pt idx="18">
                  <c:v>4</c:v>
                </c:pt>
                <c:pt idx="1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A6-46D4-A2F6-4707B97AB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369600"/>
        <c:axId val="45395968"/>
      </c:barChart>
      <c:catAx>
        <c:axId val="4536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395968"/>
        <c:crosses val="autoZero"/>
        <c:auto val="1"/>
        <c:lblAlgn val="ctr"/>
        <c:lblOffset val="100"/>
        <c:noMultiLvlLbl val="0"/>
      </c:catAx>
      <c:valAx>
        <c:axId val="4539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36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259836260920644"/>
          <c:y val="0.19970370013349628"/>
          <c:w val="0.59564196295305882"/>
          <c:h val="0.59696163396763324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5085333855097567E-2"/>
                  <c:y val="-2.3214043128869065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tx1"/>
                        </a:solidFill>
                      </a:rPr>
                      <a:t>ASSENTAMENTO FEDERAL</a:t>
                    </a:r>
                    <a:r>
                      <a:rPr lang="en-US" sz="1000" baseline="0" dirty="0">
                        <a:solidFill>
                          <a:schemeClr val="tx1"/>
                        </a:solidFill>
                      </a:rPr>
                      <a:t>; 6; 18%</a:t>
                    </a:r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49E-40E2-9228-A7EA58A16173}"/>
                </c:ext>
              </c:extLst>
            </c:dLbl>
            <c:dLbl>
              <c:idx val="1"/>
              <c:layout>
                <c:manualLayout>
                  <c:x val="1.7182926907307796E-3"/>
                  <c:y val="-2.8099817043273013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tx1"/>
                        </a:solidFill>
                      </a:rPr>
                      <a:t>GLEBAS</a:t>
                    </a:r>
                    <a:r>
                      <a:rPr lang="en-US" sz="1000" baseline="0" dirty="0">
                        <a:solidFill>
                          <a:schemeClr val="tx1"/>
                        </a:solidFill>
                      </a:rPr>
                      <a:t> FEDERAIS; 10; 22%</a:t>
                    </a:r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49E-40E2-9228-A7EA58A16173}"/>
                </c:ext>
              </c:extLst>
            </c:dLbl>
            <c:dLbl>
              <c:idx val="2"/>
              <c:layout>
                <c:manualLayout>
                  <c:x val="0.22439281400339711"/>
                  <c:y val="7.336394328732016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9E-40E2-9228-A7EA58A16173}"/>
                </c:ext>
              </c:extLst>
            </c:dLbl>
            <c:dLbl>
              <c:idx val="3"/>
              <c:layout>
                <c:manualLayout>
                  <c:x val="-7.4538920269939302E-2"/>
                  <c:y val="2.4772114773733676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tx1"/>
                        </a:solidFill>
                      </a:rPr>
                      <a:t>TERRAS INDÍGENAS</a:t>
                    </a:r>
                    <a:r>
                      <a:rPr lang="en-US" sz="1000" baseline="0" dirty="0">
                        <a:solidFill>
                          <a:schemeClr val="tx1"/>
                        </a:solidFill>
                      </a:rPr>
                      <a:t>; 1; 0%</a:t>
                    </a:r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49E-40E2-9228-A7EA58A16173}"/>
                </c:ext>
              </c:extLst>
            </c:dLbl>
            <c:dLbl>
              <c:idx val="4"/>
              <c:layout>
                <c:manualLayout>
                  <c:x val="2.4627375208532785E-3"/>
                  <c:y val="1.999848749144776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chemeClr val="tx1"/>
                        </a:solidFill>
                      </a:rPr>
                      <a:t>OUTRAS</a:t>
                    </a:r>
                    <a:r>
                      <a:rPr lang="en-US" sz="1000" baseline="0" dirty="0">
                        <a:solidFill>
                          <a:schemeClr val="tx1"/>
                        </a:solidFill>
                      </a:rPr>
                      <a:t>; 13; 39%</a:t>
                    </a:r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49E-40E2-9228-A7EA58A16173}"/>
                </c:ext>
              </c:extLst>
            </c:dLbl>
            <c:dLbl>
              <c:idx val="5"/>
              <c:layout>
                <c:manualLayout>
                  <c:x val="-5.4517683710913409E-2"/>
                  <c:y val="-6.834697945314153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9E-40E2-9228-A7EA58A16173}"/>
                </c:ext>
              </c:extLst>
            </c:dLbl>
            <c:dLbl>
              <c:idx val="6"/>
              <c:layout>
                <c:manualLayout>
                  <c:x val="0.1279262218135328"/>
                  <c:y val="-2.22184087224026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9E-40E2-9228-A7EA58A161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'Distribuição de focos fundiário'!$A$2:$A$8</c:f>
              <c:strCache>
                <c:ptCount val="7"/>
                <c:pt idx="0">
                  <c:v>ASSENTAMENTO FEDERAL</c:v>
                </c:pt>
                <c:pt idx="1">
                  <c:v>GLEBAS FEDERAIS</c:v>
                </c:pt>
                <c:pt idx="2">
                  <c:v>GLEBAS ESTADUAIS</c:v>
                </c:pt>
                <c:pt idx="3">
                  <c:v>TERRA INDIGENA</c:v>
                </c:pt>
                <c:pt idx="4">
                  <c:v>OUTRAS </c:v>
                </c:pt>
                <c:pt idx="5">
                  <c:v>UNIDADE DE CONSERVAÇÃO FEDERAL</c:v>
                </c:pt>
                <c:pt idx="6">
                  <c:v>UNIDADE DE CONSERVAÇÃO ESTADUAL</c:v>
                </c:pt>
              </c:strCache>
            </c:strRef>
          </c:cat>
          <c:val>
            <c:numRef>
              <c:f>'Distribuição de focos fundiário'!$N$2:$N$8</c:f>
              <c:numCache>
                <c:formatCode>#,##0</c:formatCode>
                <c:ptCount val="7"/>
                <c:pt idx="0">
                  <c:v>5</c:v>
                </c:pt>
                <c:pt idx="1">
                  <c:v>6</c:v>
                </c:pt>
                <c:pt idx="2" formatCode="General">
                  <c:v>4</c:v>
                </c:pt>
                <c:pt idx="3" formatCode="General">
                  <c:v>0</c:v>
                </c:pt>
                <c:pt idx="4">
                  <c:v>11</c:v>
                </c:pt>
                <c:pt idx="5" formatCode="General">
                  <c:v>0</c:v>
                </c:pt>
                <c:pt idx="6" formatCode="General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AF-4B64-8D19-DD55A7908884}"/>
            </c:ext>
          </c:extLst>
        </c:ser>
        <c:ser>
          <c:idx val="1"/>
          <c:order val="1"/>
          <c:cat>
            <c:strRef>
              <c:f>'Distribuição de focos fundiário'!$A$2:$A$8</c:f>
              <c:strCache>
                <c:ptCount val="7"/>
                <c:pt idx="0">
                  <c:v>ASSENTAMENTO FEDERAL</c:v>
                </c:pt>
                <c:pt idx="1">
                  <c:v>GLEBAS FEDERAIS</c:v>
                </c:pt>
                <c:pt idx="2">
                  <c:v>GLEBAS ESTADUAIS</c:v>
                </c:pt>
                <c:pt idx="3">
                  <c:v>TERRA INDIGENA</c:v>
                </c:pt>
                <c:pt idx="4">
                  <c:v>OUTRAS </c:v>
                </c:pt>
                <c:pt idx="5">
                  <c:v>UNIDADE DE CONSERVAÇÃO FEDERAL</c:v>
                </c:pt>
                <c:pt idx="6">
                  <c:v>UNIDADE DE CONSERVAÇÃO ESTADUAL</c:v>
                </c:pt>
              </c:strCache>
            </c:strRef>
          </c:cat>
          <c:val>
            <c:numRef>
              <c:f>'Distribuição de focos fundiário'!$O$2:$O$8</c:f>
              <c:numCache>
                <c:formatCode>0.0</c:formatCode>
                <c:ptCount val="7"/>
                <c:pt idx="0">
                  <c:v>17.857142857142858</c:v>
                </c:pt>
                <c:pt idx="1">
                  <c:v>21.428571428571427</c:v>
                </c:pt>
                <c:pt idx="2">
                  <c:v>14.285714285714286</c:v>
                </c:pt>
                <c:pt idx="3">
                  <c:v>0</c:v>
                </c:pt>
                <c:pt idx="4">
                  <c:v>39.285714285714285</c:v>
                </c:pt>
                <c:pt idx="5">
                  <c:v>0</c:v>
                </c:pt>
                <c:pt idx="6">
                  <c:v>7.1428571428571432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AF-4B64-8D19-DD55A7908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411723580865579E-2"/>
          <c:y val="0.19486117983248716"/>
          <c:w val="0.88375748609165516"/>
          <c:h val="0.68673607226859434"/>
        </c:manualLayout>
      </c:layout>
      <c:barChart>
        <c:barDir val="col"/>
        <c:grouping val="clustered"/>
        <c:varyColors val="0"/>
        <c:ser>
          <c:idx val="0"/>
          <c:order val="0"/>
          <c:tx>
            <c:v>2020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177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9CA-4776-8E02-3AE432030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AM_2020_2021!$A$2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AM_2020_2021!$A$4</c:f>
              <c:numCache>
                <c:formatCode>General</c:formatCode>
                <c:ptCount val="1"/>
                <c:pt idx="0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7C-4D76-9408-3FACBFC9EFFF}"/>
            </c:ext>
          </c:extLst>
        </c:ser>
        <c:ser>
          <c:idx val="1"/>
          <c:order val="1"/>
          <c:tx>
            <c:v>2021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9CA-4776-8E02-3AE4320304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AM_2020_2021!$A$2</c:f>
              <c:strCache>
                <c:ptCount val="1"/>
                <c:pt idx="0">
                  <c:v>JANEIRO</c:v>
                </c:pt>
              </c:strCache>
            </c:strRef>
          </c:cat>
          <c:val>
            <c:numRef>
              <c:f>AM_2020_2021!$B$4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7C-4D76-9408-3FACBFC9E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45484288"/>
        <c:axId val="45494272"/>
      </c:barChart>
      <c:catAx>
        <c:axId val="4548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45494272"/>
        <c:crosses val="autoZero"/>
        <c:auto val="1"/>
        <c:lblAlgn val="ctr"/>
        <c:lblOffset val="100"/>
        <c:noMultiLvlLbl val="0"/>
      </c:catAx>
      <c:valAx>
        <c:axId val="45494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4548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444787902026554"/>
          <c:y val="0.93895300892063205"/>
          <c:w val="0.17309045162694209"/>
          <c:h val="5.1463272308751397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826278185306128"/>
          <c:y val="5.0925925925925923E-2"/>
          <c:w val="0.60661650158819003"/>
          <c:h val="0.62960293187827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Planilha2!$F$3</c:f>
              <c:strCache>
                <c:ptCount val="1"/>
                <c:pt idx="0">
                  <c:v>N. de focos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>
                        <a:solidFill>
                          <a:schemeClr val="tx1"/>
                        </a:solidFill>
                      </a:rPr>
                      <a:t>3%</a:t>
                    </a:r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; 501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D5E-437E-9498-7272499FD8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>
                        <a:solidFill>
                          <a:schemeClr val="tx1"/>
                        </a:solidFill>
                      </a:rPr>
                      <a:t>11%</a:t>
                    </a:r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; 1.836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D5E-437E-9498-7272499FD8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34; 5.757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D5E-437E-9498-7272499FD8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52%; 8.635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D5E-437E-9498-7272499FD8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Planilha2!$E$4:$E$7</c:f>
              <c:strCache>
                <c:ptCount val="4"/>
                <c:pt idx="0">
                  <c:v>Outros</c:v>
                </c:pt>
                <c:pt idx="1">
                  <c:v>Floresta</c:v>
                </c:pt>
                <c:pt idx="2">
                  <c:v>Desmatamento Consolidado</c:v>
                </c:pt>
                <c:pt idx="3">
                  <c:v>Desmatamento Recente</c:v>
                </c:pt>
              </c:strCache>
            </c:strRef>
          </c:cat>
          <c:val>
            <c:numRef>
              <c:f>Planilha2!$F$4:$F$7</c:f>
              <c:numCache>
                <c:formatCode>#,##0</c:formatCode>
                <c:ptCount val="4"/>
                <c:pt idx="0">
                  <c:v>472</c:v>
                </c:pt>
                <c:pt idx="1">
                  <c:v>1792</c:v>
                </c:pt>
                <c:pt idx="2">
                  <c:v>5491</c:v>
                </c:pt>
                <c:pt idx="3">
                  <c:v>8425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5E-437E-9498-7272499FD89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5526016"/>
        <c:axId val="45528960"/>
      </c:barChart>
      <c:catAx>
        <c:axId val="45526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528960"/>
        <c:crosses val="autoZero"/>
        <c:auto val="1"/>
        <c:lblAlgn val="ctr"/>
        <c:lblOffset val="100"/>
        <c:noMultiLvlLbl val="0"/>
      </c:catAx>
      <c:valAx>
        <c:axId val="4552896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52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55932060835109"/>
          <c:y val="0.79719484559654685"/>
          <c:w val="0.16798518800743983"/>
          <c:h val="6.9881960554042555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05358705161855"/>
          <c:y val="5.0925925925925923E-2"/>
          <c:w val="0.66001596675415575"/>
          <c:h val="0.7391876737449319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/>
                        </a:solidFill>
                      </a:rPr>
                      <a:t>8%; 1.418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B17-4118-90BB-E8D16F187BC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/>
                        </a:solidFill>
                      </a:rPr>
                      <a:t>9%; 1.470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B17-4118-90BB-E8D16F187BC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/>
                        </a:solidFill>
                      </a:rPr>
                      <a:t>34%; 5.746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B17-4118-90BB-E8D16F187BC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tx1"/>
                        </a:solidFill>
                      </a:rPr>
                      <a:t>48%; 8.095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B17-4118-90BB-E8D16F187B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'active-fires-month-09-12-2020-0'!$I$8:$I$11</c:f>
              <c:strCache>
                <c:ptCount val="4"/>
                <c:pt idx="0">
                  <c:v>MÉDIO</c:v>
                </c:pt>
                <c:pt idx="1">
                  <c:v>GRANDE</c:v>
                </c:pt>
                <c:pt idx="2">
                  <c:v>PEQUENA</c:v>
                </c:pt>
                <c:pt idx="3">
                  <c:v>SEM CAR</c:v>
                </c:pt>
              </c:strCache>
            </c:strRef>
          </c:cat>
          <c:val>
            <c:numRef>
              <c:f>'active-fires-month-09-12-2020-0'!$J$8:$J$11</c:f>
              <c:numCache>
                <c:formatCode>#,##0</c:formatCode>
                <c:ptCount val="4"/>
                <c:pt idx="0">
                  <c:v>1502</c:v>
                </c:pt>
                <c:pt idx="1">
                  <c:v>1549</c:v>
                </c:pt>
                <c:pt idx="2">
                  <c:v>6612</c:v>
                </c:pt>
                <c:pt idx="3">
                  <c:v>8556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1B-4D37-ACC9-68BE6226F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670784"/>
        <c:axId val="67672320"/>
      </c:barChart>
      <c:catAx>
        <c:axId val="67670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b="1"/>
            </a:pPr>
            <a:endParaRPr lang="pt-BR"/>
          </a:p>
        </c:txPr>
        <c:crossAx val="67672320"/>
        <c:crosses val="autoZero"/>
        <c:auto val="1"/>
        <c:lblAlgn val="ctr"/>
        <c:lblOffset val="100"/>
        <c:noMultiLvlLbl val="0"/>
      </c:catAx>
      <c:valAx>
        <c:axId val="67672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1"/>
                </a:pPr>
                <a:r>
                  <a:rPr lang="pt-BR" b="1" dirty="0"/>
                  <a:t>N. de focos</a:t>
                </a:r>
              </a:p>
            </c:rich>
          </c:tx>
          <c:layout>
            <c:manualLayout>
              <c:xMode val="edge"/>
              <c:yMode val="edge"/>
              <c:x val="0.44654091768558724"/>
              <c:y val="0.90581807253390023"/>
            </c:manualLayout>
          </c:layout>
          <c:overlay val="0"/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6767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'Focos por municipio - de 2021-0'!$A$2:$A$31</c:f>
              <c:strCache>
                <c:ptCount val="30"/>
                <c:pt idx="0">
                  <c:v>APORÁ (BAHIA)</c:v>
                </c:pt>
                <c:pt idx="1">
                  <c:v>ARCOS (MINAS GERAIS)</c:v>
                </c:pt>
                <c:pt idx="2">
                  <c:v>AURORA DO TOCANTINS (TOCANTINS)</c:v>
                </c:pt>
                <c:pt idx="3">
                  <c:v>BARREIRINHAS (MARANHÃO)</c:v>
                </c:pt>
                <c:pt idx="4">
                  <c:v>BALSAS (MARANHÃO)</c:v>
                </c:pt>
                <c:pt idx="5">
                  <c:v>BOM JESUS DO ARAGUAIA (MATO GROSSO)</c:v>
                </c:pt>
                <c:pt idx="6">
                  <c:v>BONFIM (RORAIMA)</c:v>
                </c:pt>
                <c:pt idx="7">
                  <c:v>CAMPOS DOS GOYTACAZES (RIO DE JANEIRO)</c:v>
                </c:pt>
                <c:pt idx="8">
                  <c:v>LINHARES (ESPIRITO SANTO)</c:v>
                </c:pt>
                <c:pt idx="9">
                  <c:v>MONTEIROPOLIS (ALAGOAS)</c:v>
                </c:pt>
                <c:pt idx="10">
                  <c:v>SANTA RITA DO TRIVELATO (MATO GROSSO)</c:v>
                </c:pt>
                <c:pt idx="11">
                  <c:v>UIRAMUTÁ (RORAIMA)</c:v>
                </c:pt>
                <c:pt idx="12">
                  <c:v>UNIÃO DO SUL (MATO GROSSO)</c:v>
                </c:pt>
                <c:pt idx="13">
                  <c:v>URUARÁ (PARÁ)</c:v>
                </c:pt>
                <c:pt idx="14">
                  <c:v>APUÍ (AMAZONAS)</c:v>
                </c:pt>
                <c:pt idx="15">
                  <c:v>LUÍS EDUARDO MAGALHÃES (BAHIA)</c:v>
                </c:pt>
                <c:pt idx="16">
                  <c:v>MUCURI (BAHIA)</c:v>
                </c:pt>
                <c:pt idx="17">
                  <c:v>NOVA MUTUM (MATO GROSSO)</c:v>
                </c:pt>
                <c:pt idx="18">
                  <c:v>PLACAS (PARÁ)</c:v>
                </c:pt>
                <c:pt idx="19">
                  <c:v>RURRÓPOLIS (PARÁ)</c:v>
                </c:pt>
                <c:pt idx="20">
                  <c:v>TREMEDAL (BAHIA)</c:v>
                </c:pt>
                <c:pt idx="21">
                  <c:v>FORMOSA DO RIO PRETO (BAHIA)</c:v>
                </c:pt>
                <c:pt idx="22">
                  <c:v>PACARAIMA (RORAIMA)</c:v>
                </c:pt>
                <c:pt idx="23">
                  <c:v>VERA (MATO GROSSO)</c:v>
                </c:pt>
                <c:pt idx="24">
                  <c:v>ALCOBAÇA (BAHIA)</c:v>
                </c:pt>
                <c:pt idx="25">
                  <c:v>NOVA UBIRATÃ (MATO GROSSO)</c:v>
                </c:pt>
                <c:pt idx="26">
                  <c:v>SORRISO (MATO GROSSO)</c:v>
                </c:pt>
                <c:pt idx="27">
                  <c:v>BRASNORTE (MATO GROSSO)</c:v>
                </c:pt>
                <c:pt idx="28">
                  <c:v>ÓBIDOS (PARÁ)</c:v>
                </c:pt>
                <c:pt idx="29">
                  <c:v>PIRATINI (RIO GRANDE DO SUL)</c:v>
                </c:pt>
              </c:strCache>
            </c:strRef>
          </c:cat>
          <c:val>
            <c:numRef>
              <c:f>'Focos por municipio - de 2021-0'!$B$2:$B$31</c:f>
              <c:numCache>
                <c:formatCode>General</c:formatCode>
                <c:ptCount val="3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7</c:v>
                </c:pt>
                <c:pt idx="28">
                  <c:v>7</c:v>
                </c:pt>
                <c:pt idx="2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A1-4E00-8A4E-2AB633178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747840"/>
        <c:axId val="67749376"/>
      </c:barChart>
      <c:catAx>
        <c:axId val="67747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749376"/>
        <c:crosses val="autoZero"/>
        <c:auto val="1"/>
        <c:lblAlgn val="ctr"/>
        <c:lblOffset val="100"/>
        <c:noMultiLvlLbl val="0"/>
      </c:catAx>
      <c:valAx>
        <c:axId val="677493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774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'Focos por municipio - de 2021-0'!$J$7:$J$9</c:f>
              <c:strCache>
                <c:ptCount val="3"/>
                <c:pt idx="0">
                  <c:v>MANICORÉ</c:v>
                </c:pt>
                <c:pt idx="1">
                  <c:v>LÁBREA</c:v>
                </c:pt>
                <c:pt idx="2">
                  <c:v>APUÍ</c:v>
                </c:pt>
              </c:strCache>
            </c:strRef>
          </c:cat>
          <c:val>
            <c:numRef>
              <c:f>'Focos por municipio - de 2021-0'!$K$7:$K$9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CD-4481-A716-6EF9BD6E5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994752"/>
        <c:axId val="67996288"/>
      </c:barChart>
      <c:catAx>
        <c:axId val="67994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996288"/>
        <c:crosses val="autoZero"/>
        <c:auto val="1"/>
        <c:lblAlgn val="ctr"/>
        <c:lblOffset val="100"/>
        <c:noMultiLvlLbl val="0"/>
      </c:catAx>
      <c:valAx>
        <c:axId val="6799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99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'Focos por estado - de 2021-01-1'!$J$11</c:f>
              <c:strCache>
                <c:ptCount val="1"/>
                <c:pt idx="0">
                  <c:v>FOCOS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C0-4994-9E0C-1EFC9F04C4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'Focos por estado - de 2021-01-1'!$K$10</c:f>
              <c:strCache>
                <c:ptCount val="1"/>
                <c:pt idx="0">
                  <c:v>CAREIRO DA VÁRZEA</c:v>
                </c:pt>
              </c:strCache>
            </c:strRef>
          </c:cat>
          <c:val>
            <c:numRef>
              <c:f>'Focos por estado - de 2021-01-1'!$K$11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C0-4994-9E0C-1EFC9F04C4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8091264"/>
        <c:axId val="68101248"/>
      </c:barChart>
      <c:catAx>
        <c:axId val="68091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8101248"/>
        <c:crosses val="autoZero"/>
        <c:auto val="1"/>
        <c:lblAlgn val="ctr"/>
        <c:lblOffset val="100"/>
        <c:noMultiLvlLbl val="0"/>
      </c:catAx>
      <c:valAx>
        <c:axId val="6810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809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833654897587214E-2"/>
          <c:y val="3.8587184248694818E-2"/>
          <c:w val="0.9763326902048256"/>
          <c:h val="0.780561008492771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Planilha1!$B$4</c:f>
              <c:strCache>
                <c:ptCount val="1"/>
                <c:pt idx="0">
                  <c:v>jan/20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Planilha1!$C$3:$AA$3</c:f>
              <c:strCach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TOTAL</c:v>
                </c:pt>
              </c:strCache>
            </c:strRef>
          </c:cat>
          <c:val>
            <c:numRef>
              <c:f>Planilha1!$C$4:$AA$4</c:f>
              <c:numCache>
                <c:formatCode>General</c:formatCode>
                <c:ptCount val="2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32</c:v>
                </c:pt>
                <c:pt idx="4">
                  <c:v>16</c:v>
                </c:pt>
                <c:pt idx="5">
                  <c:v>52</c:v>
                </c:pt>
                <c:pt idx="6">
                  <c:v>34</c:v>
                </c:pt>
                <c:pt idx="7">
                  <c:v>6</c:v>
                </c:pt>
                <c:pt idx="8">
                  <c:v>6</c:v>
                </c:pt>
                <c:pt idx="9">
                  <c:v>1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3</c:v>
                </c:pt>
                <c:pt idx="15">
                  <c:v>2</c:v>
                </c:pt>
                <c:pt idx="16">
                  <c:v>0</c:v>
                </c:pt>
                <c:pt idx="17">
                  <c:v>6</c:v>
                </c:pt>
                <c:pt idx="18">
                  <c:v>0</c:v>
                </c:pt>
                <c:pt idx="19">
                  <c:v>0</c:v>
                </c:pt>
                <c:pt idx="20">
                  <c:v>6</c:v>
                </c:pt>
                <c:pt idx="21">
                  <c:v>0</c:v>
                </c:pt>
                <c:pt idx="22">
                  <c:v>3</c:v>
                </c:pt>
                <c:pt idx="23">
                  <c:v>1</c:v>
                </c:pt>
                <c:pt idx="24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50-44BA-964D-8B9A09D17DE3}"/>
            </c:ext>
          </c:extLst>
        </c:ser>
        <c:ser>
          <c:idx val="1"/>
          <c:order val="1"/>
          <c:tx>
            <c:strRef>
              <c:f>Planilha1!$B$5</c:f>
              <c:strCache>
                <c:ptCount val="1"/>
                <c:pt idx="0">
                  <c:v>jan/21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Planilha1!$C$3:$AA$3</c:f>
              <c:strCach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TOTAL</c:v>
                </c:pt>
              </c:strCache>
            </c:strRef>
          </c:cat>
          <c:val>
            <c:numRef>
              <c:f>Planilha1!$C$5:$AA$5</c:f>
              <c:numCache>
                <c:formatCode>General</c:formatCode>
                <c:ptCount val="25"/>
                <c:pt idx="0">
                  <c:v>2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6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3</c:v>
                </c:pt>
                <c:pt idx="17">
                  <c:v>4</c:v>
                </c:pt>
                <c:pt idx="18">
                  <c:v>0</c:v>
                </c:pt>
                <c:pt idx="19">
                  <c:v>3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50-44BA-964D-8B9A09D17D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68135552"/>
        <c:axId val="69235072"/>
      </c:barChart>
      <c:catAx>
        <c:axId val="6813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235072"/>
        <c:crosses val="autoZero"/>
        <c:auto val="1"/>
        <c:lblAlgn val="ctr"/>
        <c:lblOffset val="100"/>
        <c:noMultiLvlLbl val="0"/>
      </c:catAx>
      <c:valAx>
        <c:axId val="69235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135552"/>
        <c:crosses val="autoZero"/>
        <c:crossBetween val="between"/>
      </c:valAx>
      <c:spPr>
        <a:pattFill prst="ltDnDiag">
          <a:fgClr>
            <a:schemeClr val="bg1"/>
          </a:fgClr>
          <a:bgClr>
            <a:schemeClr val="bg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171203846945862"/>
          <c:y val="8.9680814656390398E-2"/>
          <c:w val="0.11594000091314817"/>
          <c:h val="7.19249093946949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2777777777778"/>
          <c:y val="0.17824074074074073"/>
          <c:w val="0.42222222222222222"/>
          <c:h val="0.70370370370370372"/>
        </c:manualLayout>
      </c:layout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Nº de focos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B4-433E-8065-E1C5053BF6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B4-433E-8065-E1C5053BF6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B4-433E-8065-E1C5053BF6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0B4-433E-8065-E1C5053BF6E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0B4-433E-8065-E1C5053BF6E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0B4-433E-8065-E1C5053BF6E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0B4-433E-8065-E1C5053BF6EB}"/>
              </c:ext>
            </c:extLst>
          </c:dPt>
          <c:dLbls>
            <c:dLbl>
              <c:idx val="0"/>
              <c:layout>
                <c:manualLayout>
                  <c:x val="-0.14991165461123296"/>
                  <c:y val="-9.1730884814114635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tx1"/>
                        </a:solidFill>
                      </a:rPr>
                      <a:t>Assentamento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federal 1,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11%</a:t>
                    </a:r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0B4-433E-8065-E1C5053BF6EB}"/>
                </c:ext>
              </c:extLst>
            </c:dLbl>
            <c:dLbl>
              <c:idx val="1"/>
              <c:layout>
                <c:manualLayout>
                  <c:x val="7.170745844269466E-2"/>
                  <c:y val="8.051506352175167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B4-433E-8065-E1C5053BF6EB}"/>
                </c:ext>
              </c:extLst>
            </c:dLbl>
            <c:dLbl>
              <c:idx val="2"/>
              <c:layout>
                <c:manualLayout>
                  <c:x val="0.11726704264476577"/>
                  <c:y val="-4.946707445306159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Terra </a:t>
                    </a:r>
                    <a:r>
                      <a:rPr lang="en-US" dirty="0" err="1">
                        <a:solidFill>
                          <a:schemeClr val="tx1"/>
                        </a:solidFill>
                      </a:rPr>
                      <a:t>indígena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1,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11%</a:t>
                    </a:r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0B4-433E-8065-E1C5053BF6EB}"/>
                </c:ext>
              </c:extLst>
            </c:dLbl>
            <c:dLbl>
              <c:idx val="3"/>
              <c:layout>
                <c:manualLayout>
                  <c:x val="7.8510864087111457E-2"/>
                  <c:y val="3.53290846535477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B4-433E-8065-E1C5053BF6EB}"/>
                </c:ext>
              </c:extLst>
            </c:dLbl>
            <c:dLbl>
              <c:idx val="4"/>
              <c:layout>
                <c:manualLayout>
                  <c:x val="0.15385658529544685"/>
                  <c:y val="1.403430855934320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tx1"/>
                        </a:solidFill>
                      </a:rPr>
                      <a:t>Glebas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dirty="0" err="1">
                        <a:solidFill>
                          <a:schemeClr val="tx1"/>
                        </a:solidFill>
                      </a:rPr>
                      <a:t>federais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4,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45%</a:t>
                    </a:r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0B4-433E-8065-E1C5053BF6EB}"/>
                </c:ext>
              </c:extLst>
            </c:dLbl>
            <c:dLbl>
              <c:idx val="5"/>
              <c:layout>
                <c:manualLayout>
                  <c:x val="-4.102685025471392E-2"/>
                  <c:y val="5.4668019422157835E-2"/>
                </c:manualLayout>
              </c:layout>
              <c:tx>
                <c:rich>
                  <a:bodyPr/>
                  <a:lstStyle/>
                  <a:p>
                    <a:r>
                      <a:rPr lang="pt-BR">
                        <a:solidFill>
                          <a:schemeClr val="tx1"/>
                        </a:solidFill>
                      </a:rPr>
                      <a:t>Unidade de Conservação Estadual
0%</a:t>
                    </a:r>
                    <a:endParaRPr lang="pt-BR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40B4-433E-8065-E1C5053BF6EB}"/>
                </c:ext>
              </c:extLst>
            </c:dLbl>
            <c:dLbl>
              <c:idx val="6"/>
              <c:layout>
                <c:manualLayout>
                  <c:x val="-0.12023638824411839"/>
                  <c:y val="3.4431705643794955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tx1"/>
                        </a:solidFill>
                      </a:rPr>
                      <a:t>Outras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dirty="0" err="1">
                        <a:solidFill>
                          <a:schemeClr val="tx1"/>
                        </a:solidFill>
                      </a:rPr>
                      <a:t>destinações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3,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33%</a:t>
                    </a:r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40B4-433E-8065-E1C5053BF6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Planilha1!$A$2:$A$8</c:f>
              <c:strCache>
                <c:ptCount val="7"/>
                <c:pt idx="0">
                  <c:v>Assentamento Federal</c:v>
                </c:pt>
                <c:pt idx="1">
                  <c:v>Unidade de Conservação Federal</c:v>
                </c:pt>
                <c:pt idx="2">
                  <c:v>Terra Indígena</c:v>
                </c:pt>
                <c:pt idx="3">
                  <c:v>Glebas do Estado</c:v>
                </c:pt>
                <c:pt idx="4">
                  <c:v>Glebas Federais</c:v>
                </c:pt>
                <c:pt idx="5">
                  <c:v>Unidade de conservação Estadual</c:v>
                </c:pt>
                <c:pt idx="6">
                  <c:v>Outras destinações</c:v>
                </c:pt>
              </c:strCache>
            </c:strRef>
          </c:cat>
          <c:val>
            <c:numRef>
              <c:f>Planilha1!$B$2:$B$8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0B4-433E-8065-E1C5053BF6E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'Focos por estado - de 2021-01-1'!$M$8</c:f>
              <c:strCache>
                <c:ptCount val="1"/>
                <c:pt idx="0">
                  <c:v>FOCOS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442-49BE-BA54-7DEB1BAAC4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'Focos por estado - de 2021-01-1'!$N$7</c:f>
              <c:strCache>
                <c:ptCount val="1"/>
                <c:pt idx="0">
                  <c:v>P.A JUMA</c:v>
                </c:pt>
              </c:strCache>
            </c:strRef>
          </c:cat>
          <c:val>
            <c:numRef>
              <c:f>'Focos por estado - de 2021-01-1'!$N$8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42-49BE-BA54-7DEB1BAAC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325888"/>
        <c:axId val="82327424"/>
      </c:barChart>
      <c:catAx>
        <c:axId val="82325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327424"/>
        <c:crosses val="autoZero"/>
        <c:auto val="1"/>
        <c:lblAlgn val="ctr"/>
        <c:lblOffset val="100"/>
        <c:noMultiLvlLbl val="0"/>
      </c:catAx>
      <c:valAx>
        <c:axId val="8232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232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'Focos por estado - de 2021-01-0'!$C$1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'Focos por estado - de 2021-01-0'!$A$2:$A$10</c:f>
              <c:strCache>
                <c:ptCount val="9"/>
                <c:pt idx="0">
                  <c:v>MATO GROSSO</c:v>
                </c:pt>
                <c:pt idx="1">
                  <c:v>PARÁ</c:v>
                </c:pt>
                <c:pt idx="2">
                  <c:v>MARANHÃO</c:v>
                </c:pt>
                <c:pt idx="3">
                  <c:v>TOCANTINS</c:v>
                </c:pt>
                <c:pt idx="4">
                  <c:v>RONDÔNIA</c:v>
                </c:pt>
                <c:pt idx="5">
                  <c:v>AMAZONAS</c:v>
                </c:pt>
                <c:pt idx="6">
                  <c:v>RORAIMA</c:v>
                </c:pt>
                <c:pt idx="7">
                  <c:v>ACRE</c:v>
                </c:pt>
                <c:pt idx="8">
                  <c:v>AMAPÁ</c:v>
                </c:pt>
              </c:strCache>
            </c:strRef>
          </c:cat>
          <c:val>
            <c:numRef>
              <c:f>'Focos por estado - de 2021-01-0'!$C$2:$C$10</c:f>
              <c:numCache>
                <c:formatCode>General</c:formatCode>
                <c:ptCount val="9"/>
                <c:pt idx="0">
                  <c:v>348</c:v>
                </c:pt>
                <c:pt idx="1">
                  <c:v>241</c:v>
                </c:pt>
                <c:pt idx="2">
                  <c:v>171</c:v>
                </c:pt>
                <c:pt idx="3">
                  <c:v>57</c:v>
                </c:pt>
                <c:pt idx="4">
                  <c:v>44</c:v>
                </c:pt>
                <c:pt idx="5">
                  <c:v>36</c:v>
                </c:pt>
                <c:pt idx="6">
                  <c:v>31</c:v>
                </c:pt>
                <c:pt idx="7">
                  <c:v>5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C7-43AB-892A-2FC5D8E129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188992"/>
        <c:axId val="43190528"/>
      </c:barChart>
      <c:catAx>
        <c:axId val="4318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3190528"/>
        <c:crosses val="autoZero"/>
        <c:auto val="1"/>
        <c:lblAlgn val="ctr"/>
        <c:lblOffset val="100"/>
        <c:noMultiLvlLbl val="0"/>
      </c:catAx>
      <c:valAx>
        <c:axId val="43190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318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RMM_SUL!$A$15</c:f>
              <c:strCache>
                <c:ptCount val="1"/>
                <c:pt idx="0">
                  <c:v>Região Metropolitana de Manaus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/>
                      <a:t>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2BB-4CA0-A281-73C0F5A418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RMM_SUL!$C$1</c:f>
              <c:strCache>
                <c:ptCount val="1"/>
                <c:pt idx="0">
                  <c:v>JAN</c:v>
                </c:pt>
              </c:strCache>
            </c:strRef>
          </c:cat>
          <c:val>
            <c:numRef>
              <c:f>RMM_SUL!$C$15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2-4A32-9B7E-B5AAED30CB47}"/>
            </c:ext>
          </c:extLst>
        </c:ser>
        <c:ser>
          <c:idx val="1"/>
          <c:order val="1"/>
          <c:tx>
            <c:strRef>
              <c:f>RMM_SUL!$U$15</c:f>
              <c:strCache>
                <c:ptCount val="1"/>
                <c:pt idx="0">
                  <c:v>Região Sul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2BB-4CA0-A281-73C0F5A418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RMM_SUL!$C$1</c:f>
              <c:strCache>
                <c:ptCount val="1"/>
                <c:pt idx="0">
                  <c:v>JAN</c:v>
                </c:pt>
              </c:strCache>
            </c:strRef>
          </c:cat>
          <c:val>
            <c:numRef>
              <c:f>RMM_SUL!$AF$15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A2-4A32-9B7E-B5AAED30CB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3250432"/>
        <c:axId val="43251968"/>
      </c:barChart>
      <c:catAx>
        <c:axId val="4325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43251968"/>
        <c:crosses val="autoZero"/>
        <c:auto val="1"/>
        <c:lblAlgn val="ctr"/>
        <c:lblOffset val="100"/>
        <c:noMultiLvlLbl val="0"/>
      </c:catAx>
      <c:valAx>
        <c:axId val="43251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4325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0.4182</cdr:x>
      <cdr:y>0.95122</cdr:y>
    </cdr:from>
    <cdr:to>
      <cdr:x>0.62367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414624" y="3111780"/>
          <a:ext cx="1186339" cy="159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0.50328</cdr:x>
      <cdr:y>0.54849</cdr:y>
    </cdr:from>
    <cdr:to>
      <cdr:x>0.58118</cdr:x>
      <cdr:y>0.96856</cdr:y>
    </cdr:to>
    <cdr:sp macro="" textlink="">
      <cdr:nvSpPr>
        <cdr:cNvPr id="3" name="CaixaDeTexto 2"/>
        <cdr:cNvSpPr txBox="1"/>
      </cdr:nvSpPr>
      <cdr:spPr>
        <a:xfrm xmlns:a="http://schemas.openxmlformats.org/drawingml/2006/main" rot="4528555">
          <a:off x="2443607" y="2256497"/>
          <a:ext cx="1374218" cy="4498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4E0E-BA77-4AC1-9055-6C816867D28F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A8B38-D8E8-4EE0-B0C6-88DFC7FFDC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74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c453d09f8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1300" y="796925"/>
            <a:ext cx="7096125" cy="3992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4c453d09f8_0_105:notes"/>
          <p:cNvSpPr txBox="1">
            <a:spLocks noGrp="1"/>
          </p:cNvSpPr>
          <p:nvPr>
            <p:ph type="body" idx="1"/>
          </p:nvPr>
        </p:nvSpPr>
        <p:spPr>
          <a:xfrm>
            <a:off x="661572" y="5056702"/>
            <a:ext cx="5292563" cy="4790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8831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91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43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3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81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45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c453d09f8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-241300" y="796925"/>
            <a:ext cx="7096125" cy="3992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4c453d09f8_0_105:notes"/>
          <p:cNvSpPr txBox="1">
            <a:spLocks noGrp="1"/>
          </p:cNvSpPr>
          <p:nvPr>
            <p:ph type="body" idx="1"/>
          </p:nvPr>
        </p:nvSpPr>
        <p:spPr>
          <a:xfrm>
            <a:off x="661572" y="5056702"/>
            <a:ext cx="5292563" cy="4790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3017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12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A8B38-D8E8-4EE0-B0C6-88DFC7FFDC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8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F096C-D82C-4A6F-8A58-004807655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1A8CC4-8346-4CCF-B9E9-441AE0C88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B87B5C-B91D-4B94-B84D-EB49C335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CE63A2-BEC6-465E-AD98-1507B58986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09D262-19FE-41C1-A71E-F38D95064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78ABE2-9E36-4FDE-B1FB-E3E0AB4A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7BA86-884F-42DA-9EAC-66D244DC9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D7335C1-2E9B-44D7-9451-6684BCBB1683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748CE8C8-86BF-42BB-A402-2A67A2C95F7E}"/>
              </a:ext>
            </a:extLst>
          </p:cNvPr>
          <p:cNvGrpSpPr/>
          <p:nvPr userDrawn="1"/>
        </p:nvGrpSpPr>
        <p:grpSpPr>
          <a:xfrm>
            <a:off x="7035689" y="248310"/>
            <a:ext cx="5156311" cy="195264"/>
            <a:chOff x="7035689" y="461960"/>
            <a:chExt cx="5156311" cy="195264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4C2C5F2-DE73-4902-86AB-CEA568386445}"/>
                </a:ext>
              </a:extLst>
            </p:cNvPr>
            <p:cNvSpPr/>
            <p:nvPr/>
          </p:nvSpPr>
          <p:spPr>
            <a:xfrm>
              <a:off x="8302515" y="461962"/>
              <a:ext cx="3889485" cy="195262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4533863C-4AEA-4464-B1C6-942D10FAC4DD}"/>
                </a:ext>
              </a:extLst>
            </p:cNvPr>
            <p:cNvSpPr/>
            <p:nvPr/>
          </p:nvSpPr>
          <p:spPr>
            <a:xfrm>
              <a:off x="7559564" y="461961"/>
              <a:ext cx="450056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271E88CA-C81A-43F3-A5CB-D698DD9CF1D6}"/>
                </a:ext>
              </a:extLst>
            </p:cNvPr>
            <p:cNvSpPr/>
            <p:nvPr/>
          </p:nvSpPr>
          <p:spPr>
            <a:xfrm>
              <a:off x="7035689" y="461960"/>
              <a:ext cx="230980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47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7A261FF-A0F0-4D83-A701-E32832F9E512}"/>
              </a:ext>
            </a:extLst>
          </p:cNvPr>
          <p:cNvSpPr/>
          <p:nvPr/>
        </p:nvSpPr>
        <p:spPr>
          <a:xfrm>
            <a:off x="6530865" y="248320"/>
            <a:ext cx="5661135" cy="195261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42988AD-ADD4-479C-B1BA-13C5BD5C4AA6}"/>
              </a:ext>
            </a:extLst>
          </p:cNvPr>
          <p:cNvSpPr/>
          <p:nvPr/>
        </p:nvSpPr>
        <p:spPr>
          <a:xfrm>
            <a:off x="5787914" y="248319"/>
            <a:ext cx="450056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500FCF58-AC35-4239-A467-3EBCB783D9C7}"/>
              </a:ext>
            </a:extLst>
          </p:cNvPr>
          <p:cNvSpPr/>
          <p:nvPr/>
        </p:nvSpPr>
        <p:spPr>
          <a:xfrm>
            <a:off x="5264039" y="248318"/>
            <a:ext cx="230980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4AC104B-EC84-473B-9746-D0A2A6F55739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41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0D2E67E8-04BF-4A29-8240-0CD6300B9199}"/>
              </a:ext>
            </a:extLst>
          </p:cNvPr>
          <p:cNvGrpSpPr/>
          <p:nvPr userDrawn="1"/>
        </p:nvGrpSpPr>
        <p:grpSpPr>
          <a:xfrm>
            <a:off x="7035689" y="248310"/>
            <a:ext cx="5156311" cy="195264"/>
            <a:chOff x="7035689" y="461960"/>
            <a:chExt cx="5156311" cy="195264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B3AFE958-C8CA-44AE-9E8D-FBF4F641EF0C}"/>
                </a:ext>
              </a:extLst>
            </p:cNvPr>
            <p:cNvSpPr/>
            <p:nvPr/>
          </p:nvSpPr>
          <p:spPr>
            <a:xfrm>
              <a:off x="8302515" y="461962"/>
              <a:ext cx="3889485" cy="195262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92BAE612-736F-4331-9FFB-D8ACDCF87090}"/>
                </a:ext>
              </a:extLst>
            </p:cNvPr>
            <p:cNvSpPr/>
            <p:nvPr/>
          </p:nvSpPr>
          <p:spPr>
            <a:xfrm>
              <a:off x="7559564" y="461961"/>
              <a:ext cx="450056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0E1507DD-E49D-47B6-88AC-DE62D264C4BE}"/>
                </a:ext>
              </a:extLst>
            </p:cNvPr>
            <p:cNvSpPr/>
            <p:nvPr/>
          </p:nvSpPr>
          <p:spPr>
            <a:xfrm>
              <a:off x="7035689" y="461960"/>
              <a:ext cx="230980" cy="195263"/>
            </a:xfrm>
            <a:prstGeom prst="rect">
              <a:avLst/>
            </a:prstGeom>
            <a:solidFill>
              <a:srgbClr val="009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4DF0DA8C-9B5C-412B-9CF3-952A1EFE6079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71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3AFE958-C8CA-44AE-9E8D-FBF4F641EF0C}"/>
              </a:ext>
            </a:extLst>
          </p:cNvPr>
          <p:cNvSpPr/>
          <p:nvPr/>
        </p:nvSpPr>
        <p:spPr>
          <a:xfrm>
            <a:off x="10532972" y="248312"/>
            <a:ext cx="1659028" cy="195261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2BAE612-736F-4331-9FFB-D8ACDCF87090}"/>
              </a:ext>
            </a:extLst>
          </p:cNvPr>
          <p:cNvSpPr/>
          <p:nvPr/>
        </p:nvSpPr>
        <p:spPr>
          <a:xfrm>
            <a:off x="9790020" y="248311"/>
            <a:ext cx="450056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E1507DD-E49D-47B6-88AC-DE62D264C4BE}"/>
              </a:ext>
            </a:extLst>
          </p:cNvPr>
          <p:cNvSpPr/>
          <p:nvPr/>
        </p:nvSpPr>
        <p:spPr>
          <a:xfrm>
            <a:off x="9266145" y="248310"/>
            <a:ext cx="230980" cy="195263"/>
          </a:xfrm>
          <a:prstGeom prst="rect">
            <a:avLst/>
          </a:prstGeom>
          <a:solidFill>
            <a:srgbClr val="009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7B40AE0-EA42-434A-8259-90DBA28BB022}"/>
              </a:ext>
            </a:extLst>
          </p:cNvPr>
          <p:cNvSpPr/>
          <p:nvPr userDrawn="1"/>
        </p:nvSpPr>
        <p:spPr>
          <a:xfrm>
            <a:off x="0" y="6489194"/>
            <a:ext cx="4724400" cy="183093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83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4F47ED-7A50-418F-ADEB-A5C73E8DFCF4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01/02/2021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8046B2-C200-4235-91CC-8C556A299281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26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BA115D-6B37-45C3-BDCF-98907918C075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01/02/2021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544C64-A1BA-48FA-BF1B-D4C81BA6EE08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60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B112AD1-76F0-4CB8-ACF0-68192BC1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6DB85EA-D820-4CC8-8AC5-BF6FC9A79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148E8D-4B2D-4463-B214-28BC711AF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CE63A2-BEC6-465E-AD98-1507B58986A1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AA5E18-C0E4-490B-87ED-62F753FC4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A5C757-C9FC-4822-8D0E-9CB3EE29A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7BA86-884F-42DA-9EAC-66D244DC9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1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B8AF93A-326C-47D2-9D6F-CEEC924BCBE8}"/>
              </a:ext>
            </a:extLst>
          </p:cNvPr>
          <p:cNvSpPr/>
          <p:nvPr/>
        </p:nvSpPr>
        <p:spPr>
          <a:xfrm>
            <a:off x="-1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4688977-85C7-432D-A494-D542730D3FE9}"/>
              </a:ext>
            </a:extLst>
          </p:cNvPr>
          <p:cNvSpPr/>
          <p:nvPr/>
        </p:nvSpPr>
        <p:spPr>
          <a:xfrm>
            <a:off x="715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9886CEF-D101-4D2A-B575-8BEC0993A01F}"/>
              </a:ext>
            </a:extLst>
          </p:cNvPr>
          <p:cNvSpPr/>
          <p:nvPr/>
        </p:nvSpPr>
        <p:spPr>
          <a:xfrm>
            <a:off x="3365795" y="6615156"/>
            <a:ext cx="5040000" cy="242844"/>
          </a:xfrm>
          <a:prstGeom prst="rect">
            <a:avLst/>
          </a:prstGeom>
          <a:solidFill>
            <a:srgbClr val="04A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F89366D4-0AF8-4FFB-8CBB-92397F16ED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526" y="5378450"/>
            <a:ext cx="5200538" cy="1091341"/>
          </a:xfrm>
          <a:prstGeom prst="rect">
            <a:avLst/>
          </a:prstGeom>
        </p:spPr>
      </p:pic>
      <p:sp>
        <p:nvSpPr>
          <p:cNvPr id="11" name="TITLE">
            <a:extLst>
              <a:ext uri="{FF2B5EF4-FFF2-40B4-BE49-F238E27FC236}">
                <a16:creationId xmlns:a16="http://schemas.microsoft.com/office/drawing/2014/main" id="{8C909754-49CC-4B03-BA8A-9FE047832A3F}"/>
              </a:ext>
            </a:extLst>
          </p:cNvPr>
          <p:cNvSpPr/>
          <p:nvPr/>
        </p:nvSpPr>
        <p:spPr>
          <a:xfrm>
            <a:off x="-12000" y="2767280"/>
            <a:ext cx="12203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2A3D74"/>
                </a:solidFill>
                <a:latin typeface="Geomanist" panose="02000503000000020004" pitchFamily="50" charset="0"/>
              </a:rPr>
              <a:t>Boletim Semanal de Queimadas - AM</a:t>
            </a:r>
          </a:p>
          <a:p>
            <a:pPr algn="ctr"/>
            <a:r>
              <a:rPr lang="pt-BR" sz="3600" dirty="0">
                <a:solidFill>
                  <a:srgbClr val="2A3D74"/>
                </a:solidFill>
                <a:latin typeface="Geomanist" panose="02000503000000020004" pitchFamily="50" charset="0"/>
              </a:rPr>
              <a:t>18 a 24 de janeiro de 2021</a:t>
            </a:r>
          </a:p>
        </p:txBody>
      </p:sp>
    </p:spTree>
    <p:extLst>
      <p:ext uri="{BB962C8B-B14F-4D97-AF65-F5344CB8AC3E}">
        <p14:creationId xmlns:p14="http://schemas.microsoft.com/office/powerpoint/2010/main" val="104204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0" y="818265"/>
            <a:ext cx="6676955" cy="5318560"/>
          </a:xfrm>
          <a:prstGeom prst="rect">
            <a:avLst/>
          </a:prstGeom>
        </p:spPr>
      </p:pic>
      <p:sp>
        <p:nvSpPr>
          <p:cNvPr id="4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06230" y="125768"/>
            <a:ext cx="8372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Distribuição Geográfica das Queimadas </a:t>
            </a:r>
          </a:p>
        </p:txBody>
      </p:sp>
      <p:sp>
        <p:nvSpPr>
          <p:cNvPr id="5" name="PERIODO">
            <a:extLst>
              <a:ext uri="{FF2B5EF4-FFF2-40B4-BE49-F238E27FC236}">
                <a16:creationId xmlns:a16="http://schemas.microsoft.com/office/drawing/2014/main" id="{B5723C6B-4577-458F-8264-1C3C7ABD7236}"/>
              </a:ext>
            </a:extLst>
          </p:cNvPr>
          <p:cNvSpPr/>
          <p:nvPr/>
        </p:nvSpPr>
        <p:spPr>
          <a:xfrm>
            <a:off x="4721689" y="6476947"/>
            <a:ext cx="45053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:  </a:t>
            </a:r>
            <a:r>
              <a:rPr lang="pt-BR" sz="1100" dirty="0">
                <a:latin typeface="Geomanist" panose="02000503000000020004" pitchFamily="50" charset="0"/>
              </a:rPr>
              <a:t>01 a 24 de  janeiro de 2021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862766"/>
              </p:ext>
            </p:extLst>
          </p:nvPr>
        </p:nvGraphicFramePr>
        <p:xfrm>
          <a:off x="6783185" y="818265"/>
          <a:ext cx="5221246" cy="5658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9769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03695" y="103163"/>
            <a:ext cx="80409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b="1" dirty="0">
                <a:solidFill>
                  <a:srgbClr val="202F58"/>
                </a:solidFill>
                <a:latin typeface="Geomanist" panose="02000503000000020004" pitchFamily="50" charset="0"/>
              </a:rPr>
              <a:t>Distribuição de Focos de Calor – Categoria Fundiária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36107"/>
              </p:ext>
            </p:extLst>
          </p:nvPr>
        </p:nvGraphicFramePr>
        <p:xfrm>
          <a:off x="1008185" y="1268361"/>
          <a:ext cx="4431323" cy="4060820"/>
        </p:xfrm>
        <a:graphic>
          <a:graphicData uri="http://schemas.openxmlformats.org/drawingml/2006/table">
            <a:tbl>
              <a:tblPr/>
              <a:tblGrid>
                <a:gridCol w="2494015">
                  <a:extLst>
                    <a:ext uri="{9D8B030D-6E8A-4147-A177-3AD203B41FA5}">
                      <a16:colId xmlns:a16="http://schemas.microsoft.com/office/drawing/2014/main" val="1215966165"/>
                    </a:ext>
                  </a:extLst>
                </a:gridCol>
                <a:gridCol w="1012400">
                  <a:extLst>
                    <a:ext uri="{9D8B030D-6E8A-4147-A177-3AD203B41FA5}">
                      <a16:colId xmlns:a16="http://schemas.microsoft.com/office/drawing/2014/main" val="2790720755"/>
                    </a:ext>
                  </a:extLst>
                </a:gridCol>
                <a:gridCol w="924908">
                  <a:extLst>
                    <a:ext uri="{9D8B030D-6E8A-4147-A177-3AD203B41FA5}">
                      <a16:colId xmlns:a16="http://schemas.microsoft.com/office/drawing/2014/main" val="294337828"/>
                    </a:ext>
                  </a:extLst>
                </a:gridCol>
              </a:tblGrid>
              <a:tr h="57085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CATEGORIA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3491"/>
                  </a:ext>
                </a:extLst>
              </a:tr>
              <a:tr h="384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TERRA INDIGENA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98173"/>
                  </a:ext>
                </a:extLst>
              </a:tr>
              <a:tr h="384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ASSENTAMENTO 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181221"/>
                  </a:ext>
                </a:extLst>
              </a:tr>
              <a:tr h="5756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UNIDADE DE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CONSERVAÇÃO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ESTADUAL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191696"/>
                  </a:ext>
                </a:extLst>
              </a:tr>
              <a:tr h="57568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UNIDADE DE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CONSERVAÇÃO 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FEDERAL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155585"/>
                  </a:ext>
                </a:extLst>
              </a:tr>
              <a:tr h="384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GLEBAS ESTADUAIS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843323"/>
                  </a:ext>
                </a:extLst>
              </a:tr>
              <a:tr h="384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GLEBAS FEDERAIS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145988"/>
                  </a:ext>
                </a:extLst>
              </a:tr>
              <a:tr h="384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OUTRAS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  <a:p>
                      <a:pPr algn="ctr" fontAlgn="b"/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701170"/>
                  </a:ext>
                </a:extLst>
              </a:tr>
              <a:tr h="418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53244"/>
                  </a:ext>
                </a:extLst>
              </a:tr>
            </a:tbl>
          </a:graphicData>
        </a:graphic>
      </p:graphicFrame>
      <p:sp>
        <p:nvSpPr>
          <p:cNvPr id="6" name="PERIODO">
            <a:extLst>
              <a:ext uri="{FF2B5EF4-FFF2-40B4-BE49-F238E27FC236}">
                <a16:creationId xmlns:a16="http://schemas.microsoft.com/office/drawing/2014/main" id="{B5723C6B-4577-458F-8264-1C3C7ABD7236}"/>
              </a:ext>
            </a:extLst>
          </p:cNvPr>
          <p:cNvSpPr/>
          <p:nvPr/>
        </p:nvSpPr>
        <p:spPr>
          <a:xfrm>
            <a:off x="4698243" y="6465224"/>
            <a:ext cx="45053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:  </a:t>
            </a:r>
            <a:r>
              <a:rPr lang="pt-BR" sz="1100" dirty="0">
                <a:latin typeface="Geomanist" panose="02000503000000020004" pitchFamily="50" charset="0"/>
              </a:rPr>
              <a:t>01 a 24 de  janeiro de 2021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023571"/>
              </p:ext>
            </p:extLst>
          </p:nvPr>
        </p:nvGraphicFramePr>
        <p:xfrm>
          <a:off x="6191074" y="726831"/>
          <a:ext cx="5156863" cy="5633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45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D3D8FDA-E59A-436C-B18E-D9EE2BC3FB8E}"/>
              </a:ext>
            </a:extLst>
          </p:cNvPr>
          <p:cNvGraphicFramePr>
            <a:graphicFrameLocks/>
          </p:cNvGraphicFramePr>
          <p:nvPr/>
        </p:nvGraphicFramePr>
        <p:xfrm>
          <a:off x="2479710" y="945694"/>
          <a:ext cx="7914751" cy="535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19128" y="108890"/>
            <a:ext cx="472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202F58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Evolução Mensal das Queimada</a:t>
            </a:r>
          </a:p>
        </p:txBody>
      </p:sp>
      <p:sp>
        <p:nvSpPr>
          <p:cNvPr id="12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194652" y="457728"/>
            <a:ext cx="1264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009B3D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Amazonas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F564A9C9-39CE-478A-8127-B3EE50005173}"/>
              </a:ext>
            </a:extLst>
          </p:cNvPr>
          <p:cNvSpPr txBox="1"/>
          <p:nvPr/>
        </p:nvSpPr>
        <p:spPr>
          <a:xfrm>
            <a:off x="6177043" y="1094512"/>
            <a:ext cx="1150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dirty="0">
                <a:solidFill>
                  <a:srgbClr val="C00000"/>
                </a:solidFill>
                <a:latin typeface="Geomanist" panose="02000503000000020004" pitchFamily="50" charset="0"/>
              </a:rPr>
              <a:t>- 80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%</a:t>
            </a:r>
          </a:p>
        </p:txBody>
      </p:sp>
      <p:sp>
        <p:nvSpPr>
          <p:cNvPr id="3" name="Seta para baixo 2"/>
          <p:cNvSpPr/>
          <p:nvPr/>
        </p:nvSpPr>
        <p:spPr>
          <a:xfrm>
            <a:off x="5922029" y="1094512"/>
            <a:ext cx="312822" cy="400110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PERIODO">
            <a:extLst>
              <a:ext uri="{FF2B5EF4-FFF2-40B4-BE49-F238E27FC236}">
                <a16:creationId xmlns:a16="http://schemas.microsoft.com/office/drawing/2014/main" id="{B5723C6B-4577-458F-8264-1C3C7ABD7236}"/>
              </a:ext>
            </a:extLst>
          </p:cNvPr>
          <p:cNvSpPr/>
          <p:nvPr/>
        </p:nvSpPr>
        <p:spPr>
          <a:xfrm>
            <a:off x="4730635" y="6456841"/>
            <a:ext cx="450537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:  </a:t>
            </a:r>
            <a:r>
              <a:rPr lang="pt-BR" sz="1100" dirty="0">
                <a:latin typeface="Geomanist" panose="02000503000000020004" pitchFamily="50" charset="0"/>
              </a:rPr>
              <a:t>01 a 24 de  janeiro</a:t>
            </a:r>
          </a:p>
        </p:txBody>
      </p:sp>
    </p:spTree>
    <p:extLst>
      <p:ext uri="{BB962C8B-B14F-4D97-AF65-F5344CB8AC3E}">
        <p14:creationId xmlns:p14="http://schemas.microsoft.com/office/powerpoint/2010/main" val="3712147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05428" y="1278705"/>
            <a:ext cx="4004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Queimadas x Desmatamentos</a:t>
            </a:r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24227" y="168711"/>
            <a:ext cx="3663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7956060" y="1278704"/>
            <a:ext cx="2436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Queimadas x CAR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136658" y="1856587"/>
          <a:ext cx="6146911" cy="372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ERIODO">
            <a:extLst>
              <a:ext uri="{FF2B5EF4-FFF2-40B4-BE49-F238E27FC236}">
                <a16:creationId xmlns:a16="http://schemas.microsoft.com/office/drawing/2014/main" id="{D90A5300-D3BA-46D0-AEEB-1ED58AFEFE91}"/>
              </a:ext>
            </a:extLst>
          </p:cNvPr>
          <p:cNvSpPr/>
          <p:nvPr/>
        </p:nvSpPr>
        <p:spPr>
          <a:xfrm>
            <a:off x="4741370" y="6429981"/>
            <a:ext cx="74506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>
                <a:latin typeface="Geomanist" panose="02000503000000020004" pitchFamily="50" charset="0"/>
              </a:rPr>
              <a:t>Análise entre o número de focos de calor em  relação ao CAR e a vegetação (01 de janeiro a 31 de dezembro de 2020) . Fonte: Terrabrasilis – INPE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/>
        </p:nvGraphicFramePr>
        <p:xfrm>
          <a:off x="6607602" y="1625754"/>
          <a:ext cx="5920154" cy="3593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234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199296"/>
              </p:ext>
            </p:extLst>
          </p:nvPr>
        </p:nvGraphicFramePr>
        <p:xfrm>
          <a:off x="197001" y="3654402"/>
          <a:ext cx="623735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343731" y="476479"/>
            <a:ext cx="2683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9B3D"/>
                </a:solidFill>
                <a:latin typeface="Geomanist" panose="02000503000000020004" pitchFamily="50" charset="0"/>
              </a:rPr>
              <a:t>Ranking Amazônia Legal</a:t>
            </a:r>
            <a:endParaRPr lang="pt-BR" dirty="0"/>
          </a:p>
        </p:txBody>
      </p:sp>
      <p:sp>
        <p:nvSpPr>
          <p:cNvPr id="18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10413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19" name="titleSul">
            <a:extLst>
              <a:ext uri="{FF2B5EF4-FFF2-40B4-BE49-F238E27FC236}">
                <a16:creationId xmlns:a16="http://schemas.microsoft.com/office/drawing/2014/main" id="{A6C14935-C8F3-461D-917A-4B9ED4602068}"/>
              </a:ext>
            </a:extLst>
          </p:cNvPr>
          <p:cNvSpPr/>
          <p:nvPr/>
        </p:nvSpPr>
        <p:spPr>
          <a:xfrm>
            <a:off x="2675484" y="3654402"/>
            <a:ext cx="1735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Geomanist" panose="02000503000000020004"/>
              </a:rPr>
              <a:t>146 focos ativos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543318" y="4906215"/>
            <a:ext cx="576404" cy="5038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7816837" y="414914"/>
            <a:ext cx="3804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9B3D"/>
                </a:solidFill>
                <a:latin typeface="Geomanist" panose="02000503000000020004" pitchFamily="50" charset="0"/>
              </a:rPr>
              <a:t>Municípios no país com mais focos</a:t>
            </a:r>
            <a:endParaRPr lang="pt-BR" dirty="0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641087"/>
              </p:ext>
            </p:extLst>
          </p:nvPr>
        </p:nvGraphicFramePr>
        <p:xfrm>
          <a:off x="228755" y="827682"/>
          <a:ext cx="6084496" cy="2474973"/>
        </p:xfrm>
        <a:graphic>
          <a:graphicData uri="http://schemas.openxmlformats.org/drawingml/2006/table">
            <a:tbl>
              <a:tblPr/>
              <a:tblGrid>
                <a:gridCol w="835274">
                  <a:extLst>
                    <a:ext uri="{9D8B030D-6E8A-4147-A177-3AD203B41FA5}">
                      <a16:colId xmlns:a16="http://schemas.microsoft.com/office/drawing/2014/main" val="591322112"/>
                    </a:ext>
                  </a:extLst>
                </a:gridCol>
                <a:gridCol w="1338349">
                  <a:extLst>
                    <a:ext uri="{9D8B030D-6E8A-4147-A177-3AD203B41FA5}">
                      <a16:colId xmlns:a16="http://schemas.microsoft.com/office/drawing/2014/main" val="355676898"/>
                    </a:ext>
                  </a:extLst>
                </a:gridCol>
                <a:gridCol w="1629295">
                  <a:extLst>
                    <a:ext uri="{9D8B030D-6E8A-4147-A177-3AD203B41FA5}">
                      <a16:colId xmlns:a16="http://schemas.microsoft.com/office/drawing/2014/main" val="4007731952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743013916"/>
                    </a:ext>
                  </a:extLst>
                </a:gridCol>
                <a:gridCol w="735411">
                  <a:extLst>
                    <a:ext uri="{9D8B030D-6E8A-4147-A177-3AD203B41FA5}">
                      <a16:colId xmlns:a16="http://schemas.microsoft.com/office/drawing/2014/main" val="1783581877"/>
                    </a:ext>
                  </a:extLst>
                </a:gridCol>
              </a:tblGrid>
              <a:tr h="504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RANKING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ESTADOS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a 24 de janeiro de 2020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a 24 de janeiro de 2021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Variação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411075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</a:t>
                      </a:r>
                      <a:r>
                        <a:rPr lang="pt-BR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GROSSO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63626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734797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RORAIMA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66031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TOCANTINS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452109"/>
                  </a:ext>
                </a:extLst>
              </a:tr>
              <a:tr h="28534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11103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MARANHÃO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170728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RONDÔNIA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296660"/>
                  </a:ext>
                </a:extLst>
              </a:tr>
              <a:tr h="2407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AMAPÁ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4432115"/>
                  </a:ext>
                </a:extLst>
              </a:tr>
            </a:tbl>
          </a:graphicData>
        </a:graphic>
      </p:graphicFrame>
      <p:sp>
        <p:nvSpPr>
          <p:cNvPr id="16" name="PERIODO">
            <a:extLst>
              <a:ext uri="{FF2B5EF4-FFF2-40B4-BE49-F238E27FC236}">
                <a16:creationId xmlns:a16="http://schemas.microsoft.com/office/drawing/2014/main" id="{146B92B1-070A-46F9-B60A-DB74D378230B}"/>
              </a:ext>
            </a:extLst>
          </p:cNvPr>
          <p:cNvSpPr/>
          <p:nvPr/>
        </p:nvSpPr>
        <p:spPr>
          <a:xfrm>
            <a:off x="4704061" y="6465712"/>
            <a:ext cx="53248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</a:t>
            </a:r>
            <a:r>
              <a:rPr lang="pt-BR" sz="1100" b="1" dirty="0"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</a:rPr>
              <a:t> 18 a 24 de janeiro de 2021</a:t>
            </a:r>
          </a:p>
          <a:p>
            <a:endParaRPr lang="pt-BR" sz="1100" dirty="0">
              <a:latin typeface="Geomanist" panose="02000503000000020004" pitchFamily="50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908052"/>
              </p:ext>
            </p:extLst>
          </p:nvPr>
        </p:nvGraphicFramePr>
        <p:xfrm>
          <a:off x="6933064" y="659753"/>
          <a:ext cx="5145206" cy="6198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669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7610593" y="521473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9B3D"/>
                </a:solidFill>
                <a:latin typeface="Geomanist" panose="02000503000000020004" pitchFamily="50" charset="0"/>
              </a:rPr>
              <a:t>Ranking dos municípios no Sul e RMM</a:t>
            </a:r>
            <a:endParaRPr lang="pt-BR" dirty="0"/>
          </a:p>
        </p:txBody>
      </p:sp>
      <p:sp>
        <p:nvSpPr>
          <p:cNvPr id="4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94392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32095" y="521473"/>
            <a:ext cx="3409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9B3D"/>
                </a:solidFill>
                <a:latin typeface="Geomanist" panose="02000503000000020004" pitchFamily="50" charset="0"/>
              </a:rPr>
              <a:t>Distribuição Geográfica das Queimadas - AM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4" y="1013916"/>
            <a:ext cx="7221151" cy="5196384"/>
          </a:xfrm>
          <a:prstGeom prst="rect">
            <a:avLst/>
          </a:prstGeom>
        </p:spPr>
      </p:pic>
      <p:sp>
        <p:nvSpPr>
          <p:cNvPr id="13" name="PERIODO">
            <a:extLst>
              <a:ext uri="{FF2B5EF4-FFF2-40B4-BE49-F238E27FC236}">
                <a16:creationId xmlns:a16="http://schemas.microsoft.com/office/drawing/2014/main" id="{1E8ECED6-14BB-4D8E-AB02-8DE1AD4D61C3}"/>
              </a:ext>
            </a:extLst>
          </p:cNvPr>
          <p:cNvSpPr/>
          <p:nvPr/>
        </p:nvSpPr>
        <p:spPr>
          <a:xfrm>
            <a:off x="4704502" y="6467956"/>
            <a:ext cx="4964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</a:t>
            </a:r>
            <a:r>
              <a:rPr lang="pt-BR" sz="1100" dirty="0">
                <a:solidFill>
                  <a:srgbClr val="202F58"/>
                </a:solidFill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</a:rPr>
              <a:t> 18 a 24 de janeiro de 2021</a:t>
            </a:r>
          </a:p>
        </p:txBody>
      </p:sp>
      <p:sp>
        <p:nvSpPr>
          <p:cNvPr id="10" name="Retângulo 9"/>
          <p:cNvSpPr/>
          <p:nvPr/>
        </p:nvSpPr>
        <p:spPr>
          <a:xfrm>
            <a:off x="9279661" y="933295"/>
            <a:ext cx="2077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07 focos ativos no SUL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D553C82C-8B00-4BA2-834A-2C2DAC9917D1}"/>
              </a:ext>
            </a:extLst>
          </p:cNvPr>
          <p:cNvSpPr/>
          <p:nvPr/>
        </p:nvSpPr>
        <p:spPr>
          <a:xfrm>
            <a:off x="9206725" y="4011908"/>
            <a:ext cx="22237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 focos ativos na RMM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861696"/>
              </p:ext>
            </p:extLst>
          </p:nvPr>
        </p:nvGraphicFramePr>
        <p:xfrm>
          <a:off x="7891923" y="111489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808757"/>
              </p:ext>
            </p:extLst>
          </p:nvPr>
        </p:nvGraphicFramePr>
        <p:xfrm>
          <a:off x="7200800" y="4247976"/>
          <a:ext cx="4389838" cy="2481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1803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94392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59924" y="843520"/>
            <a:ext cx="86837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Comparação do total de focos ativos detectados dia a dia pelo satélite de referência para a data de 01/janeiro até 24/janeiro.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648799"/>
              </p:ext>
            </p:extLst>
          </p:nvPr>
        </p:nvGraphicFramePr>
        <p:xfrm>
          <a:off x="199164" y="1791705"/>
          <a:ext cx="11805313" cy="362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286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94392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32095" y="634719"/>
            <a:ext cx="401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9B3D"/>
                </a:solidFill>
                <a:latin typeface="Geomanist" panose="02000503000000020004" pitchFamily="50" charset="0"/>
              </a:rPr>
              <a:t>Distribuição de Focos de Calor – Categoria Fundiária</a:t>
            </a:r>
          </a:p>
        </p:txBody>
      </p:sp>
      <p:sp>
        <p:nvSpPr>
          <p:cNvPr id="6" name="PERIODO">
            <a:extLst>
              <a:ext uri="{FF2B5EF4-FFF2-40B4-BE49-F238E27FC236}">
                <a16:creationId xmlns:a16="http://schemas.microsoft.com/office/drawing/2014/main" id="{1E8ECED6-14BB-4D8E-AB02-8DE1AD4D61C3}"/>
              </a:ext>
            </a:extLst>
          </p:cNvPr>
          <p:cNvSpPr/>
          <p:nvPr/>
        </p:nvSpPr>
        <p:spPr>
          <a:xfrm>
            <a:off x="4704502" y="6467956"/>
            <a:ext cx="4964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</a:t>
            </a:r>
            <a:r>
              <a:rPr lang="pt-BR" sz="1100" dirty="0">
                <a:solidFill>
                  <a:srgbClr val="202F58"/>
                </a:solidFill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</a:rPr>
              <a:t> 18 a 24 de janeiro de 2021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477575"/>
              </p:ext>
            </p:extLst>
          </p:nvPr>
        </p:nvGraphicFramePr>
        <p:xfrm>
          <a:off x="2906973" y="1188717"/>
          <a:ext cx="6762096" cy="503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382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332095" y="94392"/>
            <a:ext cx="45304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4556109" y="1735807"/>
            <a:ext cx="30575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  focos ativos em Assentamentos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PERIODO">
            <a:extLst>
              <a:ext uri="{FF2B5EF4-FFF2-40B4-BE49-F238E27FC236}">
                <a16:creationId xmlns:a16="http://schemas.microsoft.com/office/drawing/2014/main" id="{1E8ECED6-14BB-4D8E-AB02-8DE1AD4D61C3}"/>
              </a:ext>
            </a:extLst>
          </p:cNvPr>
          <p:cNvSpPr/>
          <p:nvPr/>
        </p:nvSpPr>
        <p:spPr>
          <a:xfrm>
            <a:off x="4704502" y="6479679"/>
            <a:ext cx="496456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</a:t>
            </a:r>
            <a:r>
              <a:rPr lang="pt-BR" sz="1100" dirty="0">
                <a:solidFill>
                  <a:srgbClr val="202F58"/>
                </a:solidFill>
                <a:latin typeface="Geomanist" panose="02000503000000020004" pitchFamily="50" charset="0"/>
              </a:rPr>
              <a:t>: </a:t>
            </a:r>
            <a:r>
              <a:rPr lang="pt-BR" sz="1100" dirty="0">
                <a:latin typeface="Geomanist" panose="02000503000000020004" pitchFamily="50" charset="0"/>
              </a:rPr>
              <a:t> 18 a 24 de janeiro de 2021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286139"/>
              </p:ext>
            </p:extLst>
          </p:nvPr>
        </p:nvGraphicFramePr>
        <p:xfrm>
          <a:off x="3302758" y="2057400"/>
          <a:ext cx="57047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843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B8AF93A-326C-47D2-9D6F-CEEC924BCBE8}"/>
              </a:ext>
            </a:extLst>
          </p:cNvPr>
          <p:cNvSpPr/>
          <p:nvPr/>
        </p:nvSpPr>
        <p:spPr>
          <a:xfrm>
            <a:off x="-1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4688977-85C7-432D-A494-D542730D3FE9}"/>
              </a:ext>
            </a:extLst>
          </p:cNvPr>
          <p:cNvSpPr/>
          <p:nvPr/>
        </p:nvSpPr>
        <p:spPr>
          <a:xfrm>
            <a:off x="7152000" y="279134"/>
            <a:ext cx="5040000" cy="242844"/>
          </a:xfrm>
          <a:prstGeom prst="rect">
            <a:avLst/>
          </a:prstGeom>
          <a:solidFill>
            <a:srgbClr val="202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9886CEF-D101-4D2A-B575-8BEC0993A01F}"/>
              </a:ext>
            </a:extLst>
          </p:cNvPr>
          <p:cNvSpPr/>
          <p:nvPr/>
        </p:nvSpPr>
        <p:spPr>
          <a:xfrm>
            <a:off x="3365795" y="6615156"/>
            <a:ext cx="5040000" cy="242844"/>
          </a:xfrm>
          <a:prstGeom prst="rect">
            <a:avLst/>
          </a:prstGeom>
          <a:solidFill>
            <a:srgbClr val="04A6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LOGO">
            <a:extLst>
              <a:ext uri="{FF2B5EF4-FFF2-40B4-BE49-F238E27FC236}">
                <a16:creationId xmlns:a16="http://schemas.microsoft.com/office/drawing/2014/main" id="{F89366D4-0AF8-4FFB-8CBB-92397F16ED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526" y="5378450"/>
            <a:ext cx="5200538" cy="1091341"/>
          </a:xfrm>
          <a:prstGeom prst="rect">
            <a:avLst/>
          </a:prstGeom>
        </p:spPr>
      </p:pic>
      <p:sp>
        <p:nvSpPr>
          <p:cNvPr id="11" name="TITLE">
            <a:extLst>
              <a:ext uri="{FF2B5EF4-FFF2-40B4-BE49-F238E27FC236}">
                <a16:creationId xmlns:a16="http://schemas.microsoft.com/office/drawing/2014/main" id="{8C909754-49CC-4B03-BA8A-9FE047832A3F}"/>
              </a:ext>
            </a:extLst>
          </p:cNvPr>
          <p:cNvSpPr/>
          <p:nvPr/>
        </p:nvSpPr>
        <p:spPr>
          <a:xfrm>
            <a:off x="862012" y="2428726"/>
            <a:ext cx="1046797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anual</a:t>
            </a:r>
          </a:p>
          <a:p>
            <a:pPr algn="ctr"/>
            <a:r>
              <a:rPr lang="pt-BR" sz="3600" dirty="0">
                <a:solidFill>
                  <a:srgbClr val="202F58"/>
                </a:solidFill>
                <a:latin typeface="Geomanist" panose="02000503000000020004" pitchFamily="50" charset="0"/>
              </a:rPr>
              <a:t>01 a 24 de janeiro de 2021</a:t>
            </a:r>
          </a:p>
          <a:p>
            <a:pPr algn="ctr"/>
            <a:endParaRPr lang="pt-BR" sz="4400" dirty="0">
              <a:solidFill>
                <a:srgbClr val="2A3D74"/>
              </a:solidFill>
              <a:latin typeface="Geomanist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250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RIODO">
            <a:extLst>
              <a:ext uri="{FF2B5EF4-FFF2-40B4-BE49-F238E27FC236}">
                <a16:creationId xmlns:a16="http://schemas.microsoft.com/office/drawing/2014/main" id="{B5723C6B-4577-458F-8264-1C3C7ABD7236}"/>
              </a:ext>
            </a:extLst>
          </p:cNvPr>
          <p:cNvSpPr/>
          <p:nvPr/>
        </p:nvSpPr>
        <p:spPr>
          <a:xfrm>
            <a:off x="4773547" y="6453573"/>
            <a:ext cx="52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:  </a:t>
            </a:r>
            <a:r>
              <a:rPr lang="pt-BR" sz="1100" dirty="0">
                <a:latin typeface="Geomanist" panose="02000503000000020004" pitchFamily="50" charset="0"/>
              </a:rPr>
              <a:t>01 a 24 de janeiro de 2021</a:t>
            </a:r>
          </a:p>
        </p:txBody>
      </p:sp>
      <p:sp>
        <p:nvSpPr>
          <p:cNvPr id="43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72847" y="77203"/>
            <a:ext cx="6245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21" name="titleSul">
            <a:extLst>
              <a:ext uri="{FF2B5EF4-FFF2-40B4-BE49-F238E27FC236}">
                <a16:creationId xmlns:a16="http://schemas.microsoft.com/office/drawing/2014/main" id="{A6C14935-C8F3-461D-917A-4B9ED4602068}"/>
              </a:ext>
            </a:extLst>
          </p:cNvPr>
          <p:cNvSpPr/>
          <p:nvPr/>
        </p:nvSpPr>
        <p:spPr>
          <a:xfrm>
            <a:off x="5436787" y="1063550"/>
            <a:ext cx="131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+mj-lt"/>
              </a:rPr>
              <a:t>933</a:t>
            </a:r>
            <a:r>
              <a:rPr lang="pt-BR" dirty="0">
                <a:latin typeface="+mj-lt"/>
              </a:rPr>
              <a:t> </a:t>
            </a:r>
            <a:r>
              <a:rPr lang="pt-BR" b="1" dirty="0">
                <a:latin typeface="+mj-lt"/>
              </a:rPr>
              <a:t> focos</a:t>
            </a:r>
          </a:p>
        </p:txBody>
      </p:sp>
      <p:sp>
        <p:nvSpPr>
          <p:cNvPr id="16" name="titleAML">
            <a:extLst>
              <a:ext uri="{FF2B5EF4-FFF2-40B4-BE49-F238E27FC236}">
                <a16:creationId xmlns:a16="http://schemas.microsoft.com/office/drawing/2014/main" id="{9978DFC1-572D-4D6E-A841-806E996804F1}"/>
              </a:ext>
            </a:extLst>
          </p:cNvPr>
          <p:cNvSpPr/>
          <p:nvPr/>
        </p:nvSpPr>
        <p:spPr>
          <a:xfrm>
            <a:off x="4724597" y="657192"/>
            <a:ext cx="2907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Geomanist" panose="02000503000000020004" pitchFamily="50" charset="0"/>
              </a:rPr>
              <a:t>Ranking Amazônia Legal</a:t>
            </a:r>
            <a:endParaRPr lang="pt-BR" b="1" dirty="0"/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FF47E953-61A4-4AFB-B956-85DC5ED49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54903"/>
              </p:ext>
            </p:extLst>
          </p:nvPr>
        </p:nvGraphicFramePr>
        <p:xfrm>
          <a:off x="193152" y="1618226"/>
          <a:ext cx="5985239" cy="3610264"/>
        </p:xfrm>
        <a:graphic>
          <a:graphicData uri="http://schemas.openxmlformats.org/drawingml/2006/table">
            <a:tbl>
              <a:tblPr/>
              <a:tblGrid>
                <a:gridCol w="725485">
                  <a:extLst>
                    <a:ext uri="{9D8B030D-6E8A-4147-A177-3AD203B41FA5}">
                      <a16:colId xmlns:a16="http://schemas.microsoft.com/office/drawing/2014/main" val="2700231297"/>
                    </a:ext>
                  </a:extLst>
                </a:gridCol>
                <a:gridCol w="1360281">
                  <a:extLst>
                    <a:ext uri="{9D8B030D-6E8A-4147-A177-3AD203B41FA5}">
                      <a16:colId xmlns:a16="http://schemas.microsoft.com/office/drawing/2014/main" val="2308182512"/>
                    </a:ext>
                  </a:extLst>
                </a:gridCol>
                <a:gridCol w="725485">
                  <a:extLst>
                    <a:ext uri="{9D8B030D-6E8A-4147-A177-3AD203B41FA5}">
                      <a16:colId xmlns:a16="http://schemas.microsoft.com/office/drawing/2014/main" val="3497125441"/>
                    </a:ext>
                  </a:extLst>
                </a:gridCol>
                <a:gridCol w="725485">
                  <a:extLst>
                    <a:ext uri="{9D8B030D-6E8A-4147-A177-3AD203B41FA5}">
                      <a16:colId xmlns:a16="http://schemas.microsoft.com/office/drawing/2014/main" val="713744926"/>
                    </a:ext>
                  </a:extLst>
                </a:gridCol>
                <a:gridCol w="1178909">
                  <a:extLst>
                    <a:ext uri="{9D8B030D-6E8A-4147-A177-3AD203B41FA5}">
                      <a16:colId xmlns:a16="http://schemas.microsoft.com/office/drawing/2014/main" val="559034201"/>
                    </a:ext>
                  </a:extLst>
                </a:gridCol>
                <a:gridCol w="1269594">
                  <a:extLst>
                    <a:ext uri="{9D8B030D-6E8A-4147-A177-3AD203B41FA5}">
                      <a16:colId xmlns:a16="http://schemas.microsoft.com/office/drawing/2014/main" val="3077458694"/>
                    </a:ext>
                  </a:extLst>
                </a:gridCol>
              </a:tblGrid>
              <a:tr h="684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RANKING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ESTADOS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VARIAÇÃO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CONTRIBUIÇÃO POR ESTADO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052049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974060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07720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MARANHÃO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707611"/>
                  </a:ext>
                </a:extLst>
              </a:tr>
              <a:tr h="32309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TOCANTINS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085285"/>
                  </a:ext>
                </a:extLst>
              </a:tr>
              <a:tr h="43127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RONDÔNIA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248329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620712"/>
                  </a:ext>
                </a:extLst>
              </a:tr>
              <a:tr h="287882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RORAIMA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267942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806815"/>
                  </a:ext>
                </a:extLst>
              </a:tr>
              <a:tr h="313845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AMAPÁ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145444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229000"/>
              </p:ext>
            </p:extLst>
          </p:nvPr>
        </p:nvGraphicFramePr>
        <p:xfrm>
          <a:off x="6178392" y="1583057"/>
          <a:ext cx="5839301" cy="4477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9594368" y="4384429"/>
            <a:ext cx="510923" cy="6913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435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27AD0CE9-FE58-4364-85BF-05D8ECD69B59}"/>
              </a:ext>
            </a:extLst>
          </p:cNvPr>
          <p:cNvSpPr txBox="1"/>
          <p:nvPr/>
        </p:nvSpPr>
        <p:spPr>
          <a:xfrm>
            <a:off x="119128" y="108890"/>
            <a:ext cx="3663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202F58"/>
                </a:solidFill>
                <a:latin typeface="Geomanist" panose="02000503000000020004" pitchFamily="50" charset="0"/>
              </a:rPr>
              <a:t>Panorama de Queimadas</a:t>
            </a:r>
          </a:p>
        </p:txBody>
      </p:sp>
      <p:sp>
        <p:nvSpPr>
          <p:cNvPr id="12" name="titleAML">
            <a:extLst>
              <a:ext uri="{FF2B5EF4-FFF2-40B4-BE49-F238E27FC236}">
                <a16:creationId xmlns:a16="http://schemas.microsoft.com/office/drawing/2014/main" id="{5126F99C-A267-44BC-B31A-01346AB36287}"/>
              </a:ext>
            </a:extLst>
          </p:cNvPr>
          <p:cNvSpPr/>
          <p:nvPr/>
        </p:nvSpPr>
        <p:spPr>
          <a:xfrm>
            <a:off x="119128" y="457728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9B3D"/>
                </a:solidFill>
                <a:latin typeface="Geomanist" panose="02000503000000020004" pitchFamily="50" charset="0"/>
              </a:rPr>
              <a:t>Focos de calor em áreas de intensa pressão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B4AB2BC-C110-4B59-BA00-AE977AD0255A}"/>
              </a:ext>
            </a:extLst>
          </p:cNvPr>
          <p:cNvSpPr txBox="1"/>
          <p:nvPr/>
        </p:nvSpPr>
        <p:spPr>
          <a:xfrm>
            <a:off x="4034951" y="1297063"/>
            <a:ext cx="5895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t-BR" sz="2400" b="1" dirty="0">
                <a:solidFill>
                  <a:srgbClr val="BA1312"/>
                </a:solidFill>
                <a:latin typeface="Geomanist" panose="02000503000000020004" pitchFamily="50" charset="0"/>
              </a:rPr>
              <a:t>37,5 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BA1312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%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BA1312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 </a:t>
            </a:r>
            <a:r>
              <a:rPr lang="pt-BR" sz="2000" dirty="0">
                <a:latin typeface="Geomanist" panose="02000503000000020004" pitchFamily="50" charset="0"/>
              </a:rPr>
              <a:t>Na Região Metropolitana de Manaus</a:t>
            </a:r>
            <a:endParaRPr kumimoji="0" lang="pt-BR" sz="2000" b="0" i="0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Geomanist" panose="02000503000000020004" pitchFamily="50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1BF174E-3FB8-41CE-8D8C-71D362DF3B7C}"/>
              </a:ext>
            </a:extLst>
          </p:cNvPr>
          <p:cNvSpPr txBox="1"/>
          <p:nvPr/>
        </p:nvSpPr>
        <p:spPr>
          <a:xfrm>
            <a:off x="4034951" y="925610"/>
            <a:ext cx="5032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rgbClr val="BA1312"/>
                </a:solidFill>
                <a:latin typeface="Geomanist" panose="02000503000000020004" pitchFamily="50" charset="0"/>
              </a:rPr>
              <a:t>62,5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BA1312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%</a:t>
            </a: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solidFill>
                  <a:srgbClr val="BA1312"/>
                </a:solidFill>
                <a:effectLst/>
                <a:uLnTx/>
                <a:uFillTx/>
                <a:latin typeface="Geomanist" panose="02000503000000020004" pitchFamily="50" charset="0"/>
                <a:ea typeface="+mn-ea"/>
                <a:cs typeface="+mn-cs"/>
              </a:rPr>
              <a:t> </a:t>
            </a:r>
            <a:r>
              <a:rPr lang="pt-BR" sz="2000" dirty="0">
                <a:latin typeface="Geomanist" panose="02000503000000020004" pitchFamily="50" charset="0"/>
              </a:rPr>
              <a:t>Na Região Sul</a:t>
            </a:r>
            <a:endParaRPr lang="pt-BR" sz="2000" baseline="30000" dirty="0">
              <a:latin typeface="Geomanist" panose="02000503000000020004" pitchFamily="50" charset="0"/>
            </a:endParaRPr>
          </a:p>
        </p:txBody>
      </p:sp>
      <p:sp>
        <p:nvSpPr>
          <p:cNvPr id="9" name="PERIODO">
            <a:extLst>
              <a:ext uri="{FF2B5EF4-FFF2-40B4-BE49-F238E27FC236}">
                <a16:creationId xmlns:a16="http://schemas.microsoft.com/office/drawing/2014/main" id="{B5723C6B-4577-458F-8264-1C3C7ABD7236}"/>
              </a:ext>
            </a:extLst>
          </p:cNvPr>
          <p:cNvSpPr/>
          <p:nvPr/>
        </p:nvSpPr>
        <p:spPr>
          <a:xfrm>
            <a:off x="3833392" y="6444330"/>
            <a:ext cx="413281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100" b="1" dirty="0">
                <a:solidFill>
                  <a:srgbClr val="202F58"/>
                </a:solidFill>
                <a:latin typeface="Geomanist" panose="02000503000000020004" pitchFamily="50" charset="0"/>
              </a:rPr>
              <a:t>Período analisado :  </a:t>
            </a:r>
            <a:r>
              <a:rPr lang="pt-BR" sz="1100" dirty="0">
                <a:latin typeface="Geomanist" panose="02000503000000020004" pitchFamily="50" charset="0"/>
              </a:rPr>
              <a:t>01  a 24 de janeiro de 2021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7D0EAE6-3A9E-401D-96B6-28C11052C3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867611"/>
              </p:ext>
            </p:extLst>
          </p:nvPr>
        </p:nvGraphicFramePr>
        <p:xfrm>
          <a:off x="2535882" y="1844658"/>
          <a:ext cx="7290535" cy="423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4327226"/>
      </p:ext>
    </p:extLst>
  </p:cSld>
  <p:clrMapOvr>
    <a:masterClrMapping/>
  </p:clrMapOvr>
</p:sld>
</file>

<file path=ppt/theme/theme1.xml><?xml version="1.0" encoding="utf-8"?>
<a:theme xmlns:a="http://schemas.openxmlformats.org/drawingml/2006/main" name="3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41259</TotalTime>
  <Words>594</Words>
  <Application>Microsoft Office PowerPoint</Application>
  <PresentationFormat>Widescreen</PresentationFormat>
  <Paragraphs>211</Paragraphs>
  <Slides>13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Geomanist</vt:lpstr>
      <vt:lpstr>3_Tema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Oliveira Cobello</dc:creator>
  <cp:lastModifiedBy>Jamile Alves</cp:lastModifiedBy>
  <cp:revision>1479</cp:revision>
  <cp:lastPrinted>2020-09-11T13:32:49Z</cp:lastPrinted>
  <dcterms:created xsi:type="dcterms:W3CDTF">2019-10-25T14:27:39Z</dcterms:created>
  <dcterms:modified xsi:type="dcterms:W3CDTF">2021-02-01T13:58:40Z</dcterms:modified>
</cp:coreProperties>
</file>