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0"/>
  </p:notesMasterIdLst>
  <p:sldIdLst>
    <p:sldId id="3574" r:id="rId2"/>
    <p:sldId id="3575" r:id="rId3"/>
    <p:sldId id="3576" r:id="rId4"/>
    <p:sldId id="3577" r:id="rId5"/>
    <p:sldId id="3578" r:id="rId6"/>
    <p:sldId id="3579" r:id="rId7"/>
    <p:sldId id="3562" r:id="rId8"/>
    <p:sldId id="3563" r:id="rId9"/>
    <p:sldId id="3564" r:id="rId10"/>
    <p:sldId id="3565" r:id="rId11"/>
    <p:sldId id="3566" r:id="rId12"/>
    <p:sldId id="3567" r:id="rId13"/>
    <p:sldId id="3568" r:id="rId14"/>
    <p:sldId id="3569" r:id="rId15"/>
    <p:sldId id="3570" r:id="rId16"/>
    <p:sldId id="3571" r:id="rId17"/>
    <p:sldId id="3572" r:id="rId18"/>
    <p:sldId id="3573" r:id="rId1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1" id="{FE63CC29-4A87-4F65-97DC-555E9A344C81}">
          <p14:sldIdLst>
            <p14:sldId id="3574"/>
            <p14:sldId id="3575"/>
            <p14:sldId id="3576"/>
            <p14:sldId id="3577"/>
            <p14:sldId id="3578"/>
            <p14:sldId id="3579"/>
            <p14:sldId id="3562"/>
            <p14:sldId id="3563"/>
            <p14:sldId id="3564"/>
            <p14:sldId id="3565"/>
            <p14:sldId id="3566"/>
            <p14:sldId id="3567"/>
            <p14:sldId id="3568"/>
            <p14:sldId id="3569"/>
            <p14:sldId id="3570"/>
            <p14:sldId id="3571"/>
            <p14:sldId id="3572"/>
            <p14:sldId id="35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6A9"/>
    <a:srgbClr val="70A800"/>
    <a:srgbClr val="00A9E6"/>
    <a:srgbClr val="A87000"/>
    <a:srgbClr val="267300"/>
    <a:srgbClr val="E69800"/>
    <a:srgbClr val="7D846F"/>
    <a:srgbClr val="E6E600"/>
    <a:srgbClr val="A8A8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3" autoAdjust="0"/>
    <p:restoredTop sz="99079" autoAdjust="0"/>
  </p:normalViewPr>
  <p:slideViewPr>
    <p:cSldViewPr snapToGrid="0">
      <p:cViewPr varScale="1">
        <p:scale>
          <a:sx n="115" d="100"/>
          <a:sy n="115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UGGEF_2021\DESMATAMENTO_DADOS\Abril\atua_30_04_2021\desmCat_ATUALIZADO_0904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0732878268\AppData\Local\Temp\Focos%20por%20estado%20-%20de%202021-01-01%2000%2000%20a%202021-05-03%2023%2059.csv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0732878268\AppData\Roaming\Microsoft\Excel\Pasta1%20(version%201).xlsb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40732878268\Downloads\active-fires-month-09-12-2020-09_39_48.csv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0732878268\AppData\Local\Temp\Focos%20por%20estado%20-%20de%202021-04-26%2000%2000%20a%202021-05-02%2023%2059.csv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0732878268\AppData\Local\Temp\Focos%20por%20municipio%20-%20de%202021-04-26%2000%2000%20a%202021-05-02%2023%2059.csv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0732878268\AppData\Local\Temp\Focos%20por%20estado%20-%20de%202021-01-01%2000%2000%20a%202021-05-03%2023%2059.csv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UGGEF_2021\DESMATAMENTO_DADOS\Abril\atua_30_04_2021\desmCat_ATUALIZADO_0904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UGGEF_2021\DESMATAMENTO_DADOS\Abril\atua_30_04_2021\desmCat_ATUALIZADO_0904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UGGEF_2021\DESMATAMENTO_DADOS\Abril\atua_30_04_2021\desmCat_ATUALIZADO_3004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UGGEF_2021\DESMATAMENTO_DADOS\Abril\atua_30_04_2021\desmCat_ATUALIZADO_3004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UGGEF_2021\DESMATAMENTO_DADOS\Abril\atua_30_04_2021\desmCat_ATUALIZADO_3004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0732878268\AppData\Local\Temp\Focos%20por%20estado%20-%20de%202021-01-01%2000%2000%20a%202021-05-03%2023%2059.csv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0732878268\AppData\Local\Temp\Focos%20por%20estado%20-%20de%202021-01-01%2000%2000%20a%202021-05-03%2023%2059.csv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0732878268\AppData\Local\Temp\Focos%20por%20municipio%20-%20de%202021-01-01%2000%2000%20a%202021-05-03%2023%2059.csv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39475978924341"/>
          <c:y val="5.3804098008189236E-2"/>
          <c:w val="0.87642131311879301"/>
          <c:h val="0.884999565754327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D-4569-8174-C11DE8F91A7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D-4569-8174-C11DE8F91A79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D-4569-8174-C11DE8F91A79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D-4569-8174-C11DE8F91A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AMZ!$B$30:$B$39</c:f>
              <c:strCache>
                <c:ptCount val="10"/>
                <c:pt idx="0">
                  <c:v>Jacareacanga</c:v>
                </c:pt>
                <c:pt idx="1">
                  <c:v>Rorainopolis/RR</c:v>
                </c:pt>
                <c:pt idx="2">
                  <c:v>Colniza/MT</c:v>
                </c:pt>
                <c:pt idx="3">
                  <c:v>Marcelandia/MT</c:v>
                </c:pt>
                <c:pt idx="4">
                  <c:v>Apuí/ AM</c:v>
                </c:pt>
                <c:pt idx="5">
                  <c:v>Itaituba/PA</c:v>
                </c:pt>
                <c:pt idx="6">
                  <c:v>São Felix do Xingu/PA</c:v>
                </c:pt>
                <c:pt idx="7">
                  <c:v>Lábrea/AM</c:v>
                </c:pt>
                <c:pt idx="8">
                  <c:v>Novo Progresso/PA</c:v>
                </c:pt>
                <c:pt idx="9">
                  <c:v>Altamira/PA</c:v>
                </c:pt>
              </c:strCache>
            </c:strRef>
          </c:cat>
          <c:val>
            <c:numRef>
              <c:f>AMZ!$C$30:$C$39</c:f>
              <c:numCache>
                <c:formatCode>General</c:formatCode>
                <c:ptCount val="10"/>
                <c:pt idx="0">
                  <c:v>18.43</c:v>
                </c:pt>
                <c:pt idx="1">
                  <c:v>18.940000000000001</c:v>
                </c:pt>
                <c:pt idx="2">
                  <c:v>19.760000000000002</c:v>
                </c:pt>
                <c:pt idx="3">
                  <c:v>21.21</c:v>
                </c:pt>
                <c:pt idx="4" formatCode="0.00">
                  <c:v>24.86</c:v>
                </c:pt>
                <c:pt idx="5">
                  <c:v>36.04</c:v>
                </c:pt>
                <c:pt idx="6">
                  <c:v>62.21</c:v>
                </c:pt>
                <c:pt idx="7">
                  <c:v>70.09</c:v>
                </c:pt>
                <c:pt idx="8">
                  <c:v>104.84</c:v>
                </c:pt>
                <c:pt idx="9">
                  <c:v>113.34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D-4569-8174-C11DE8F91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61474640"/>
        <c:axId val="2060039664"/>
      </c:barChart>
      <c:catAx>
        <c:axId val="206147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  <a:ln w="9525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0039664"/>
        <c:crosses val="autoZero"/>
        <c:auto val="1"/>
        <c:lblAlgn val="ctr"/>
        <c:lblOffset val="100"/>
        <c:noMultiLvlLbl val="0"/>
      </c:catAx>
      <c:valAx>
        <c:axId val="206003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3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1474640"/>
        <c:crosses val="autoZero"/>
        <c:crossBetween val="between"/>
      </c:valAx>
      <c:spPr>
        <a:solidFill>
          <a:schemeClr val="bg1"/>
        </a:solidFill>
        <a:ln>
          <a:solidFill>
            <a:schemeClr val="bg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Planilha1!$B$21</c:f>
              <c:strCache>
                <c:ptCount val="1"/>
                <c:pt idx="0">
                  <c:v>RMM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Planilha1!$A$22:$A$26</c:f>
              <c:strCache>
                <c:ptCount val="5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</c:strCache>
            </c:strRef>
          </c:cat>
          <c:val>
            <c:numRef>
              <c:f>Planilha1!$B$22:$B$26</c:f>
              <c:numCache>
                <c:formatCode>General</c:formatCode>
                <c:ptCount val="5"/>
                <c:pt idx="0">
                  <c:v>7</c:v>
                </c:pt>
                <c:pt idx="1">
                  <c:v>5</c:v>
                </c:pt>
                <c:pt idx="2">
                  <c:v>2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C2-44CB-8416-23EDE4A46454}"/>
            </c:ext>
          </c:extLst>
        </c:ser>
        <c:ser>
          <c:idx val="1"/>
          <c:order val="1"/>
          <c:tx>
            <c:strRef>
              <c:f>Planilha1!$C$21</c:f>
              <c:strCache>
                <c:ptCount val="1"/>
                <c:pt idx="0">
                  <c:v>SUL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Planilha1!$A$22:$A$26</c:f>
              <c:strCache>
                <c:ptCount val="5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</c:strCache>
            </c:strRef>
          </c:cat>
          <c:val>
            <c:numRef>
              <c:f>Planilha1!$C$22:$C$26</c:f>
              <c:numCache>
                <c:formatCode>General</c:formatCode>
                <c:ptCount val="5"/>
                <c:pt idx="0">
                  <c:v>17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C2-44CB-8416-23EDE4A464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88720000"/>
        <c:axId val="1788713344"/>
      </c:barChart>
      <c:catAx>
        <c:axId val="1788720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88713344"/>
        <c:crosses val="autoZero"/>
        <c:auto val="1"/>
        <c:lblAlgn val="ctr"/>
        <c:lblOffset val="100"/>
        <c:noMultiLvlLbl val="0"/>
      </c:catAx>
      <c:valAx>
        <c:axId val="1788713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872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91019194770332235"/>
          <c:y val="0"/>
          <c:w val="8.5626517280032399E-2"/>
          <c:h val="5.3545477329453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00018650181725"/>
          <c:y val="0.1892980674611047"/>
          <c:w val="0.52520239995997031"/>
          <c:h val="0.566950029757052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61-42C5-99F3-92A5AE76E6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61-42C5-99F3-92A5AE76E6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61-42C5-99F3-92A5AE76E6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61-42C5-99F3-92A5AE76E6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F61-42C5-99F3-92A5AE76E6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F61-42C5-99F3-92A5AE76E66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F61-42C5-99F3-92A5AE76E668}"/>
              </c:ext>
            </c:extLst>
          </c:dPt>
          <c:dLbls>
            <c:dLbl>
              <c:idx val="0"/>
              <c:layout>
                <c:manualLayout>
                  <c:x val="7.1483656693192801E-2"/>
                  <c:y val="-5.2337058039020064E-2"/>
                </c:manualLayout>
              </c:layout>
              <c:tx>
                <c:rich>
                  <a:bodyPr/>
                  <a:lstStyle/>
                  <a:p>
                    <a:fld id="{CD63ECF1-4CCA-4007-9E0A-80C17AF8473D}" type="CATEGORYNAME">
                      <a:rPr lang="en-US"/>
                      <a:pPr/>
                      <a:t>[NOME DA CATEGORIA]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25%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F61-42C5-99F3-92A5AE76E668}"/>
                </c:ext>
              </c:extLst>
            </c:dLbl>
            <c:dLbl>
              <c:idx val="1"/>
              <c:layout>
                <c:manualLayout>
                  <c:x val="5.3707694429055264E-2"/>
                  <c:y val="-6.87504787644636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07567879838239"/>
                      <c:h val="0.117116099645861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F61-42C5-99F3-92A5AE76E668}"/>
                </c:ext>
              </c:extLst>
            </c:dLbl>
            <c:dLbl>
              <c:idx val="2"/>
              <c:layout>
                <c:manualLayout>
                  <c:x val="0.14286187948817702"/>
                  <c:y val="-1.7173453173398176E-2"/>
                </c:manualLayout>
              </c:layout>
              <c:tx>
                <c:rich>
                  <a:bodyPr/>
                  <a:lstStyle/>
                  <a:p>
                    <a:fld id="{3C47D6C9-ADE1-411A-8880-F61B03F64E8F}" type="CATEGORYNAME">
                      <a:rPr lang="pt-BR"/>
                      <a:pPr/>
                      <a:t>[NOME DA CATEGORIA]</a:t>
                    </a:fld>
                    <a:r>
                      <a:rPr lang="pt-BR" baseline="0" dirty="0"/>
                      <a:t>
</a:t>
                    </a:r>
                    <a:r>
                      <a:rPr lang="pt-BR" baseline="0" dirty="0" smtClean="0"/>
                      <a:t>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F61-42C5-99F3-92A5AE76E668}"/>
                </c:ext>
              </c:extLst>
            </c:dLbl>
            <c:dLbl>
              <c:idx val="3"/>
              <c:layout>
                <c:manualLayout>
                  <c:x val="7.2782195319717413E-2"/>
                  <c:y val="8.28043517971099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F61-42C5-99F3-92A5AE76E668}"/>
                </c:ext>
              </c:extLst>
            </c:dLbl>
            <c:dLbl>
              <c:idx val="4"/>
              <c:layout>
                <c:manualLayout>
                  <c:x val="-1.7579918368549934E-2"/>
                  <c:y val="8.1354211064909657E-2"/>
                </c:manualLayout>
              </c:layout>
              <c:tx>
                <c:rich>
                  <a:bodyPr/>
                  <a:lstStyle/>
                  <a:p>
                    <a:fld id="{E66885C3-DCE9-427A-96C5-3BFD9FA86232}" type="CATEGORYNAME">
                      <a:rPr lang="en-US"/>
                      <a:pPr/>
                      <a:t>[NOME DA CATEGORIA]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F61-42C5-99F3-92A5AE76E668}"/>
                </c:ext>
              </c:extLst>
            </c:dLbl>
            <c:dLbl>
              <c:idx val="5"/>
              <c:layout>
                <c:manualLayout>
                  <c:x val="-0.1416819320682903"/>
                  <c:y val="2.50876507248739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F61-42C5-99F3-92A5AE76E668}"/>
                </c:ext>
              </c:extLst>
            </c:dLbl>
            <c:dLbl>
              <c:idx val="6"/>
              <c:layout>
                <c:manualLayout>
                  <c:x val="-7.4263883679569376E-2"/>
                  <c:y val="-0.13046866867142126"/>
                </c:manualLayout>
              </c:layout>
              <c:tx>
                <c:rich>
                  <a:bodyPr/>
                  <a:lstStyle/>
                  <a:p>
                    <a:fld id="{D63F6D3E-12F1-4483-891D-8528D79CB556}" type="CATEGORYNAME">
                      <a:rPr lang="en-US"/>
                      <a:pPr/>
                      <a:t>[NOME DA CATEGORIA]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F61-42C5-99F3-92A5AE76E6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Planilha1!$J$4:$J$10</c:f>
              <c:strCache>
                <c:ptCount val="7"/>
                <c:pt idx="0">
                  <c:v>TERRA INDIGENA</c:v>
                </c:pt>
                <c:pt idx="1">
                  <c:v>ASSENTAMENTO FEDERAL</c:v>
                </c:pt>
                <c:pt idx="2">
                  <c:v>UNIDADE DE CONSERVAÇÃO ESTADUAIS</c:v>
                </c:pt>
                <c:pt idx="3">
                  <c:v>UNIDADE DE CONSERVAÇÃO FEDERAIS</c:v>
                </c:pt>
                <c:pt idx="4">
                  <c:v>GLEBAS ESTADUAIS</c:v>
                </c:pt>
                <c:pt idx="5">
                  <c:v>GLEBAS FEDERAIS</c:v>
                </c:pt>
                <c:pt idx="6">
                  <c:v>OUTRAS </c:v>
                </c:pt>
              </c:strCache>
            </c:strRef>
          </c:cat>
          <c:val>
            <c:numRef>
              <c:f>Planilha1!$K$4:$K$10</c:f>
              <c:numCache>
                <c:formatCode>General</c:formatCode>
                <c:ptCount val="7"/>
                <c:pt idx="0">
                  <c:v>24</c:v>
                </c:pt>
                <c:pt idx="1">
                  <c:v>13</c:v>
                </c:pt>
                <c:pt idx="2">
                  <c:v>7</c:v>
                </c:pt>
                <c:pt idx="3">
                  <c:v>4</c:v>
                </c:pt>
                <c:pt idx="4">
                  <c:v>11</c:v>
                </c:pt>
                <c:pt idx="5">
                  <c:v>1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F61-42C5-99F3-92A5AE76E66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2627818530625"/>
          <c:y val="5.0925925925925923E-2"/>
          <c:w val="0.60661650158819136"/>
          <c:h val="0.69998216108435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Planilha2!$F$3</c:f>
              <c:strCache>
                <c:ptCount val="1"/>
                <c:pt idx="0">
                  <c:v>N. de focos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aseline="0" dirty="0" smtClean="0">
                        <a:solidFill>
                          <a:schemeClr val="tx1"/>
                        </a:solidFill>
                      </a:rPr>
                      <a:t>6F (6.9)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D7D-4536-B9D4-4BC3150D9EE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10F (11.9%)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D7D-4536-B9D4-4BC3150D9EE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 dirty="0" smtClean="0">
                        <a:solidFill>
                          <a:schemeClr val="tx1"/>
                        </a:solidFill>
                      </a:rPr>
                      <a:t>47F (54.0%)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D7D-4536-B9D4-4BC3150D9EE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aseline="0" dirty="0" smtClean="0">
                        <a:solidFill>
                          <a:schemeClr val="tx1"/>
                        </a:solidFill>
                      </a:rPr>
                      <a:t>24F (27.6%)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D7D-4536-B9D4-4BC3150D9E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Planilha2!$E$4:$E$7</c:f>
              <c:strCache>
                <c:ptCount val="4"/>
                <c:pt idx="0">
                  <c:v>Outros</c:v>
                </c:pt>
                <c:pt idx="1">
                  <c:v>Floresta</c:v>
                </c:pt>
                <c:pt idx="2">
                  <c:v>Desmatamento Consolidado</c:v>
                </c:pt>
                <c:pt idx="3">
                  <c:v>Desmatamento Recente</c:v>
                </c:pt>
              </c:strCache>
            </c:strRef>
          </c:cat>
          <c:val>
            <c:numRef>
              <c:f>Planilha2!$F$4:$F$7</c:f>
              <c:numCache>
                <c:formatCode>#,##0</c:formatCode>
                <c:ptCount val="4"/>
                <c:pt idx="0">
                  <c:v>472</c:v>
                </c:pt>
                <c:pt idx="1">
                  <c:v>1792</c:v>
                </c:pt>
                <c:pt idx="2">
                  <c:v>5491</c:v>
                </c:pt>
                <c:pt idx="3">
                  <c:v>8425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5E-437E-9498-7272499FD8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5656320"/>
        <c:axId val="85659008"/>
      </c:barChart>
      <c:catAx>
        <c:axId val="85656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659008"/>
        <c:crosses val="autoZero"/>
        <c:auto val="1"/>
        <c:lblAlgn val="ctr"/>
        <c:lblOffset val="100"/>
        <c:noMultiLvlLbl val="0"/>
      </c:catAx>
      <c:valAx>
        <c:axId val="8565900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pt-BR" sz="1200" dirty="0" smtClean="0"/>
                  <a:t>N. de focos</a:t>
                </a:r>
                <a:endParaRPr lang="pt-BR" sz="1200" dirty="0"/>
              </a:p>
            </c:rich>
          </c:tx>
          <c:layout>
            <c:manualLayout>
              <c:xMode val="edge"/>
              <c:yMode val="edge"/>
              <c:x val="0.57399316882841078"/>
              <c:y val="0.82969863228393881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65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05358705161855"/>
          <c:y val="5.0925925925925923E-2"/>
          <c:w val="0.66001596675415575"/>
          <c:h val="0.7391876737449319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5F (7.1%)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B17-4118-90BB-E8D16F187BC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5F</a:t>
                    </a:r>
                    <a:r>
                      <a:rPr lang="en-US" sz="1400" b="1" baseline="0" dirty="0" smtClean="0">
                        <a:solidFill>
                          <a:schemeClr val="tx1"/>
                        </a:solidFill>
                      </a:rPr>
                      <a:t> (7.1%)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17-4118-90BB-E8D16F187BC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16F (21.4%)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B17-4118-90BB-E8D16F187BC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45F</a:t>
                    </a:r>
                    <a:r>
                      <a:rPr lang="en-US" sz="1400" b="1" baseline="0" dirty="0" smtClean="0">
                        <a:solidFill>
                          <a:schemeClr val="tx1"/>
                        </a:solidFill>
                      </a:rPr>
                      <a:t> (64.3%)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B17-4118-90BB-E8D16F187B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'active-fires-month-09-12-2020-0'!$I$8:$I$11</c:f>
              <c:strCache>
                <c:ptCount val="4"/>
                <c:pt idx="0">
                  <c:v>MÉDIO</c:v>
                </c:pt>
                <c:pt idx="1">
                  <c:v>GRANDE</c:v>
                </c:pt>
                <c:pt idx="2">
                  <c:v>PEQUENA</c:v>
                </c:pt>
                <c:pt idx="3">
                  <c:v>SEM CAR</c:v>
                </c:pt>
              </c:strCache>
            </c:strRef>
          </c:cat>
          <c:val>
            <c:numRef>
              <c:f>'active-fires-month-09-12-2020-0'!$J$8:$J$11</c:f>
              <c:numCache>
                <c:formatCode>#,##0</c:formatCode>
                <c:ptCount val="4"/>
                <c:pt idx="0">
                  <c:v>1502</c:v>
                </c:pt>
                <c:pt idx="1">
                  <c:v>1549</c:v>
                </c:pt>
                <c:pt idx="2">
                  <c:v>6612</c:v>
                </c:pt>
                <c:pt idx="3">
                  <c:v>8556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1B-4D37-ACC9-68BE6226F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5689856"/>
        <c:axId val="85691392"/>
      </c:barChart>
      <c:catAx>
        <c:axId val="8568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400" b="0">
                <a:solidFill>
                  <a:schemeClr val="tx1"/>
                </a:solidFill>
              </a:defRPr>
            </a:pPr>
            <a:endParaRPr lang="pt-BR"/>
          </a:p>
        </c:txPr>
        <c:crossAx val="85691392"/>
        <c:crosses val="autoZero"/>
        <c:auto val="1"/>
        <c:lblAlgn val="ctr"/>
        <c:lblOffset val="100"/>
        <c:noMultiLvlLbl val="0"/>
      </c:catAx>
      <c:valAx>
        <c:axId val="85691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pt-BR" b="1" dirty="0"/>
                  <a:t>N. de focos</a:t>
                </a:r>
              </a:p>
            </c:rich>
          </c:tx>
          <c:layout>
            <c:manualLayout>
              <c:xMode val="edge"/>
              <c:yMode val="edge"/>
              <c:x val="0.44654091768558735"/>
              <c:y val="0.90581807253390145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8568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estado - de 2021-04-2'!$A$2:$A$7</c:f>
              <c:strCache>
                <c:ptCount val="6"/>
                <c:pt idx="0">
                  <c:v>MATO GROSSO</c:v>
                </c:pt>
                <c:pt idx="1">
                  <c:v>TOCANTINS</c:v>
                </c:pt>
                <c:pt idx="2">
                  <c:v>MARANHÃO</c:v>
                </c:pt>
                <c:pt idx="3">
                  <c:v>PARÁ</c:v>
                </c:pt>
                <c:pt idx="4">
                  <c:v>RONDÔNIA</c:v>
                </c:pt>
                <c:pt idx="5">
                  <c:v>RORAIMA</c:v>
                </c:pt>
              </c:strCache>
            </c:strRef>
          </c:cat>
          <c:val>
            <c:numRef>
              <c:f>'Focos por estado - de 2021-04-2'!$C$2:$C$7</c:f>
              <c:numCache>
                <c:formatCode>General</c:formatCode>
                <c:ptCount val="6"/>
                <c:pt idx="0">
                  <c:v>74</c:v>
                </c:pt>
                <c:pt idx="1">
                  <c:v>26</c:v>
                </c:pt>
                <c:pt idx="2">
                  <c:v>11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3A-4B95-B65C-591AC4702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5124080"/>
        <c:axId val="1795131152"/>
      </c:barChart>
      <c:catAx>
        <c:axId val="179512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5131152"/>
        <c:crosses val="autoZero"/>
        <c:auto val="1"/>
        <c:lblAlgn val="ctr"/>
        <c:lblOffset val="100"/>
        <c:noMultiLvlLbl val="0"/>
      </c:catAx>
      <c:valAx>
        <c:axId val="179513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512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municipio - de 2021-0'!$A$2:$A$31</c:f>
              <c:strCache>
                <c:ptCount val="30"/>
                <c:pt idx="0">
                  <c:v>ALEGRETE (RIO GRANDE DO SUL)</c:v>
                </c:pt>
                <c:pt idx="1">
                  <c:v>ANITA GARIBALDI (SANTA CATARINA)</c:v>
                </c:pt>
                <c:pt idx="2">
                  <c:v>BOM JESUS (PIAUÍ)</c:v>
                </c:pt>
                <c:pt idx="3">
                  <c:v>CANARANA (MATO GROSSO)</c:v>
                </c:pt>
                <c:pt idx="4">
                  <c:v>CANDELARIA (RIO GRANDE DO SUL)</c:v>
                </c:pt>
                <c:pt idx="5">
                  <c:v>COSTA RICA (MATO GROSSO DO SUL)</c:v>
                </c:pt>
                <c:pt idx="6">
                  <c:v>FRAIBURGO (SANTA CATARINA)</c:v>
                </c:pt>
                <c:pt idx="7">
                  <c:v>GRAJÁS (MARANHÃO)</c:v>
                </c:pt>
                <c:pt idx="8">
                  <c:v>LEBON REGIS (SANTA CATARINA)</c:v>
                </c:pt>
                <c:pt idx="9">
                  <c:v>MARA ROSA (GOIÁS)</c:v>
                </c:pt>
                <c:pt idx="10">
                  <c:v>MARILUZ (PARANÁ)</c:v>
                </c:pt>
                <c:pt idx="11">
                  <c:v>MIRANDA (MATO GROSSO DO SUL)</c:v>
                </c:pt>
                <c:pt idx="12">
                  <c:v>NOVA UBIRATÃ (MATO GROSSO)</c:v>
                </c:pt>
                <c:pt idx="13">
                  <c:v>CORUMBÁ (MATO GROSSO DO SUL)</c:v>
                </c:pt>
                <c:pt idx="14">
                  <c:v>GAUCHA DO NORTE (MATO GROSSO)</c:v>
                </c:pt>
                <c:pt idx="15">
                  <c:v>BOM JESUS DO ARAGUAIA (MATO GROSSO)</c:v>
                </c:pt>
                <c:pt idx="16">
                  <c:v>BRITÂNIA (GOIÁS)</c:v>
                </c:pt>
                <c:pt idx="17">
                  <c:v>COMODORO (MATO GROSSO)</c:v>
                </c:pt>
                <c:pt idx="18">
                  <c:v>LARANJEIRAS DO SUL (PARANÁ)</c:v>
                </c:pt>
                <c:pt idx="19">
                  <c:v>PIUM (TOCANTINS)</c:v>
                </c:pt>
                <c:pt idx="20">
                  <c:v>SÃO BORJA (RIO GRANDE DO SUL)</c:v>
                </c:pt>
                <c:pt idx="21">
                  <c:v>TERENOS (MATO GROSSO DO SUL)</c:v>
                </c:pt>
                <c:pt idx="22">
                  <c:v>VACARIA (RIO GRANDE DO SUL)</c:v>
                </c:pt>
                <c:pt idx="23">
                  <c:v>BELA VISTA (MATO GROSSO DO SUL)</c:v>
                </c:pt>
                <c:pt idx="24">
                  <c:v>ICARAIMA (PARANÁ)</c:v>
                </c:pt>
                <c:pt idx="25">
                  <c:v>SANTA CARMEM (MATO GROSSO)</c:v>
                </c:pt>
                <c:pt idx="26">
                  <c:v>SÃO LOURENZO DO SUL (RIO GRANDE DO SUL)</c:v>
                </c:pt>
                <c:pt idx="27">
                  <c:v>PINHÃO (PARANÁ)</c:v>
                </c:pt>
                <c:pt idx="28">
                  <c:v>ENCRUZILHADA DO SUL (RIO GRANDE DO SUL)</c:v>
                </c:pt>
                <c:pt idx="29">
                  <c:v>PIRATINI (RIO GRANDE DO SUL)</c:v>
                </c:pt>
              </c:strCache>
            </c:strRef>
          </c:cat>
          <c:val>
            <c:numRef>
              <c:f>'Focos por municipio - de 2021-0'!$B$2:$B$31</c:f>
              <c:numCache>
                <c:formatCode>General</c:formatCode>
                <c:ptCount val="3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7</c:v>
                </c:pt>
                <c:pt idx="28">
                  <c:v>10</c:v>
                </c:pt>
                <c:pt idx="2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A-40E1-A36E-F9475CC82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84341504"/>
        <c:axId val="1784328608"/>
      </c:barChart>
      <c:catAx>
        <c:axId val="178434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84328608"/>
        <c:crosses val="autoZero"/>
        <c:auto val="1"/>
        <c:lblAlgn val="ctr"/>
        <c:lblOffset val="100"/>
        <c:noMultiLvlLbl val="0"/>
      </c:catAx>
      <c:valAx>
        <c:axId val="1784328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434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Planilha2!$A$3</c:f>
              <c:strCache>
                <c:ptCount val="1"/>
                <c:pt idx="0">
                  <c:v>mai/20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Planilha2!$B$2:$AG$2</c:f>
              <c:strCach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TOTAL</c:v>
                </c:pt>
              </c:strCache>
            </c:strRef>
          </c:cat>
          <c:val>
            <c:numRef>
              <c:f>Planilha2!$B$3:$AG$3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3</c:v>
                </c:pt>
                <c:pt idx="27">
                  <c:v>3</c:v>
                </c:pt>
                <c:pt idx="28">
                  <c:v>2</c:v>
                </c:pt>
                <c:pt idx="29">
                  <c:v>1</c:v>
                </c:pt>
                <c:pt idx="30">
                  <c:v>0</c:v>
                </c:pt>
                <c:pt idx="3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98-4A51-8CD5-59E72159DF65}"/>
            </c:ext>
          </c:extLst>
        </c:ser>
        <c:ser>
          <c:idx val="1"/>
          <c:order val="1"/>
          <c:tx>
            <c:strRef>
              <c:f>Planilha2!$A$4</c:f>
              <c:strCache>
                <c:ptCount val="1"/>
                <c:pt idx="0">
                  <c:v>mai/21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Planilha2!$B$2:$AG$2</c:f>
              <c:strCach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TOTAL</c:v>
                </c:pt>
              </c:strCache>
            </c:strRef>
          </c:cat>
          <c:val>
            <c:numRef>
              <c:f>Planilha2!$B$4:$AG$4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98-4A51-8CD5-59E72159DF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84337760"/>
        <c:axId val="1784341920"/>
      </c:barChart>
      <c:catAx>
        <c:axId val="1784337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84341920"/>
        <c:crosses val="autoZero"/>
        <c:auto val="1"/>
        <c:lblAlgn val="ctr"/>
        <c:lblOffset val="100"/>
        <c:noMultiLvlLbl val="0"/>
      </c:catAx>
      <c:valAx>
        <c:axId val="1784341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433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12160036517174484"/>
          <c:h val="5.70580322445426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78616852678109E-2"/>
          <c:y val="5.3015676031201296E-2"/>
          <c:w val="0.90389702960051066"/>
          <c:h val="0.816477547920447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6D-4A3F-98F3-BF18F0C61D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AMZ!$A$2:$B$10</c:f>
              <c:multiLvlStrCache>
                <c:ptCount val="9"/>
                <c:lvl>
                  <c:pt idx="0">
                    <c:v>PA</c:v>
                  </c:pt>
                  <c:pt idx="1">
                    <c:v>MT</c:v>
                  </c:pt>
                  <c:pt idx="2">
                    <c:v>AM</c:v>
                  </c:pt>
                  <c:pt idx="3">
                    <c:v>RO</c:v>
                  </c:pt>
                  <c:pt idx="4">
                    <c:v>RR</c:v>
                  </c:pt>
                  <c:pt idx="5">
                    <c:v>AC</c:v>
                  </c:pt>
                  <c:pt idx="6">
                    <c:v>MA</c:v>
                  </c:pt>
                  <c:pt idx="7">
                    <c:v>TO</c:v>
                  </c:pt>
                  <c:pt idx="8">
                    <c:v>AP</c:v>
                  </c:pt>
                </c:lvl>
                <c:lvl>
                  <c:pt idx="0">
                    <c:v>1º</c:v>
                  </c:pt>
                  <c:pt idx="1">
                    <c:v>2º</c:v>
                  </c:pt>
                  <c:pt idx="2">
                    <c:v>3º</c:v>
                  </c:pt>
                  <c:pt idx="3">
                    <c:v>5º</c:v>
                  </c:pt>
                  <c:pt idx="4">
                    <c:v>4º</c:v>
                  </c:pt>
                  <c:pt idx="5">
                    <c:v>6º</c:v>
                  </c:pt>
                  <c:pt idx="6">
                    <c:v>7º</c:v>
                  </c:pt>
                  <c:pt idx="7">
                    <c:v>8º</c:v>
                  </c:pt>
                  <c:pt idx="8">
                    <c:v>9º</c:v>
                  </c:pt>
                </c:lvl>
              </c:multiLvlStrCache>
            </c:multiLvlStrRef>
          </c:cat>
          <c:val>
            <c:numRef>
              <c:f>AMZ!$C$2:$C$10</c:f>
              <c:numCache>
                <c:formatCode>#,##0.00</c:formatCode>
                <c:ptCount val="9"/>
                <c:pt idx="0">
                  <c:v>421.07</c:v>
                </c:pt>
                <c:pt idx="1">
                  <c:v>233.81</c:v>
                </c:pt>
                <c:pt idx="2">
                  <c:v>156</c:v>
                </c:pt>
                <c:pt idx="3">
                  <c:v>74.180000000000007</c:v>
                </c:pt>
                <c:pt idx="4">
                  <c:v>71.38</c:v>
                </c:pt>
                <c:pt idx="5">
                  <c:v>9.0500000000000007</c:v>
                </c:pt>
                <c:pt idx="6">
                  <c:v>8.6199999999999992</c:v>
                </c:pt>
                <c:pt idx="7">
                  <c:v>0.72</c:v>
                </c:pt>
                <c:pt idx="8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6D-4A3F-98F3-BF18F0C61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1201599"/>
        <c:axId val="1561209919"/>
      </c:barChart>
      <c:catAx>
        <c:axId val="1561201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61209919"/>
        <c:crosses val="autoZero"/>
        <c:auto val="1"/>
        <c:lblAlgn val="ctr"/>
        <c:lblOffset val="100"/>
        <c:noMultiLvlLbl val="0"/>
      </c:catAx>
      <c:valAx>
        <c:axId val="1561209919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61201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DA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11-4C8E-934E-B93D29EF95AD}"/>
              </c:ext>
            </c:extLst>
          </c:dPt>
          <c:dPt>
            <c:idx val="1"/>
            <c:invertIfNegative val="0"/>
            <c:bubble3D val="0"/>
            <c:spPr>
              <a:solidFill>
                <a:srgbClr val="267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11-4C8E-934E-B93D29EF95AD}"/>
              </c:ext>
            </c:extLst>
          </c:dPt>
          <c:dPt>
            <c:idx val="2"/>
            <c:invertIfNegative val="0"/>
            <c:bubble3D val="0"/>
            <c:spPr>
              <a:solidFill>
                <a:srgbClr val="8A4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611-4C8E-934E-B93D29EF95AD}"/>
              </c:ext>
            </c:extLst>
          </c:dPt>
          <c:dPt>
            <c:idx val="3"/>
            <c:invertIfNegative val="0"/>
            <c:bubble3D val="0"/>
            <c:spPr>
              <a:solidFill>
                <a:srgbClr val="00A9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611-4C8E-934E-B93D29EF95AD}"/>
              </c:ext>
            </c:extLst>
          </c:dPt>
          <c:dPt>
            <c:idx val="4"/>
            <c:invertIfNegative val="0"/>
            <c:bubble3D val="0"/>
            <c:spPr>
              <a:solidFill>
                <a:srgbClr val="70A8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611-4C8E-934E-B93D29EF95AD}"/>
              </c:ext>
            </c:extLst>
          </c:dPt>
          <c:dPt>
            <c:idx val="5"/>
            <c:invertIfNegative val="0"/>
            <c:bubble3D val="0"/>
            <c:spPr>
              <a:solidFill>
                <a:srgbClr val="00E6A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611-4C8E-934E-B93D29EF95AD}"/>
              </c:ext>
            </c:extLst>
          </c:dPt>
          <c:dPt>
            <c:idx val="6"/>
            <c:invertIfNegative val="0"/>
            <c:bubble3D val="0"/>
            <c:spPr>
              <a:solidFill>
                <a:srgbClr val="E698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611-4C8E-934E-B93D29EF95AD}"/>
              </c:ext>
            </c:extLst>
          </c:dPt>
          <c:dPt>
            <c:idx val="7"/>
            <c:invertIfNegative val="0"/>
            <c:bubble3D val="0"/>
            <c:spPr>
              <a:solidFill>
                <a:srgbClr val="E6E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611-4C8E-934E-B93D29EF95AD}"/>
              </c:ext>
            </c:extLst>
          </c:dPt>
          <c:dPt>
            <c:idx val="8"/>
            <c:invertIfNegative val="0"/>
            <c:bubble3D val="0"/>
            <c:spPr>
              <a:solidFill>
                <a:srgbClr val="A8A8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611-4C8E-934E-B93D29EF95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MAPA!$B$2:$B$10</c:f>
              <c:strCache>
                <c:ptCount val="9"/>
                <c:pt idx="0">
                  <c:v>Boca do Acre</c:v>
                </c:pt>
                <c:pt idx="1">
                  <c:v>Tapauá</c:v>
                </c:pt>
                <c:pt idx="2">
                  <c:v>Humaitá</c:v>
                </c:pt>
                <c:pt idx="3">
                  <c:v>Maués</c:v>
                </c:pt>
                <c:pt idx="4">
                  <c:v>Manicoré</c:v>
                </c:pt>
                <c:pt idx="5">
                  <c:v>Canutama</c:v>
                </c:pt>
                <c:pt idx="6">
                  <c:v>Novo Aripuanã</c:v>
                </c:pt>
                <c:pt idx="7">
                  <c:v>Apuí</c:v>
                </c:pt>
                <c:pt idx="8">
                  <c:v>Lábrea</c:v>
                </c:pt>
              </c:strCache>
            </c:strRef>
          </c:cat>
          <c:val>
            <c:numRef>
              <c:f>MAPA!$C$2:$C$10</c:f>
              <c:numCache>
                <c:formatCode>General</c:formatCode>
                <c:ptCount val="9"/>
                <c:pt idx="0">
                  <c:v>3.06</c:v>
                </c:pt>
                <c:pt idx="1">
                  <c:v>3.25</c:v>
                </c:pt>
                <c:pt idx="2" formatCode="0.00">
                  <c:v>6.51</c:v>
                </c:pt>
                <c:pt idx="3">
                  <c:v>8.6999999999999993</c:v>
                </c:pt>
                <c:pt idx="4">
                  <c:v>10.59</c:v>
                </c:pt>
                <c:pt idx="5">
                  <c:v>12.48</c:v>
                </c:pt>
                <c:pt idx="6">
                  <c:v>13.39</c:v>
                </c:pt>
                <c:pt idx="7" formatCode="0.00">
                  <c:v>24.86</c:v>
                </c:pt>
                <c:pt idx="8">
                  <c:v>70.09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611-4C8E-934E-B93D29EF9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36373848"/>
        <c:axId val="636371224"/>
      </c:barChart>
      <c:catAx>
        <c:axId val="636373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6371224"/>
        <c:crosses val="autoZero"/>
        <c:auto val="1"/>
        <c:lblAlgn val="ctr"/>
        <c:lblOffset val="100"/>
        <c:noMultiLvlLbl val="0"/>
      </c:catAx>
      <c:valAx>
        <c:axId val="6363712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6373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234718374002555E-2"/>
          <c:y val="0.26860238300681127"/>
          <c:w val="0.94196462502664946"/>
          <c:h val="0.6108421428171744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Planilha1!$B$2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B3-4C92-B04C-6A39DACE615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B3-4C92-B04C-6A39DACE615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CB3-4C92-B04C-6A39DACE61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(Planilha1!$B$1,Planilha1!$E$1,Planilha1!$H$1,Planilha1!$K$1,Planilha1!$N$1,Planilha1!$Q$1)</c:f>
              <c:strCache>
                <c:ptCount val="6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</c:strCache>
            </c:strRef>
          </c:cat>
          <c:val>
            <c:numRef>
              <c:f>(Planilha1!$B$10,Planilha1!$E$10,Planilha1!$H$10,Planilha1!$K$10)</c:f>
              <c:numCache>
                <c:formatCode>0.00</c:formatCode>
                <c:ptCount val="4"/>
                <c:pt idx="0">
                  <c:v>13.44</c:v>
                </c:pt>
                <c:pt idx="1">
                  <c:v>20.73</c:v>
                </c:pt>
                <c:pt idx="2" formatCode="General">
                  <c:v>72.709999999999994</c:v>
                </c:pt>
                <c:pt idx="3">
                  <c:v>33.94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B3-4C92-B04C-6A39DACE6153}"/>
            </c:ext>
          </c:extLst>
        </c:ser>
        <c:ser>
          <c:idx val="0"/>
          <c:order val="1"/>
          <c:tx>
            <c:v>2021</c:v>
          </c:tx>
          <c:spPr>
            <a:solidFill>
              <a:srgbClr val="FFC000"/>
            </a:solidFill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(Planilha1!$B$1,Planilha1!$E$1,Planilha1!$H$1,Planilha1!$K$1,Planilha1!$N$1,Planilha1!$Q$1)</c:f>
              <c:strCache>
                <c:ptCount val="6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</c:strCache>
            </c:strRef>
          </c:cat>
          <c:val>
            <c:numRef>
              <c:f>(Planilha1!$C$10,Planilha1!$F$10,Planilha1!$I$10,Planilha1!$L$10)</c:f>
              <c:numCache>
                <c:formatCode>0.00</c:formatCode>
                <c:ptCount val="4"/>
                <c:pt idx="0">
                  <c:v>5.86</c:v>
                </c:pt>
                <c:pt idx="1">
                  <c:v>25.81</c:v>
                </c:pt>
                <c:pt idx="2">
                  <c:v>61.41</c:v>
                </c:pt>
                <c:pt idx="3" formatCode="General">
                  <c:v>62.92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B3-4C92-B04C-6A39DACE61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86073984"/>
        <c:axId val="286075904"/>
      </c:barChart>
      <c:catAx>
        <c:axId val="286073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6075904"/>
        <c:crosses val="autoZero"/>
        <c:auto val="1"/>
        <c:lblAlgn val="ctr"/>
        <c:lblOffset val="100"/>
        <c:noMultiLvlLbl val="0"/>
      </c:catAx>
      <c:valAx>
        <c:axId val="286075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DESM/KM²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0" sourceLinked="1"/>
        <c:majorTickMark val="none"/>
        <c:minorTickMark val="none"/>
        <c:tickLblPos val="nextTo"/>
        <c:spPr>
          <a:solidFill>
            <a:sysClr val="window" lastClr="FFFFFF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607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6065173884514438"/>
          <c:y val="1.9667593680623201E-2"/>
          <c:w val="0.13216133610022593"/>
          <c:h val="0.10942948071688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8573315097693"/>
          <c:y val="0.10127369495479732"/>
          <c:w val="0.82447602230384298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v>2020</c:v>
          </c:tx>
          <c:spPr>
            <a:solidFill>
              <a:srgbClr val="99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Ref>
              <c:f>DETER_20_21!$B$29</c:f>
              <c:numCache>
                <c:formatCode>0.00</c:formatCode>
                <c:ptCount val="1"/>
                <c:pt idx="0">
                  <c:v>140.82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24-4505-BFB7-D56B049777D1}"/>
            </c:ext>
          </c:extLst>
        </c:ser>
        <c:ser>
          <c:idx val="1"/>
          <c:order val="1"/>
          <c:tx>
            <c:v>2021</c:v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Ref>
              <c:f>DETER_20_21!$C$29</c:f>
              <c:numCache>
                <c:formatCode>0.00</c:formatCode>
                <c:ptCount val="1"/>
                <c:pt idx="0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24-4505-BFB7-D56B04977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6350248"/>
        <c:axId val="626353200"/>
      </c:barChart>
      <c:catAx>
        <c:axId val="62635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26353200"/>
        <c:crosses val="autoZero"/>
        <c:auto val="1"/>
        <c:lblAlgn val="ctr"/>
        <c:lblOffset val="100"/>
        <c:noMultiLvlLbl val="0"/>
      </c:catAx>
      <c:valAx>
        <c:axId val="6263532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 smtClean="0">
                    <a:solidFill>
                      <a:schemeClr val="tx1"/>
                    </a:solidFill>
                  </a:rPr>
                  <a:t>Km²</a:t>
                </a:r>
                <a:endParaRPr lang="pt-BR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26350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669974231713053"/>
          <c:y val="0.90623260305151709"/>
          <c:w val="0.2629389282178512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1"/>
          <c:order val="0"/>
          <c:spPr>
            <a:ln>
              <a:solidFill>
                <a:schemeClr val="bg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2">
                  <a:shade val="47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10-473D-92BD-456F0B5A36B1}"/>
              </c:ext>
            </c:extLst>
          </c:dPt>
          <c:dPt>
            <c:idx val="1"/>
            <c:bubble3D val="0"/>
            <c:spPr>
              <a:solidFill>
                <a:schemeClr val="accent2">
                  <a:shade val="6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10-473D-92BD-456F0B5A36B1}"/>
              </c:ext>
            </c:extLst>
          </c:dPt>
          <c:dPt>
            <c:idx val="2"/>
            <c:bubble3D val="0"/>
            <c:spPr>
              <a:solidFill>
                <a:schemeClr val="accent2">
                  <a:shade val="82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10-473D-92BD-456F0B5A36B1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10-473D-92BD-456F0B5A36B1}"/>
              </c:ext>
            </c:extLst>
          </c:dPt>
          <c:dPt>
            <c:idx val="4"/>
            <c:bubble3D val="0"/>
            <c:spPr>
              <a:solidFill>
                <a:schemeClr val="accent2">
                  <a:tint val="83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D10-473D-92BD-456F0B5A36B1}"/>
              </c:ext>
            </c:extLst>
          </c:dPt>
          <c:dPt>
            <c:idx val="5"/>
            <c:bubble3D val="0"/>
            <c:spPr>
              <a:solidFill>
                <a:schemeClr val="accent2">
                  <a:tint val="6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D10-473D-92BD-456F0B5A36B1}"/>
              </c:ext>
            </c:extLst>
          </c:dPt>
          <c:dPt>
            <c:idx val="6"/>
            <c:bubble3D val="0"/>
            <c:spPr>
              <a:solidFill>
                <a:schemeClr val="accent2">
                  <a:tint val="48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D10-473D-92BD-456F0B5A36B1}"/>
              </c:ext>
            </c:extLst>
          </c:dPt>
          <c:dLbls>
            <c:dLbl>
              <c:idx val="0"/>
              <c:layout>
                <c:manualLayout>
                  <c:x val="-6.9085659923440929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- 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D10-473D-92BD-456F0B5A36B1}"/>
                </c:ext>
              </c:extLst>
            </c:dLbl>
            <c:dLbl>
              <c:idx val="1"/>
              <c:layout>
                <c:manualLayout>
                  <c:x val="3.0203655603306005E-2"/>
                  <c:y val="-3.531839612978716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- 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D10-473D-92BD-456F0B5A36B1}"/>
                </c:ext>
              </c:extLst>
            </c:dLbl>
            <c:dLbl>
              <c:idx val="3"/>
              <c:layout>
                <c:manualLayout>
                  <c:x val="2.2318248043243696E-2"/>
                  <c:y val="-1.318074103694040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- 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D10-473D-92BD-456F0B5A36B1}"/>
                </c:ext>
              </c:extLst>
            </c:dLbl>
            <c:dLbl>
              <c:idx val="4"/>
              <c:layout>
                <c:manualLayout>
                  <c:x val="1.9312150209615353E-2"/>
                  <c:y val="0.107521275846076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- 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D10-473D-92BD-456F0B5A36B1}"/>
                </c:ext>
              </c:extLst>
            </c:dLbl>
            <c:dLbl>
              <c:idx val="5"/>
              <c:layout>
                <c:manualLayout>
                  <c:x val="-2.3667361935253595E-2"/>
                  <c:y val="1.27925480048310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- 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D10-473D-92BD-456F0B5A36B1}"/>
                </c:ext>
              </c:extLst>
            </c:dLbl>
            <c:dLbl>
              <c:idx val="6"/>
              <c:layout>
                <c:manualLayout>
                  <c:x val="-1.3700066554041344E-2"/>
                  <c:y val="-5.006376037231473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- 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D10-473D-92BD-456F0B5A36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-  </c:separator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Planilha1!$A$3:$A$9</c:f>
              <c:strCache>
                <c:ptCount val="7"/>
                <c:pt idx="0">
                  <c:v>TERRA INDIGENA</c:v>
                </c:pt>
                <c:pt idx="1">
                  <c:v>ASSENTAMENTO FEDERAL</c:v>
                </c:pt>
                <c:pt idx="2">
                  <c:v>UNIDADE DE CONSERVAÇÃO ESTADUAL</c:v>
                </c:pt>
                <c:pt idx="3">
                  <c:v>UNIDADE DE CONSERVAÇÃO FEDERAL</c:v>
                </c:pt>
                <c:pt idx="4">
                  <c:v>GLEBAS ESTADUAIS</c:v>
                </c:pt>
                <c:pt idx="5">
                  <c:v>GLEBAS FEDERAIS</c:v>
                </c:pt>
                <c:pt idx="6">
                  <c:v>OUTRAS </c:v>
                </c:pt>
              </c:strCache>
            </c:strRef>
          </c:cat>
          <c:val>
            <c:numRef>
              <c:f>Planilha1!$AM$3:$AM$9</c:f>
              <c:numCache>
                <c:formatCode>0.00</c:formatCode>
                <c:ptCount val="7"/>
                <c:pt idx="0">
                  <c:v>0.06</c:v>
                </c:pt>
                <c:pt idx="1">
                  <c:v>48.69</c:v>
                </c:pt>
                <c:pt idx="2">
                  <c:v>0.77999999999999992</c:v>
                </c:pt>
                <c:pt idx="3">
                  <c:v>1.34</c:v>
                </c:pt>
                <c:pt idx="4">
                  <c:v>5.52</c:v>
                </c:pt>
                <c:pt idx="5">
                  <c:v>65.06</c:v>
                </c:pt>
                <c:pt idx="6">
                  <c:v>34.549999999999997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v>CATEGORIAS FUNDIÁRIAS</c:v>
                </c15:tx>
              </c15:filteredSeriesTitle>
            </c:ext>
            <c:ext xmlns:c16="http://schemas.microsoft.com/office/drawing/2014/chart" uri="{C3380CC4-5D6E-409C-BE32-E72D297353CC}">
              <c16:uniqueId val="{0000000E-0D10-473D-92BD-456F0B5A36B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solidFill>
            <a:schemeClr val="bg1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3175" cap="flat" cmpd="sng" algn="ctr">
      <a:solidFill>
        <a:schemeClr val="bg1"/>
      </a:solidFill>
      <a:prstDash val="solid"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59-4874-B49E-0E96FAD740C6}"/>
              </c:ext>
            </c:extLst>
          </c:dPt>
          <c:dLbls>
            <c:dLbl>
              <c:idx val="6"/>
              <c:layout/>
              <c:tx>
                <c:rich>
                  <a:bodyPr/>
                  <a:lstStyle/>
                  <a:p>
                    <a:fld id="{09FCB393-CED6-4E15-BF71-E3FA1F994395}" type="VALUE">
                      <a:rPr lang="en-US" b="1"/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886757866924129E-2"/>
                      <c:h val="5.362414843809246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359-4874-B49E-0E96FAD740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estado - de 2021-01-0'!$A$2:$A$10</c:f>
              <c:strCache>
                <c:ptCount val="9"/>
                <c:pt idx="0">
                  <c:v>MATO GROSSO</c:v>
                </c:pt>
                <c:pt idx="1">
                  <c:v>PARÁ</c:v>
                </c:pt>
                <c:pt idx="2">
                  <c:v>RORAIMA</c:v>
                </c:pt>
                <c:pt idx="3">
                  <c:v>MARANHÃO</c:v>
                </c:pt>
                <c:pt idx="4">
                  <c:v>TOCANTINS</c:v>
                </c:pt>
                <c:pt idx="5">
                  <c:v>RONDÔNIA</c:v>
                </c:pt>
                <c:pt idx="6">
                  <c:v>AMAZONAS</c:v>
                </c:pt>
                <c:pt idx="7">
                  <c:v>ACRE</c:v>
                </c:pt>
                <c:pt idx="8">
                  <c:v>AMAPÁ</c:v>
                </c:pt>
              </c:strCache>
            </c:strRef>
          </c:cat>
          <c:val>
            <c:numRef>
              <c:f>'Focos por estado - de 2021-01-0'!$C$2:$C$10</c:f>
              <c:numCache>
                <c:formatCode>General</c:formatCode>
                <c:ptCount val="9"/>
                <c:pt idx="0" formatCode="#,##0">
                  <c:v>2269</c:v>
                </c:pt>
                <c:pt idx="1">
                  <c:v>610</c:v>
                </c:pt>
                <c:pt idx="2">
                  <c:v>515</c:v>
                </c:pt>
                <c:pt idx="3">
                  <c:v>399</c:v>
                </c:pt>
                <c:pt idx="4">
                  <c:v>314</c:v>
                </c:pt>
                <c:pt idx="5">
                  <c:v>108</c:v>
                </c:pt>
                <c:pt idx="6">
                  <c:v>105</c:v>
                </c:pt>
                <c:pt idx="7">
                  <c:v>15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59-4874-B49E-0E96FAD74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2198816"/>
        <c:axId val="1782201728"/>
      </c:barChart>
      <c:catAx>
        <c:axId val="178219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82201728"/>
        <c:crosses val="autoZero"/>
        <c:auto val="1"/>
        <c:lblAlgn val="ctr"/>
        <c:lblOffset val="100"/>
        <c:noMultiLvlLbl val="0"/>
      </c:catAx>
      <c:valAx>
        <c:axId val="178220172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8219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Planilha1!$A$5:$A$9</c:f>
              <c:strCache>
                <c:ptCount val="5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</c:strCache>
            </c:strRef>
          </c:cat>
          <c:val>
            <c:numRef>
              <c:f>Planilha1!$B$5:$B$9</c:f>
              <c:numCache>
                <c:formatCode>General</c:formatCode>
                <c:ptCount val="5"/>
                <c:pt idx="0">
                  <c:v>197</c:v>
                </c:pt>
                <c:pt idx="1">
                  <c:v>73</c:v>
                </c:pt>
                <c:pt idx="2">
                  <c:v>77</c:v>
                </c:pt>
                <c:pt idx="3">
                  <c:v>12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F-4F65-B158-06329AD9E93E}"/>
            </c:ext>
          </c:extLst>
        </c:ser>
        <c:ser>
          <c:idx val="1"/>
          <c:order val="1"/>
          <c:tx>
            <c:strRef>
              <c:f>Planilha1!$C$4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Planilha1!$A$5:$A$9</c:f>
              <c:strCache>
                <c:ptCount val="5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</c:strCache>
            </c:strRef>
          </c:cat>
          <c:val>
            <c:numRef>
              <c:f>Planilha1!$C$5:$C$9</c:f>
              <c:numCache>
                <c:formatCode>General</c:formatCode>
                <c:ptCount val="5"/>
                <c:pt idx="0">
                  <c:v>37</c:v>
                </c:pt>
                <c:pt idx="1">
                  <c:v>33</c:v>
                </c:pt>
                <c:pt idx="2">
                  <c:v>17</c:v>
                </c:pt>
                <c:pt idx="3">
                  <c:v>18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7F-4F65-B158-06329AD9E9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84343584"/>
        <c:axId val="1784327776"/>
      </c:barChart>
      <c:catAx>
        <c:axId val="1784343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84327776"/>
        <c:crosses val="autoZero"/>
        <c:auto val="1"/>
        <c:lblAlgn val="ctr"/>
        <c:lblOffset val="100"/>
        <c:noMultiLvlLbl val="0"/>
      </c:catAx>
      <c:valAx>
        <c:axId val="1784327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434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municipio - de 2021-0'!$A$2:$A$32</c:f>
              <c:strCache>
                <c:ptCount val="31"/>
                <c:pt idx="0">
                  <c:v>BENJAMIN CONSTANT </c:v>
                </c:pt>
                <c:pt idx="1">
                  <c:v>BOA VISTA DO RAMOS </c:v>
                </c:pt>
                <c:pt idx="2">
                  <c:v>BORBA</c:v>
                </c:pt>
                <c:pt idx="3">
                  <c:v>CARAUARI</c:v>
                </c:pt>
                <c:pt idx="4">
                  <c:v>CODAJÁS</c:v>
                </c:pt>
                <c:pt idx="5">
                  <c:v>JUTAÍ</c:v>
                </c:pt>
                <c:pt idx="6">
                  <c:v>MANACAPURU </c:v>
                </c:pt>
                <c:pt idx="7">
                  <c:v>MANICORÉ</c:v>
                </c:pt>
                <c:pt idx="8">
                  <c:v>BERURI</c:v>
                </c:pt>
                <c:pt idx="9">
                  <c:v>BOCA DO ACRE </c:v>
                </c:pt>
                <c:pt idx="10">
                  <c:v>CAREIRO</c:v>
                </c:pt>
                <c:pt idx="11">
                  <c:v>CAREIRO DA VÁRZEA</c:v>
                </c:pt>
                <c:pt idx="12">
                  <c:v>JURUÁ</c:v>
                </c:pt>
                <c:pt idx="13">
                  <c:v>MANAQUIRI</c:v>
                </c:pt>
                <c:pt idx="14">
                  <c:v>NOVO ARIPUANÃ</c:v>
                </c:pt>
                <c:pt idx="15">
                  <c:v>PRESIDENTE FIGUEIREDO</c:v>
                </c:pt>
                <c:pt idx="16">
                  <c:v>AUTAZES </c:v>
                </c:pt>
                <c:pt idx="17">
                  <c:v>ITACOATIARA</c:v>
                </c:pt>
                <c:pt idx="18">
                  <c:v>NHAMUNDÁ</c:v>
                </c:pt>
                <c:pt idx="19">
                  <c:v>PARINTINS</c:v>
                </c:pt>
                <c:pt idx="20">
                  <c:v>COARI </c:v>
                </c:pt>
                <c:pt idx="21">
                  <c:v>HUMAITÁ</c:v>
                </c:pt>
                <c:pt idx="22">
                  <c:v>SANTA ISABEL DO RIO NEGRO </c:v>
                </c:pt>
                <c:pt idx="23">
                  <c:v>UARINI</c:v>
                </c:pt>
                <c:pt idx="24">
                  <c:v>APUÍ</c:v>
                </c:pt>
                <c:pt idx="25">
                  <c:v>BARCELOS </c:v>
                </c:pt>
                <c:pt idx="26">
                  <c:v>NOVO AIRÃO</c:v>
                </c:pt>
                <c:pt idx="27">
                  <c:v>ALVARÃES</c:v>
                </c:pt>
                <c:pt idx="28">
                  <c:v>LÁBREA</c:v>
                </c:pt>
                <c:pt idx="29">
                  <c:v>TEFÉ</c:v>
                </c:pt>
                <c:pt idx="30">
                  <c:v>SÃO GABRIEL DA CACHOEIRA </c:v>
                </c:pt>
              </c:strCache>
            </c:strRef>
          </c:cat>
          <c:val>
            <c:numRef>
              <c:f>'Focos por municipio - de 2021-0'!$B$2:$B$32</c:f>
              <c:numCache>
                <c:formatCode>General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6</c:v>
                </c:pt>
                <c:pt idx="28">
                  <c:v>6</c:v>
                </c:pt>
                <c:pt idx="29">
                  <c:v>8</c:v>
                </c:pt>
                <c:pt idx="3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BE-4933-BEE8-E311CDAEE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88723328"/>
        <c:axId val="1788724160"/>
      </c:barChart>
      <c:catAx>
        <c:axId val="1788723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88724160"/>
        <c:crosses val="autoZero"/>
        <c:auto val="1"/>
        <c:lblAlgn val="ctr"/>
        <c:lblOffset val="100"/>
        <c:noMultiLvlLbl val="0"/>
      </c:catAx>
      <c:valAx>
        <c:axId val="1788724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872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0.4182</cdr:x>
      <cdr:y>0.95122</cdr:y>
    </cdr:from>
    <cdr:to>
      <cdr:x>0.62367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414624" y="3111780"/>
          <a:ext cx="1186339" cy="159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0.50328</cdr:x>
      <cdr:y>0.54849</cdr:y>
    </cdr:from>
    <cdr:to>
      <cdr:x>0.58118</cdr:x>
      <cdr:y>0.96856</cdr:y>
    </cdr:to>
    <cdr:sp macro="" textlink="">
      <cdr:nvSpPr>
        <cdr:cNvPr id="3" name="CaixaDeTexto 2"/>
        <cdr:cNvSpPr txBox="1"/>
      </cdr:nvSpPr>
      <cdr:spPr>
        <a:xfrm xmlns:a="http://schemas.openxmlformats.org/drawingml/2006/main" rot="4528555">
          <a:off x="2443607" y="2256497"/>
          <a:ext cx="1374218" cy="449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4E0E-BA77-4AC1-9055-6C816867D28F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A8B38-D8E8-4EE0-B0C6-88DFC7FFDC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7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c453d09f8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1300" y="796925"/>
            <a:ext cx="7096125" cy="3992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4c453d09f8_0_105:notes"/>
          <p:cNvSpPr txBox="1">
            <a:spLocks noGrp="1"/>
          </p:cNvSpPr>
          <p:nvPr>
            <p:ph type="body" idx="1"/>
          </p:nvPr>
        </p:nvSpPr>
        <p:spPr>
          <a:xfrm>
            <a:off x="661572" y="5056702"/>
            <a:ext cx="5292563" cy="4790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427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77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A8B38-D8E8-4EE0-B0C6-88DFC7FFDC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247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93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c453d09f8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1300" y="796925"/>
            <a:ext cx="7096125" cy="3992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4c453d09f8_0_105:notes"/>
          <p:cNvSpPr txBox="1">
            <a:spLocks noGrp="1"/>
          </p:cNvSpPr>
          <p:nvPr>
            <p:ph type="body" idx="1"/>
          </p:nvPr>
        </p:nvSpPr>
        <p:spPr>
          <a:xfrm>
            <a:off x="661572" y="5056702"/>
            <a:ext cx="5292563" cy="4790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780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09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77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8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28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A8B38-D8E8-4EE0-B0C6-88DFC7FFDC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055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A8B38-D8E8-4EE0-B0C6-88DFC7FFDC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747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A8B38-D8E8-4EE0-B0C6-88DFC7FFDC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797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c453d09f8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1300" y="796925"/>
            <a:ext cx="7096125" cy="3992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4c453d09f8_0_105:notes"/>
          <p:cNvSpPr txBox="1">
            <a:spLocks noGrp="1"/>
          </p:cNvSpPr>
          <p:nvPr>
            <p:ph type="body" idx="1"/>
          </p:nvPr>
        </p:nvSpPr>
        <p:spPr>
          <a:xfrm>
            <a:off x="661572" y="5056702"/>
            <a:ext cx="5292563" cy="4790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4675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26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5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A8B38-D8E8-4EE0-B0C6-88DFC7FFDC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22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F096C-D82C-4A6F-8A58-004807655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1A8CC4-8346-4CCF-B9E9-441AE0C88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B87B5C-B91D-4B94-B84D-EB49C335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CE63A2-BEC6-465E-AD98-1507B58986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09D262-19FE-41C1-A71E-F38D95064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78ABE2-9E36-4FDE-B1FB-E3E0AB4A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7BA86-884F-42DA-9EAC-66D244DC9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D7335C1-2E9B-44D7-9451-6684BCBB1683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748CE8C8-86BF-42BB-A402-2A67A2C95F7E}"/>
              </a:ext>
            </a:extLst>
          </p:cNvPr>
          <p:cNvGrpSpPr/>
          <p:nvPr userDrawn="1"/>
        </p:nvGrpSpPr>
        <p:grpSpPr>
          <a:xfrm>
            <a:off x="7035689" y="248310"/>
            <a:ext cx="5156311" cy="195264"/>
            <a:chOff x="7035689" y="461960"/>
            <a:chExt cx="5156311" cy="195264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4C2C5F2-DE73-4902-86AB-CEA568386445}"/>
                </a:ext>
              </a:extLst>
            </p:cNvPr>
            <p:cNvSpPr/>
            <p:nvPr/>
          </p:nvSpPr>
          <p:spPr>
            <a:xfrm>
              <a:off x="8302515" y="461962"/>
              <a:ext cx="3889485" cy="195262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4533863C-4AEA-4464-B1C6-942D10FAC4DD}"/>
                </a:ext>
              </a:extLst>
            </p:cNvPr>
            <p:cNvSpPr/>
            <p:nvPr/>
          </p:nvSpPr>
          <p:spPr>
            <a:xfrm>
              <a:off x="7559564" y="461961"/>
              <a:ext cx="450056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271E88CA-C81A-43F3-A5CB-D698DD9CF1D6}"/>
                </a:ext>
              </a:extLst>
            </p:cNvPr>
            <p:cNvSpPr/>
            <p:nvPr/>
          </p:nvSpPr>
          <p:spPr>
            <a:xfrm>
              <a:off x="7035689" y="461960"/>
              <a:ext cx="230980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7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7A261FF-A0F0-4D83-A701-E32832F9E512}"/>
              </a:ext>
            </a:extLst>
          </p:cNvPr>
          <p:cNvSpPr/>
          <p:nvPr/>
        </p:nvSpPr>
        <p:spPr>
          <a:xfrm>
            <a:off x="6530865" y="248320"/>
            <a:ext cx="5661135" cy="195261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42988AD-ADD4-479C-B1BA-13C5BD5C4AA6}"/>
              </a:ext>
            </a:extLst>
          </p:cNvPr>
          <p:cNvSpPr/>
          <p:nvPr/>
        </p:nvSpPr>
        <p:spPr>
          <a:xfrm>
            <a:off x="5787914" y="248319"/>
            <a:ext cx="450056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00FCF58-AC35-4239-A467-3EBCB783D9C7}"/>
              </a:ext>
            </a:extLst>
          </p:cNvPr>
          <p:cNvSpPr/>
          <p:nvPr/>
        </p:nvSpPr>
        <p:spPr>
          <a:xfrm>
            <a:off x="5264039" y="248318"/>
            <a:ext cx="230980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4AC104B-EC84-473B-9746-D0A2A6F55739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41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0D2E67E8-04BF-4A29-8240-0CD6300B9199}"/>
              </a:ext>
            </a:extLst>
          </p:cNvPr>
          <p:cNvGrpSpPr/>
          <p:nvPr userDrawn="1"/>
        </p:nvGrpSpPr>
        <p:grpSpPr>
          <a:xfrm>
            <a:off x="7035689" y="248310"/>
            <a:ext cx="5156311" cy="195264"/>
            <a:chOff x="7035689" y="461960"/>
            <a:chExt cx="5156311" cy="195264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B3AFE958-C8CA-44AE-9E8D-FBF4F641EF0C}"/>
                </a:ext>
              </a:extLst>
            </p:cNvPr>
            <p:cNvSpPr/>
            <p:nvPr/>
          </p:nvSpPr>
          <p:spPr>
            <a:xfrm>
              <a:off x="8302515" y="461962"/>
              <a:ext cx="3889485" cy="195262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92BAE612-736F-4331-9FFB-D8ACDCF87090}"/>
                </a:ext>
              </a:extLst>
            </p:cNvPr>
            <p:cNvSpPr/>
            <p:nvPr/>
          </p:nvSpPr>
          <p:spPr>
            <a:xfrm>
              <a:off x="7559564" y="461961"/>
              <a:ext cx="450056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0E1507DD-E49D-47B6-88AC-DE62D264C4BE}"/>
                </a:ext>
              </a:extLst>
            </p:cNvPr>
            <p:cNvSpPr/>
            <p:nvPr/>
          </p:nvSpPr>
          <p:spPr>
            <a:xfrm>
              <a:off x="7035689" y="461960"/>
              <a:ext cx="230980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4DF0DA8C-9B5C-412B-9CF3-952A1EFE6079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71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3AFE958-C8CA-44AE-9E8D-FBF4F641EF0C}"/>
              </a:ext>
            </a:extLst>
          </p:cNvPr>
          <p:cNvSpPr/>
          <p:nvPr/>
        </p:nvSpPr>
        <p:spPr>
          <a:xfrm>
            <a:off x="10532972" y="248312"/>
            <a:ext cx="1659028" cy="195261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2BAE612-736F-4331-9FFB-D8ACDCF87090}"/>
              </a:ext>
            </a:extLst>
          </p:cNvPr>
          <p:cNvSpPr/>
          <p:nvPr/>
        </p:nvSpPr>
        <p:spPr>
          <a:xfrm>
            <a:off x="9790020" y="248311"/>
            <a:ext cx="450056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E1507DD-E49D-47B6-88AC-DE62D264C4BE}"/>
              </a:ext>
            </a:extLst>
          </p:cNvPr>
          <p:cNvSpPr/>
          <p:nvPr/>
        </p:nvSpPr>
        <p:spPr>
          <a:xfrm>
            <a:off x="9266145" y="248310"/>
            <a:ext cx="230980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7B40AE0-EA42-434A-8259-90DBA28BB022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83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4F47ED-7A50-418F-ADEB-A5C73E8DFCF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8046B2-C200-4235-91CC-8C556A29928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26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BA115D-6B37-45C3-BDCF-98907918C075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544C64-A1BA-48FA-BF1B-D4C81BA6EE08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60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B112AD1-76F0-4CB8-ACF0-68192BC1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DB85EA-D820-4CC8-8AC5-BF6FC9A79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148E8D-4B2D-4463-B214-28BC711AF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CE63A2-BEC6-465E-AD98-1507B58986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AA5E18-C0E4-490B-87ED-62F753FC4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A5C757-C9FC-4822-8D0E-9CB3EE29A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7BA86-884F-42DA-9EAC-66D244DC9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1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queimadas.dgi.inpe.br/queimadas/bdqueimada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9.xml"/><Relationship Id="rId4" Type="http://schemas.openxmlformats.org/officeDocument/2006/relationships/hyperlink" Target="http://queimadas.dgi.inpe.br/queimadas/bdqueimada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queimadas.dgi.inpe.br/queimadas/bdqueimad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queimadas.dgi.inpe.br/queimadas/bdqueimada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terrabrasilis.dpi.inpe.b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queimadas.dgi.inpe.br/queimadas/bdqueimada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queimadas.dgi.inpe.br/queimadas/bdqueimada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queimadas.dgi.inpe.br/queimadas/bdqueimada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hyperlink" Target="http://terrabrasilis.dpi.inpe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rrabrasilis.dpi.inpe.b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terrabrasilis.dpi.inpe.b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errabrasilis.dpi.inpe.b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queimadas.dgi.inpe.br/queimadas/bdqueimada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queimadas.dgi.inpe.br/queimadas/bdqueimada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B8AF93A-326C-47D2-9D6F-CEEC924BCBE8}"/>
              </a:ext>
            </a:extLst>
          </p:cNvPr>
          <p:cNvSpPr/>
          <p:nvPr/>
        </p:nvSpPr>
        <p:spPr>
          <a:xfrm>
            <a:off x="-1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688977-85C7-432D-A494-D542730D3FE9}"/>
              </a:ext>
            </a:extLst>
          </p:cNvPr>
          <p:cNvSpPr/>
          <p:nvPr/>
        </p:nvSpPr>
        <p:spPr>
          <a:xfrm>
            <a:off x="715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9886CEF-D101-4D2A-B575-8BEC0993A01F}"/>
              </a:ext>
            </a:extLst>
          </p:cNvPr>
          <p:cNvSpPr/>
          <p:nvPr/>
        </p:nvSpPr>
        <p:spPr>
          <a:xfrm>
            <a:off x="3365795" y="6615156"/>
            <a:ext cx="5040000" cy="242844"/>
          </a:xfrm>
          <a:prstGeom prst="rect">
            <a:avLst/>
          </a:prstGeom>
          <a:solidFill>
            <a:srgbClr val="04A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F89366D4-0AF8-4FFB-8CBB-92397F16ED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257" y="5304899"/>
            <a:ext cx="5200538" cy="1091341"/>
          </a:xfrm>
          <a:prstGeom prst="rect">
            <a:avLst/>
          </a:prstGeom>
        </p:spPr>
      </p:pic>
      <p:sp>
        <p:nvSpPr>
          <p:cNvPr id="11" name="TITLE">
            <a:extLst>
              <a:ext uri="{FF2B5EF4-FFF2-40B4-BE49-F238E27FC236}">
                <a16:creationId xmlns:a16="http://schemas.microsoft.com/office/drawing/2014/main" id="{8C909754-49CC-4B03-BA8A-9FE047832A3F}"/>
              </a:ext>
            </a:extLst>
          </p:cNvPr>
          <p:cNvSpPr/>
          <p:nvPr/>
        </p:nvSpPr>
        <p:spPr>
          <a:xfrm>
            <a:off x="977507" y="1730958"/>
            <a:ext cx="1023349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DO DESMATAMENTO NO AMAZONAS</a:t>
            </a:r>
          </a:p>
          <a:p>
            <a:pPr algn="ctr"/>
            <a:r>
              <a:rPr lang="pt-BR" sz="4400" b="1" dirty="0">
                <a:solidFill>
                  <a:srgbClr val="202F58"/>
                </a:solidFill>
                <a:latin typeface="Geomanist" panose="02000503000000020004" pitchFamily="50" charset="0"/>
              </a:rPr>
              <a:t> </a:t>
            </a:r>
          </a:p>
          <a:p>
            <a:pPr algn="ctr"/>
            <a:r>
              <a:rPr lang="pt-BR" sz="4400" dirty="0">
                <a:solidFill>
                  <a:srgbClr val="202F58"/>
                </a:solidFill>
                <a:latin typeface="Geomanist" panose="02000503000000020004" pitchFamily="50" charset="0"/>
              </a:rPr>
              <a:t>01 de janeiro a 22 </a:t>
            </a:r>
            <a:r>
              <a:rPr lang="pt-BR" sz="4400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de abril </a:t>
            </a:r>
            <a:r>
              <a:rPr lang="pt-BR" sz="4400" dirty="0">
                <a:solidFill>
                  <a:srgbClr val="202F58"/>
                </a:solidFill>
                <a:latin typeface="Geomanist" panose="02000503000000020004" pitchFamily="50" charset="0"/>
              </a:rPr>
              <a:t>de 2021</a:t>
            </a:r>
          </a:p>
        </p:txBody>
      </p:sp>
    </p:spTree>
    <p:extLst>
      <p:ext uri="{BB962C8B-B14F-4D97-AF65-F5344CB8AC3E}">
        <p14:creationId xmlns:p14="http://schemas.microsoft.com/office/powerpoint/2010/main" val="27679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tângulo 82">
            <a:extLst>
              <a:ext uri="{FF2B5EF4-FFF2-40B4-BE49-F238E27FC236}">
                <a16:creationId xmlns:a16="http://schemas.microsoft.com/office/drawing/2014/main" id="{61A76D05-8371-4B37-8237-C8273CA9F094}"/>
              </a:ext>
            </a:extLst>
          </p:cNvPr>
          <p:cNvSpPr/>
          <p:nvPr/>
        </p:nvSpPr>
        <p:spPr>
          <a:xfrm>
            <a:off x="4495806" y="1286092"/>
            <a:ext cx="3352181" cy="2148231"/>
          </a:xfrm>
          <a:prstGeom prst="rect">
            <a:avLst/>
          </a:prstGeom>
          <a:gradFill flip="none" rotWithShape="1">
            <a:gsLst>
              <a:gs pos="100000">
                <a:srgbClr val="667181">
                  <a:alpha val="0"/>
                </a:srgbClr>
              </a:gs>
              <a:gs pos="54000">
                <a:srgbClr val="939C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</p:txBody>
      </p:sp>
      <p:grpSp>
        <p:nvGrpSpPr>
          <p:cNvPr id="16" name="Grupo 160">
            <a:extLst>
              <a:ext uri="{FF2B5EF4-FFF2-40B4-BE49-F238E27FC236}">
                <a16:creationId xmlns:a16="http://schemas.microsoft.com/office/drawing/2014/main" id="{FBEF5E5E-299E-4E2E-8D20-9B5AC99648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6745" y="1092690"/>
            <a:ext cx="10738510" cy="2254549"/>
            <a:chOff x="867916" y="1194290"/>
            <a:chExt cx="10738510" cy="2254549"/>
          </a:xfrm>
        </p:grpSpPr>
        <p:grpSp>
          <p:nvGrpSpPr>
            <p:cNvPr id="17" name="Grupo 155">
              <a:extLst>
                <a:ext uri="{FF2B5EF4-FFF2-40B4-BE49-F238E27FC236}">
                  <a16:creationId xmlns:a16="http://schemas.microsoft.com/office/drawing/2014/main" id="{6C0A9532-5477-4B50-9B8B-763EE8AB7FFC}"/>
                </a:ext>
              </a:extLst>
            </p:cNvPr>
            <p:cNvGrpSpPr/>
            <p:nvPr/>
          </p:nvGrpSpPr>
          <p:grpSpPr>
            <a:xfrm>
              <a:off x="867916" y="1300608"/>
              <a:ext cx="6682228" cy="2148231"/>
              <a:chOff x="867916" y="1300608"/>
              <a:chExt cx="6682228" cy="2148231"/>
            </a:xfrm>
          </p:grpSpPr>
          <p:sp>
            <p:nvSpPr>
              <p:cNvPr id="31" name="Retângulo 30">
                <a:extLst>
                  <a:ext uri="{FF2B5EF4-FFF2-40B4-BE49-F238E27FC236}">
                    <a16:creationId xmlns:a16="http://schemas.microsoft.com/office/drawing/2014/main" id="{61A76D05-8371-4B37-8237-C8273CA9F094}"/>
                  </a:ext>
                </a:extLst>
              </p:cNvPr>
              <p:cNvSpPr/>
              <p:nvPr/>
            </p:nvSpPr>
            <p:spPr>
              <a:xfrm>
                <a:off x="867916" y="1300608"/>
                <a:ext cx="3352181" cy="2148231"/>
              </a:xfrm>
              <a:prstGeom prst="rect">
                <a:avLst/>
              </a:prstGeom>
              <a:gradFill flip="none" rotWithShape="1">
                <a:gsLst>
                  <a:gs pos="100000">
                    <a:srgbClr val="667181">
                      <a:alpha val="0"/>
                    </a:srgbClr>
                  </a:gs>
                  <a:gs pos="54000">
                    <a:srgbClr val="939CAB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+mn-cs"/>
                </a:endParaRPr>
              </a:p>
            </p:txBody>
          </p:sp>
          <p:sp>
            <p:nvSpPr>
              <p:cNvPr id="32" name="Caixa de texto 95">
                <a:extLst>
                  <a:ext uri="{FF2B5EF4-FFF2-40B4-BE49-F238E27FC236}">
                    <a16:creationId xmlns:a16="http://schemas.microsoft.com/office/drawing/2014/main" id="{D6C5042C-B6BC-4334-A4EC-BC8EB4C263FF}"/>
                  </a:ext>
                </a:extLst>
              </p:cNvPr>
              <p:cNvSpPr txBox="1"/>
              <p:nvPr/>
            </p:nvSpPr>
            <p:spPr>
              <a:xfrm>
                <a:off x="4771861" y="1686495"/>
                <a:ext cx="2778283" cy="17235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60363" marR="0" lvl="0" indent="0" algn="ctr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Maior número de </a:t>
                </a:r>
                <a:r>
                  <a:rPr kumimoji="0" lang="pt-BR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queimadas</a:t>
                </a:r>
              </a:p>
              <a:p>
                <a:pPr marL="360363" marR="0" lvl="0" indent="0" algn="ctr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+mn-cs"/>
                </a:endParaRPr>
              </a:p>
              <a:p>
                <a:pPr marL="360363" marR="0" lvl="0" indent="0" algn="ctr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pt-BR" sz="2800" b="1" dirty="0" smtClean="0">
                    <a:solidFill>
                      <a:srgbClr val="C00000"/>
                    </a:solidFill>
                    <a:latin typeface="Geomanist" panose="02000503000000020004" pitchFamily="50" charset="0"/>
                    <a:ea typeface="League Spartan" charset="0"/>
                    <a:cs typeface="Poppins" pitchFamily="2" charset="77"/>
                  </a:rPr>
                  <a:t>Janeiro = 37 focos</a:t>
                </a:r>
                <a:endParaRPr kumimoji="0" lang="pt-BR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Geomanist" panose="02000503000000020004" pitchFamily="50" charset="0"/>
                  <a:ea typeface="League Spartan" charset="0"/>
                  <a:cs typeface="Poppins" pitchFamily="2" charset="77"/>
                </a:endParaRPr>
              </a:p>
            </p:txBody>
          </p:sp>
        </p:grpSp>
        <p:grpSp>
          <p:nvGrpSpPr>
            <p:cNvPr id="27" name="Grupo 52">
              <a:extLst>
                <a:ext uri="{FF2B5EF4-FFF2-40B4-BE49-F238E27FC236}">
                  <a16:creationId xmlns:a16="http://schemas.microsoft.com/office/drawing/2014/main" id="{3AEF7777-9178-4B92-919E-65125344132A}"/>
                </a:ext>
              </a:extLst>
            </p:cNvPr>
            <p:cNvGrpSpPr/>
            <p:nvPr/>
          </p:nvGrpSpPr>
          <p:grpSpPr>
            <a:xfrm>
              <a:off x="6161003" y="1242641"/>
              <a:ext cx="191873" cy="58737"/>
              <a:chOff x="8245475" y="3925888"/>
              <a:chExt cx="233363" cy="71438"/>
            </a:xfrm>
          </p:grpSpPr>
          <p:sp>
            <p:nvSpPr>
              <p:cNvPr id="28" name="Forma Livre 27">
                <a:extLst>
                  <a:ext uri="{FF2B5EF4-FFF2-40B4-BE49-F238E27FC236}">
                    <a16:creationId xmlns:a16="http://schemas.microsoft.com/office/drawing/2014/main" id="{A678F6B7-AF0E-452B-A9B6-C71CEDDE19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4863" y="3943350"/>
                <a:ext cx="53975" cy="53975"/>
              </a:xfrm>
              <a:custGeom>
                <a:avLst/>
                <a:gdLst>
                  <a:gd name="T0" fmla="*/ 300 w 360"/>
                  <a:gd name="T1" fmla="*/ 240 h 360"/>
                  <a:gd name="T2" fmla="*/ 120 w 360"/>
                  <a:gd name="T3" fmla="*/ 240 h 360"/>
                  <a:gd name="T4" fmla="*/ 120 w 360"/>
                  <a:gd name="T5" fmla="*/ 60 h 360"/>
                  <a:gd name="T6" fmla="*/ 60 w 360"/>
                  <a:gd name="T7" fmla="*/ 0 h 360"/>
                  <a:gd name="T8" fmla="*/ 0 w 360"/>
                  <a:gd name="T9" fmla="*/ 60 h 360"/>
                  <a:gd name="T10" fmla="*/ 0 w 360"/>
                  <a:gd name="T11" fmla="*/ 300 h 360"/>
                  <a:gd name="T12" fmla="*/ 60 w 360"/>
                  <a:gd name="T13" fmla="*/ 360 h 360"/>
                  <a:gd name="T14" fmla="*/ 300 w 360"/>
                  <a:gd name="T15" fmla="*/ 360 h 360"/>
                  <a:gd name="T16" fmla="*/ 360 w 360"/>
                  <a:gd name="T17" fmla="*/ 300 h 360"/>
                  <a:gd name="T18" fmla="*/ 300 w 360"/>
                  <a:gd name="T19" fmla="*/ 24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0" h="360">
                    <a:moveTo>
                      <a:pt x="300" y="240"/>
                    </a:moveTo>
                    <a:cubicBezTo>
                      <a:pt x="120" y="240"/>
                      <a:pt x="120" y="240"/>
                      <a:pt x="120" y="240"/>
                    </a:cubicBezTo>
                    <a:cubicBezTo>
                      <a:pt x="120" y="60"/>
                      <a:pt x="120" y="60"/>
                      <a:pt x="120" y="60"/>
                    </a:cubicBezTo>
                    <a:cubicBezTo>
                      <a:pt x="120" y="27"/>
                      <a:pt x="93" y="0"/>
                      <a:pt x="60" y="0"/>
                    </a:cubicBezTo>
                    <a:cubicBezTo>
                      <a:pt x="27" y="0"/>
                      <a:pt x="0" y="27"/>
                      <a:pt x="0" y="60"/>
                    </a:cubicBezTo>
                    <a:cubicBezTo>
                      <a:pt x="0" y="300"/>
                      <a:pt x="0" y="300"/>
                      <a:pt x="0" y="300"/>
                    </a:cubicBezTo>
                    <a:cubicBezTo>
                      <a:pt x="0" y="333"/>
                      <a:pt x="27" y="360"/>
                      <a:pt x="60" y="360"/>
                    </a:cubicBezTo>
                    <a:cubicBezTo>
                      <a:pt x="300" y="360"/>
                      <a:pt x="300" y="360"/>
                      <a:pt x="300" y="360"/>
                    </a:cubicBezTo>
                    <a:cubicBezTo>
                      <a:pt x="333" y="360"/>
                      <a:pt x="360" y="333"/>
                      <a:pt x="360" y="300"/>
                    </a:cubicBezTo>
                    <a:cubicBezTo>
                      <a:pt x="360" y="267"/>
                      <a:pt x="333" y="240"/>
                      <a:pt x="300" y="2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vre 28">
                <a:extLst>
                  <a:ext uri="{FF2B5EF4-FFF2-40B4-BE49-F238E27FC236}">
                    <a16:creationId xmlns:a16="http://schemas.microsoft.com/office/drawing/2014/main" id="{CEB8DC4B-8921-4B95-A9BB-56ABC47DDE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5475" y="3925888"/>
                <a:ext cx="53975" cy="17463"/>
              </a:xfrm>
              <a:custGeom>
                <a:avLst/>
                <a:gdLst>
                  <a:gd name="T0" fmla="*/ 300 w 360"/>
                  <a:gd name="T1" fmla="*/ 0 h 120"/>
                  <a:gd name="T2" fmla="*/ 60 w 360"/>
                  <a:gd name="T3" fmla="*/ 0 h 120"/>
                  <a:gd name="T4" fmla="*/ 0 w 360"/>
                  <a:gd name="T5" fmla="*/ 60 h 120"/>
                  <a:gd name="T6" fmla="*/ 60 w 360"/>
                  <a:gd name="T7" fmla="*/ 120 h 120"/>
                  <a:gd name="T8" fmla="*/ 300 w 360"/>
                  <a:gd name="T9" fmla="*/ 120 h 120"/>
                  <a:gd name="T10" fmla="*/ 360 w 360"/>
                  <a:gd name="T11" fmla="*/ 60 h 120"/>
                  <a:gd name="T12" fmla="*/ 300 w 360"/>
                  <a:gd name="T1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0" h="120">
                    <a:moveTo>
                      <a:pt x="300" y="0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27" y="0"/>
                      <a:pt x="0" y="27"/>
                      <a:pt x="0" y="60"/>
                    </a:cubicBezTo>
                    <a:cubicBezTo>
                      <a:pt x="0" y="93"/>
                      <a:pt x="27" y="120"/>
                      <a:pt x="60" y="120"/>
                    </a:cubicBezTo>
                    <a:cubicBezTo>
                      <a:pt x="300" y="120"/>
                      <a:pt x="300" y="120"/>
                      <a:pt x="300" y="120"/>
                    </a:cubicBezTo>
                    <a:cubicBezTo>
                      <a:pt x="333" y="120"/>
                      <a:pt x="360" y="93"/>
                      <a:pt x="360" y="60"/>
                    </a:cubicBezTo>
                    <a:cubicBezTo>
                      <a:pt x="360" y="27"/>
                      <a:pt x="333" y="0"/>
                      <a:pt x="3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vre 29">
                <a:extLst>
                  <a:ext uri="{FF2B5EF4-FFF2-40B4-BE49-F238E27FC236}">
                    <a16:creationId xmlns:a16="http://schemas.microsoft.com/office/drawing/2014/main" id="{1ED38931-3168-4EAC-B202-6CDB0501B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5475" y="3979863"/>
                <a:ext cx="53975" cy="17463"/>
              </a:xfrm>
              <a:custGeom>
                <a:avLst/>
                <a:gdLst>
                  <a:gd name="T0" fmla="*/ 300 w 360"/>
                  <a:gd name="T1" fmla="*/ 0 h 120"/>
                  <a:gd name="T2" fmla="*/ 60 w 360"/>
                  <a:gd name="T3" fmla="*/ 0 h 120"/>
                  <a:gd name="T4" fmla="*/ 0 w 360"/>
                  <a:gd name="T5" fmla="*/ 60 h 120"/>
                  <a:gd name="T6" fmla="*/ 60 w 360"/>
                  <a:gd name="T7" fmla="*/ 120 h 120"/>
                  <a:gd name="T8" fmla="*/ 300 w 360"/>
                  <a:gd name="T9" fmla="*/ 120 h 120"/>
                  <a:gd name="T10" fmla="*/ 360 w 360"/>
                  <a:gd name="T11" fmla="*/ 60 h 120"/>
                  <a:gd name="T12" fmla="*/ 300 w 360"/>
                  <a:gd name="T1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0" h="120">
                    <a:moveTo>
                      <a:pt x="300" y="0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27" y="0"/>
                      <a:pt x="0" y="27"/>
                      <a:pt x="0" y="60"/>
                    </a:cubicBezTo>
                    <a:cubicBezTo>
                      <a:pt x="0" y="93"/>
                      <a:pt x="27" y="120"/>
                      <a:pt x="60" y="120"/>
                    </a:cubicBezTo>
                    <a:cubicBezTo>
                      <a:pt x="300" y="120"/>
                      <a:pt x="300" y="120"/>
                      <a:pt x="300" y="120"/>
                    </a:cubicBezTo>
                    <a:cubicBezTo>
                      <a:pt x="333" y="120"/>
                      <a:pt x="360" y="93"/>
                      <a:pt x="360" y="60"/>
                    </a:cubicBezTo>
                    <a:cubicBezTo>
                      <a:pt x="360" y="27"/>
                      <a:pt x="333" y="0"/>
                      <a:pt x="3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upo 154">
              <a:extLst>
                <a:ext uri="{FF2B5EF4-FFF2-40B4-BE49-F238E27FC236}">
                  <a16:creationId xmlns:a16="http://schemas.microsoft.com/office/drawing/2014/main" id="{F97B475B-2C47-4457-9B1B-94AE2C92EE67}"/>
                </a:ext>
              </a:extLst>
            </p:cNvPr>
            <p:cNvGrpSpPr/>
            <p:nvPr/>
          </p:nvGrpSpPr>
          <p:grpSpPr>
            <a:xfrm>
              <a:off x="1693362" y="1194290"/>
              <a:ext cx="9913064" cy="2252403"/>
              <a:chOff x="1994390" y="1194290"/>
              <a:chExt cx="9913064" cy="2252403"/>
            </a:xfrm>
          </p:grpSpPr>
          <p:sp>
            <p:nvSpPr>
              <p:cNvPr id="20" name="Retângulo 19">
                <a:extLst>
                  <a:ext uri="{FF2B5EF4-FFF2-40B4-BE49-F238E27FC236}">
                    <a16:creationId xmlns:a16="http://schemas.microsoft.com/office/drawing/2014/main" id="{E513F7FB-2C8B-42F2-A127-766CF71D2269}"/>
                  </a:ext>
                </a:extLst>
              </p:cNvPr>
              <p:cNvSpPr/>
              <p:nvPr/>
            </p:nvSpPr>
            <p:spPr>
              <a:xfrm>
                <a:off x="8594812" y="1313186"/>
                <a:ext cx="3312642" cy="2133507"/>
              </a:xfrm>
              <a:prstGeom prst="rect">
                <a:avLst/>
              </a:prstGeom>
              <a:gradFill flip="none" rotWithShape="1">
                <a:gsLst>
                  <a:gs pos="100000">
                    <a:srgbClr val="667181">
                      <a:alpha val="0"/>
                    </a:srgbClr>
                  </a:gs>
                  <a:gs pos="54000">
                    <a:srgbClr val="939CAB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+mn-cs"/>
                </a:endParaRPr>
              </a:p>
            </p:txBody>
          </p:sp>
          <p:grpSp>
            <p:nvGrpSpPr>
              <p:cNvPr id="21" name="Grupo 148">
                <a:extLst>
                  <a:ext uri="{FF2B5EF4-FFF2-40B4-BE49-F238E27FC236}">
                    <a16:creationId xmlns:a16="http://schemas.microsoft.com/office/drawing/2014/main" id="{C1DA25F3-FD1B-484D-A9A6-4332C2D61ECA}"/>
                  </a:ext>
                </a:extLst>
              </p:cNvPr>
              <p:cNvGrpSpPr/>
              <p:nvPr/>
            </p:nvGrpSpPr>
            <p:grpSpPr>
              <a:xfrm>
                <a:off x="10169865" y="1194290"/>
                <a:ext cx="162874" cy="79167"/>
                <a:chOff x="4752975" y="2330451"/>
                <a:chExt cx="911225" cy="442912"/>
              </a:xfrm>
            </p:grpSpPr>
            <p:sp>
              <p:nvSpPr>
                <p:cNvPr id="24" name="Forma Livre 6">
                  <a:extLst>
                    <a:ext uri="{FF2B5EF4-FFF2-40B4-BE49-F238E27FC236}">
                      <a16:creationId xmlns:a16="http://schemas.microsoft.com/office/drawing/2014/main" id="{3572BAB6-B4D8-41A9-A010-7F67C13C96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52975" y="2598738"/>
                  <a:ext cx="176213" cy="174625"/>
                </a:xfrm>
                <a:custGeom>
                  <a:avLst/>
                  <a:gdLst>
                    <a:gd name="T0" fmla="*/ 172 w 190"/>
                    <a:gd name="T1" fmla="*/ 18 h 186"/>
                    <a:gd name="T2" fmla="*/ 109 w 190"/>
                    <a:gd name="T3" fmla="*/ 18 h 186"/>
                    <a:gd name="T4" fmla="*/ 17 w 190"/>
                    <a:gd name="T5" fmla="*/ 109 h 186"/>
                    <a:gd name="T6" fmla="*/ 17 w 190"/>
                    <a:gd name="T7" fmla="*/ 173 h 186"/>
                    <a:gd name="T8" fmla="*/ 49 w 190"/>
                    <a:gd name="T9" fmla="*/ 186 h 186"/>
                    <a:gd name="T10" fmla="*/ 81 w 190"/>
                    <a:gd name="T11" fmla="*/ 173 h 186"/>
                    <a:gd name="T12" fmla="*/ 172 w 190"/>
                    <a:gd name="T13" fmla="*/ 81 h 186"/>
                    <a:gd name="T14" fmla="*/ 172 w 190"/>
                    <a:gd name="T15" fmla="*/ 18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0" h="186">
                      <a:moveTo>
                        <a:pt x="172" y="18"/>
                      </a:moveTo>
                      <a:cubicBezTo>
                        <a:pt x="155" y="0"/>
                        <a:pt x="126" y="0"/>
                        <a:pt x="109" y="18"/>
                      </a:cubicBezTo>
                      <a:cubicBezTo>
                        <a:pt x="17" y="109"/>
                        <a:pt x="17" y="109"/>
                        <a:pt x="17" y="109"/>
                      </a:cubicBezTo>
                      <a:cubicBezTo>
                        <a:pt x="0" y="127"/>
                        <a:pt x="0" y="155"/>
                        <a:pt x="17" y="173"/>
                      </a:cubicBezTo>
                      <a:cubicBezTo>
                        <a:pt x="26" y="182"/>
                        <a:pt x="37" y="186"/>
                        <a:pt x="49" y="186"/>
                      </a:cubicBezTo>
                      <a:cubicBezTo>
                        <a:pt x="60" y="186"/>
                        <a:pt x="72" y="182"/>
                        <a:pt x="81" y="173"/>
                      </a:cubicBezTo>
                      <a:cubicBezTo>
                        <a:pt x="172" y="81"/>
                        <a:pt x="172" y="81"/>
                        <a:pt x="172" y="81"/>
                      </a:cubicBezTo>
                      <a:cubicBezTo>
                        <a:pt x="190" y="64"/>
                        <a:pt x="190" y="35"/>
                        <a:pt x="172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orma Livre 7">
                  <a:extLst>
                    <a:ext uri="{FF2B5EF4-FFF2-40B4-BE49-F238E27FC236}">
                      <a16:creationId xmlns:a16="http://schemas.microsoft.com/office/drawing/2014/main" id="{CF8EBE06-2B56-4130-A121-E6CC19DEAE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86400" y="2330451"/>
                  <a:ext cx="177800" cy="174625"/>
                </a:xfrm>
                <a:custGeom>
                  <a:avLst/>
                  <a:gdLst>
                    <a:gd name="T0" fmla="*/ 173 w 190"/>
                    <a:gd name="T1" fmla="*/ 18 h 186"/>
                    <a:gd name="T2" fmla="*/ 109 w 190"/>
                    <a:gd name="T3" fmla="*/ 18 h 186"/>
                    <a:gd name="T4" fmla="*/ 18 w 190"/>
                    <a:gd name="T5" fmla="*/ 109 h 186"/>
                    <a:gd name="T6" fmla="*/ 18 w 190"/>
                    <a:gd name="T7" fmla="*/ 173 h 186"/>
                    <a:gd name="T8" fmla="*/ 50 w 190"/>
                    <a:gd name="T9" fmla="*/ 186 h 186"/>
                    <a:gd name="T10" fmla="*/ 81 w 190"/>
                    <a:gd name="T11" fmla="*/ 173 h 186"/>
                    <a:gd name="T12" fmla="*/ 173 w 190"/>
                    <a:gd name="T13" fmla="*/ 81 h 186"/>
                    <a:gd name="T14" fmla="*/ 173 w 190"/>
                    <a:gd name="T15" fmla="*/ 18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0" h="186">
                      <a:moveTo>
                        <a:pt x="173" y="18"/>
                      </a:moveTo>
                      <a:cubicBezTo>
                        <a:pt x="155" y="0"/>
                        <a:pt x="127" y="0"/>
                        <a:pt x="109" y="18"/>
                      </a:cubicBezTo>
                      <a:cubicBezTo>
                        <a:pt x="18" y="109"/>
                        <a:pt x="18" y="109"/>
                        <a:pt x="18" y="109"/>
                      </a:cubicBezTo>
                      <a:cubicBezTo>
                        <a:pt x="0" y="127"/>
                        <a:pt x="0" y="155"/>
                        <a:pt x="18" y="173"/>
                      </a:cubicBezTo>
                      <a:cubicBezTo>
                        <a:pt x="27" y="182"/>
                        <a:pt x="38" y="186"/>
                        <a:pt x="50" y="186"/>
                      </a:cubicBezTo>
                      <a:cubicBezTo>
                        <a:pt x="61" y="186"/>
                        <a:pt x="73" y="181"/>
                        <a:pt x="81" y="173"/>
                      </a:cubicBezTo>
                      <a:cubicBezTo>
                        <a:pt x="173" y="81"/>
                        <a:pt x="173" y="81"/>
                        <a:pt x="173" y="81"/>
                      </a:cubicBezTo>
                      <a:cubicBezTo>
                        <a:pt x="190" y="64"/>
                        <a:pt x="190" y="35"/>
                        <a:pt x="173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2" name="Caixa de texto 153">
                <a:extLst>
                  <a:ext uri="{FF2B5EF4-FFF2-40B4-BE49-F238E27FC236}">
                    <a16:creationId xmlns:a16="http://schemas.microsoft.com/office/drawing/2014/main" id="{2E0A3E86-C7F1-4445-B792-CECCC4DFB569}"/>
                  </a:ext>
                </a:extLst>
              </p:cNvPr>
              <p:cNvSpPr txBox="1"/>
              <p:nvPr/>
            </p:nvSpPr>
            <p:spPr>
              <a:xfrm>
                <a:off x="1994390" y="1678325"/>
                <a:ext cx="1843315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Calibri" panose="020F0502020204030204" pitchFamily="34" charset="0"/>
                  </a:rPr>
                  <a:t>Incidência </a:t>
                </a:r>
                <a:endParaRPr kumimoji="0" lang="pt-B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ctr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Calibri" panose="020F0502020204030204" pitchFamily="34" charset="0"/>
                  </a:rPr>
                  <a:t>atual</a:t>
                </a:r>
                <a:endParaRPr kumimoji="0" lang="pt-B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ctr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ctr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League Spartan" charset="0"/>
                    <a:cs typeface="Poppins" pitchFamily="2" charset="77"/>
                  </a:rPr>
                  <a:t>105 </a:t>
                </a:r>
                <a:r>
                  <a:rPr kumimoji="0" lang="pt-BR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League Spartan" charset="0"/>
                    <a:cs typeface="Poppins" pitchFamily="2" charset="77"/>
                  </a:rPr>
                  <a:t>focos</a:t>
                </a:r>
                <a:endParaRPr kumimoji="0" lang="pt-BR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Geomanist" panose="02000503000000020004" pitchFamily="50" charset="0"/>
                  <a:ea typeface="League Spartan" charset="0"/>
                  <a:cs typeface="Poppins" pitchFamily="2" charset="77"/>
                </a:endParaRPr>
              </a:p>
            </p:txBody>
          </p:sp>
        </p:grpSp>
      </p:grpSp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19128" y="36320"/>
            <a:ext cx="5835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Panorama das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Queimadas - Amazonas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02F58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</p:txBody>
      </p:sp>
      <p:grpSp>
        <p:nvGrpSpPr>
          <p:cNvPr id="33" name="Grupo 159">
            <a:extLst>
              <a:ext uri="{FF2B5EF4-FFF2-40B4-BE49-F238E27FC236}">
                <a16:creationId xmlns:a16="http://schemas.microsoft.com/office/drawing/2014/main" id="{53A75820-FDAB-4FC4-A7FD-1BDC3688DE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6746" y="3665967"/>
            <a:ext cx="10738510" cy="2740227"/>
            <a:chOff x="867914" y="3748096"/>
            <a:chExt cx="10708175" cy="2339812"/>
          </a:xfrm>
        </p:grpSpPr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4C9E35AD-B7E7-492F-8BA3-B08B85254FCD}"/>
                </a:ext>
              </a:extLst>
            </p:cNvPr>
            <p:cNvSpPr/>
            <p:nvPr/>
          </p:nvSpPr>
          <p:spPr>
            <a:xfrm>
              <a:off x="4933383" y="3748096"/>
              <a:ext cx="6642706" cy="2332715"/>
            </a:xfrm>
            <a:prstGeom prst="rect">
              <a:avLst/>
            </a:prstGeom>
            <a:solidFill>
              <a:srgbClr val="CFCFCF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endParaRPr>
            </a:p>
          </p:txBody>
        </p:sp>
        <p:grpSp>
          <p:nvGrpSpPr>
            <p:cNvPr id="35" name="Grupo 157">
              <a:extLst>
                <a:ext uri="{FF2B5EF4-FFF2-40B4-BE49-F238E27FC236}">
                  <a16:creationId xmlns:a16="http://schemas.microsoft.com/office/drawing/2014/main" id="{9025543B-B93B-4832-821B-8B4E9AD2B6D5}"/>
                </a:ext>
              </a:extLst>
            </p:cNvPr>
            <p:cNvGrpSpPr/>
            <p:nvPr/>
          </p:nvGrpSpPr>
          <p:grpSpPr>
            <a:xfrm>
              <a:off x="867914" y="3755193"/>
              <a:ext cx="3591534" cy="2332715"/>
              <a:chOff x="867914" y="3755193"/>
              <a:chExt cx="3591534" cy="2332715"/>
            </a:xfrm>
          </p:grpSpPr>
          <p:sp>
            <p:nvSpPr>
              <p:cNvPr id="36" name="Retângulo 35">
                <a:extLst>
                  <a:ext uri="{FF2B5EF4-FFF2-40B4-BE49-F238E27FC236}">
                    <a16:creationId xmlns:a16="http://schemas.microsoft.com/office/drawing/2014/main" id="{B65C1CD4-849A-4989-B2D8-E231AE6EF461}"/>
                  </a:ext>
                </a:extLst>
              </p:cNvPr>
              <p:cNvSpPr/>
              <p:nvPr/>
            </p:nvSpPr>
            <p:spPr>
              <a:xfrm>
                <a:off x="867914" y="3755193"/>
                <a:ext cx="3591534" cy="2332715"/>
              </a:xfrm>
              <a:prstGeom prst="rect">
                <a:avLst/>
              </a:prstGeom>
              <a:solidFill>
                <a:srgbClr val="CFCFCF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+mn-cs"/>
                </a:endParaRPr>
              </a:p>
            </p:txBody>
          </p:sp>
          <p:sp>
            <p:nvSpPr>
              <p:cNvPr id="37" name="Caixa de texto 85">
                <a:extLst>
                  <a:ext uri="{FF2B5EF4-FFF2-40B4-BE49-F238E27FC236}">
                    <a16:creationId xmlns:a16="http://schemas.microsoft.com/office/drawing/2014/main" id="{B6F72464-8DAD-43D8-8BEC-45EC16C1DF69}"/>
                  </a:ext>
                </a:extLst>
              </p:cNvPr>
              <p:cNvSpPr txBox="1"/>
              <p:nvPr/>
            </p:nvSpPr>
            <p:spPr>
              <a:xfrm>
                <a:off x="1088933" y="4686924"/>
                <a:ext cx="3132037" cy="6570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sem </a:t>
                </a:r>
                <a:r>
                  <a:rPr kumimoji="0" lang="pt-BR" sz="2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focos</a:t>
                </a:r>
                <a:endParaRPr kumimoji="0" lang="pt-BR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0</a:t>
                </a:r>
                <a:r>
                  <a:rPr kumimoji="0" lang="pt-BR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% </a:t>
                </a:r>
                <a:r>
                  <a:rPr kumimoji="0" lang="pt-BR" sz="2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concentrado</a:t>
                </a:r>
                <a:endParaRPr kumimoji="0" lang="pt-BR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+mn-cs"/>
                </a:endParaRPr>
              </a:p>
            </p:txBody>
          </p:sp>
          <p:sp>
            <p:nvSpPr>
              <p:cNvPr id="38" name="Caixa de texto 156">
                <a:extLst>
                  <a:ext uri="{FF2B5EF4-FFF2-40B4-BE49-F238E27FC236}">
                    <a16:creationId xmlns:a16="http://schemas.microsoft.com/office/drawing/2014/main" id="{4399AA4A-545F-49B2-B9B4-88BC282269AA}"/>
                  </a:ext>
                </a:extLst>
              </p:cNvPr>
              <p:cNvSpPr txBox="1"/>
              <p:nvPr/>
            </p:nvSpPr>
            <p:spPr>
              <a:xfrm>
                <a:off x="1141646" y="3971644"/>
                <a:ext cx="3085000" cy="3153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347663" algn="l"/>
                  </a:tabLst>
                  <a:defRPr/>
                </a:pPr>
                <a:r>
                  <a:rPr kumimoji="0" lang="pt-BR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01 </a:t>
                </a:r>
                <a:r>
                  <a:rPr kumimoji="0" lang="pt-B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a </a:t>
                </a:r>
                <a:r>
                  <a:rPr kumimoji="0" lang="pt-BR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03 </a:t>
                </a:r>
                <a:r>
                  <a:rPr kumimoji="0" lang="pt-B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de </a:t>
                </a:r>
                <a:r>
                  <a:rPr kumimoji="0" lang="pt-BR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manist" panose="02000503000000020004" pitchFamily="50" charset="0"/>
                    <a:ea typeface="+mn-ea"/>
                    <a:cs typeface="+mn-cs"/>
                  </a:rPr>
                  <a:t>maio</a:t>
                </a:r>
                <a:endParaRPr kumimoji="0" lang="pt-B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manist" panose="02000503000000020004" pitchFamily="50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BA966760-CC89-4647-BD35-5C66AFA8BB8E}"/>
              </a:ext>
            </a:extLst>
          </p:cNvPr>
          <p:cNvGrpSpPr>
            <a:grpSpLocks noChangeAspect="1"/>
          </p:cNvGrpSpPr>
          <p:nvPr/>
        </p:nvGrpSpPr>
        <p:grpSpPr>
          <a:xfrm>
            <a:off x="696322" y="797808"/>
            <a:ext cx="910724" cy="783068"/>
            <a:chOff x="7451507" y="2529229"/>
            <a:chExt cx="1512490" cy="1300485"/>
          </a:xfrm>
        </p:grpSpPr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6C5F2B8A-F66F-4445-9AA9-FC23A50A7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6507" y="2676845"/>
              <a:ext cx="807490" cy="837483"/>
            </a:xfrm>
            <a:custGeom>
              <a:avLst/>
              <a:gdLst>
                <a:gd name="T0" fmla="*/ 4555 w 4632"/>
                <a:gd name="T1" fmla="*/ 2374 h 4800"/>
                <a:gd name="T2" fmla="*/ 4555 w 4632"/>
                <a:gd name="T3" fmla="*/ 2374 h 4800"/>
                <a:gd name="T4" fmla="*/ 4580 w 4632"/>
                <a:gd name="T5" fmla="*/ 2585 h 4800"/>
                <a:gd name="T6" fmla="*/ 4589 w 4632"/>
                <a:gd name="T7" fmla="*/ 2678 h 4800"/>
                <a:gd name="T8" fmla="*/ 4530 w 4632"/>
                <a:gd name="T9" fmla="*/ 3363 h 4800"/>
                <a:gd name="T10" fmla="*/ 4487 w 4632"/>
                <a:gd name="T11" fmla="*/ 3464 h 4800"/>
                <a:gd name="T12" fmla="*/ 3896 w 4632"/>
                <a:gd name="T13" fmla="*/ 4276 h 4800"/>
                <a:gd name="T14" fmla="*/ 3794 w 4632"/>
                <a:gd name="T15" fmla="*/ 4352 h 4800"/>
                <a:gd name="T16" fmla="*/ 2459 w 4632"/>
                <a:gd name="T17" fmla="*/ 4799 h 4800"/>
                <a:gd name="T18" fmla="*/ 1335 w 4632"/>
                <a:gd name="T19" fmla="*/ 4495 h 4800"/>
                <a:gd name="T20" fmla="*/ 1234 w 4632"/>
                <a:gd name="T21" fmla="*/ 4428 h 4800"/>
                <a:gd name="T22" fmla="*/ 422 w 4632"/>
                <a:gd name="T23" fmla="*/ 1808 h 4800"/>
                <a:gd name="T24" fmla="*/ 372 w 4632"/>
                <a:gd name="T25" fmla="*/ 1411 h 4800"/>
                <a:gd name="T26" fmla="*/ 913 w 4632"/>
                <a:gd name="T27" fmla="*/ 751 h 4800"/>
                <a:gd name="T28" fmla="*/ 1217 w 4632"/>
                <a:gd name="T29" fmla="*/ 633 h 4800"/>
                <a:gd name="T30" fmla="*/ 1301 w 4632"/>
                <a:gd name="T31" fmla="*/ 582 h 4800"/>
                <a:gd name="T32" fmla="*/ 1656 w 4632"/>
                <a:gd name="T33" fmla="*/ 203 h 4800"/>
                <a:gd name="T34" fmla="*/ 1834 w 4632"/>
                <a:gd name="T35" fmla="*/ 60 h 4800"/>
                <a:gd name="T36" fmla="*/ 1918 w 4632"/>
                <a:gd name="T37" fmla="*/ 43 h 4800"/>
                <a:gd name="T38" fmla="*/ 2476 w 4632"/>
                <a:gd name="T39" fmla="*/ 271 h 4800"/>
                <a:gd name="T40" fmla="*/ 2535 w 4632"/>
                <a:gd name="T41" fmla="*/ 212 h 4800"/>
                <a:gd name="T42" fmla="*/ 2653 w 4632"/>
                <a:gd name="T43" fmla="*/ 110 h 4800"/>
                <a:gd name="T44" fmla="*/ 2746 w 4632"/>
                <a:gd name="T45" fmla="*/ 93 h 4800"/>
                <a:gd name="T46" fmla="*/ 2840 w 4632"/>
                <a:gd name="T47" fmla="*/ 144 h 4800"/>
                <a:gd name="T48" fmla="*/ 3389 w 4632"/>
                <a:gd name="T49" fmla="*/ 34 h 4800"/>
                <a:gd name="T50" fmla="*/ 3828 w 4632"/>
                <a:gd name="T51" fmla="*/ 337 h 4800"/>
                <a:gd name="T52" fmla="*/ 3904 w 4632"/>
                <a:gd name="T53" fmla="*/ 405 h 4800"/>
                <a:gd name="T54" fmla="*/ 3963 w 4632"/>
                <a:gd name="T55" fmla="*/ 456 h 4800"/>
                <a:gd name="T56" fmla="*/ 4284 w 4632"/>
                <a:gd name="T57" fmla="*/ 735 h 4800"/>
                <a:gd name="T58" fmla="*/ 4369 w 4632"/>
                <a:gd name="T59" fmla="*/ 1538 h 4800"/>
                <a:gd name="T60" fmla="*/ 4521 w 4632"/>
                <a:gd name="T61" fmla="*/ 2264 h 4800"/>
                <a:gd name="T62" fmla="*/ 4555 w 4632"/>
                <a:gd name="T63" fmla="*/ 2374 h 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32" h="4800">
                  <a:moveTo>
                    <a:pt x="4555" y="2374"/>
                  </a:moveTo>
                  <a:lnTo>
                    <a:pt x="4555" y="2374"/>
                  </a:lnTo>
                  <a:cubicBezTo>
                    <a:pt x="4564" y="2442"/>
                    <a:pt x="4580" y="2509"/>
                    <a:pt x="4580" y="2585"/>
                  </a:cubicBezTo>
                  <a:cubicBezTo>
                    <a:pt x="4580" y="2619"/>
                    <a:pt x="4589" y="2653"/>
                    <a:pt x="4589" y="2678"/>
                  </a:cubicBezTo>
                  <a:cubicBezTo>
                    <a:pt x="4606" y="2915"/>
                    <a:pt x="4631" y="3143"/>
                    <a:pt x="4530" y="3363"/>
                  </a:cubicBezTo>
                  <a:cubicBezTo>
                    <a:pt x="4521" y="3397"/>
                    <a:pt x="4504" y="3430"/>
                    <a:pt x="4487" y="3464"/>
                  </a:cubicBezTo>
                  <a:cubicBezTo>
                    <a:pt x="4335" y="3769"/>
                    <a:pt x="4141" y="4047"/>
                    <a:pt x="3896" y="4276"/>
                  </a:cubicBezTo>
                  <a:cubicBezTo>
                    <a:pt x="3862" y="4301"/>
                    <a:pt x="3828" y="4326"/>
                    <a:pt x="3794" y="4352"/>
                  </a:cubicBezTo>
                  <a:cubicBezTo>
                    <a:pt x="3423" y="4630"/>
                    <a:pt x="2958" y="4799"/>
                    <a:pt x="2459" y="4799"/>
                  </a:cubicBezTo>
                  <a:cubicBezTo>
                    <a:pt x="2053" y="4799"/>
                    <a:pt x="1665" y="4690"/>
                    <a:pt x="1335" y="4495"/>
                  </a:cubicBezTo>
                  <a:cubicBezTo>
                    <a:pt x="1301" y="4470"/>
                    <a:pt x="1267" y="4453"/>
                    <a:pt x="1234" y="4428"/>
                  </a:cubicBezTo>
                  <a:cubicBezTo>
                    <a:pt x="490" y="3827"/>
                    <a:pt x="0" y="2746"/>
                    <a:pt x="422" y="1808"/>
                  </a:cubicBezTo>
                  <a:cubicBezTo>
                    <a:pt x="482" y="1673"/>
                    <a:pt x="380" y="1546"/>
                    <a:pt x="372" y="1411"/>
                  </a:cubicBezTo>
                  <a:cubicBezTo>
                    <a:pt x="329" y="1081"/>
                    <a:pt x="600" y="853"/>
                    <a:pt x="913" y="751"/>
                  </a:cubicBezTo>
                  <a:cubicBezTo>
                    <a:pt x="1005" y="726"/>
                    <a:pt x="1107" y="667"/>
                    <a:pt x="1217" y="633"/>
                  </a:cubicBezTo>
                  <a:cubicBezTo>
                    <a:pt x="1242" y="616"/>
                    <a:pt x="1276" y="599"/>
                    <a:pt x="1301" y="582"/>
                  </a:cubicBezTo>
                  <a:cubicBezTo>
                    <a:pt x="1454" y="498"/>
                    <a:pt x="1572" y="380"/>
                    <a:pt x="1656" y="203"/>
                  </a:cubicBezTo>
                  <a:cubicBezTo>
                    <a:pt x="1690" y="136"/>
                    <a:pt x="1758" y="85"/>
                    <a:pt x="1834" y="60"/>
                  </a:cubicBezTo>
                  <a:cubicBezTo>
                    <a:pt x="1859" y="51"/>
                    <a:pt x="1884" y="43"/>
                    <a:pt x="1918" y="43"/>
                  </a:cubicBezTo>
                  <a:cubicBezTo>
                    <a:pt x="2113" y="17"/>
                    <a:pt x="2231" y="481"/>
                    <a:pt x="2476" y="271"/>
                  </a:cubicBezTo>
                  <a:cubicBezTo>
                    <a:pt x="2493" y="254"/>
                    <a:pt x="2510" y="237"/>
                    <a:pt x="2535" y="212"/>
                  </a:cubicBezTo>
                  <a:cubicBezTo>
                    <a:pt x="2569" y="178"/>
                    <a:pt x="2611" y="136"/>
                    <a:pt x="2653" y="110"/>
                  </a:cubicBezTo>
                  <a:cubicBezTo>
                    <a:pt x="2687" y="85"/>
                    <a:pt x="2721" y="85"/>
                    <a:pt x="2746" y="93"/>
                  </a:cubicBezTo>
                  <a:cubicBezTo>
                    <a:pt x="2780" y="110"/>
                    <a:pt x="2806" y="127"/>
                    <a:pt x="2840" y="144"/>
                  </a:cubicBezTo>
                  <a:cubicBezTo>
                    <a:pt x="3042" y="288"/>
                    <a:pt x="3211" y="0"/>
                    <a:pt x="3389" y="34"/>
                  </a:cubicBezTo>
                  <a:cubicBezTo>
                    <a:pt x="3566" y="60"/>
                    <a:pt x="3693" y="203"/>
                    <a:pt x="3828" y="337"/>
                  </a:cubicBezTo>
                  <a:cubicBezTo>
                    <a:pt x="3854" y="363"/>
                    <a:pt x="3879" y="380"/>
                    <a:pt x="3904" y="405"/>
                  </a:cubicBezTo>
                  <a:cubicBezTo>
                    <a:pt x="3921" y="422"/>
                    <a:pt x="3963" y="430"/>
                    <a:pt x="3963" y="456"/>
                  </a:cubicBezTo>
                  <a:cubicBezTo>
                    <a:pt x="4023" y="599"/>
                    <a:pt x="4166" y="659"/>
                    <a:pt x="4284" y="735"/>
                  </a:cubicBezTo>
                  <a:cubicBezTo>
                    <a:pt x="4504" y="887"/>
                    <a:pt x="4513" y="1275"/>
                    <a:pt x="4369" y="1538"/>
                  </a:cubicBezTo>
                  <a:cubicBezTo>
                    <a:pt x="4251" y="1757"/>
                    <a:pt x="4462" y="2019"/>
                    <a:pt x="4521" y="2264"/>
                  </a:cubicBezTo>
                  <a:cubicBezTo>
                    <a:pt x="4538" y="2298"/>
                    <a:pt x="4547" y="2332"/>
                    <a:pt x="4555" y="2374"/>
                  </a:cubicBezTo>
                </a:path>
              </a:pathLst>
            </a:custGeom>
            <a:solidFill>
              <a:srgbClr val="F7C905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2BCBF884-62DB-404B-A21A-0095D429B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4788" y="2915287"/>
              <a:ext cx="576779" cy="596774"/>
            </a:xfrm>
            <a:custGeom>
              <a:avLst/>
              <a:gdLst>
                <a:gd name="T0" fmla="*/ 3245 w 3306"/>
                <a:gd name="T1" fmla="*/ 1690 h 3423"/>
                <a:gd name="T2" fmla="*/ 3245 w 3306"/>
                <a:gd name="T3" fmla="*/ 1690 h 3423"/>
                <a:gd name="T4" fmla="*/ 3262 w 3306"/>
                <a:gd name="T5" fmla="*/ 1842 h 3423"/>
                <a:gd name="T6" fmla="*/ 3271 w 3306"/>
                <a:gd name="T7" fmla="*/ 1910 h 3423"/>
                <a:gd name="T8" fmla="*/ 3229 w 3306"/>
                <a:gd name="T9" fmla="*/ 2400 h 3423"/>
                <a:gd name="T10" fmla="*/ 3195 w 3306"/>
                <a:gd name="T11" fmla="*/ 2468 h 3423"/>
                <a:gd name="T12" fmla="*/ 2772 w 3306"/>
                <a:gd name="T13" fmla="*/ 3042 h 3423"/>
                <a:gd name="T14" fmla="*/ 2705 w 3306"/>
                <a:gd name="T15" fmla="*/ 3101 h 3423"/>
                <a:gd name="T16" fmla="*/ 1750 w 3306"/>
                <a:gd name="T17" fmla="*/ 3422 h 3423"/>
                <a:gd name="T18" fmla="*/ 955 w 3306"/>
                <a:gd name="T19" fmla="*/ 3203 h 3423"/>
                <a:gd name="T20" fmla="*/ 879 w 3306"/>
                <a:gd name="T21" fmla="*/ 3160 h 3423"/>
                <a:gd name="T22" fmla="*/ 304 w 3306"/>
                <a:gd name="T23" fmla="*/ 1284 h 3423"/>
                <a:gd name="T24" fmla="*/ 262 w 3306"/>
                <a:gd name="T25" fmla="*/ 1006 h 3423"/>
                <a:gd name="T26" fmla="*/ 651 w 3306"/>
                <a:gd name="T27" fmla="*/ 541 h 3423"/>
                <a:gd name="T28" fmla="*/ 862 w 3306"/>
                <a:gd name="T29" fmla="*/ 448 h 3423"/>
                <a:gd name="T30" fmla="*/ 930 w 3306"/>
                <a:gd name="T31" fmla="*/ 414 h 3423"/>
                <a:gd name="T32" fmla="*/ 1183 w 3306"/>
                <a:gd name="T33" fmla="*/ 143 h 3423"/>
                <a:gd name="T34" fmla="*/ 1302 w 3306"/>
                <a:gd name="T35" fmla="*/ 42 h 3423"/>
                <a:gd name="T36" fmla="*/ 1369 w 3306"/>
                <a:gd name="T37" fmla="*/ 25 h 3423"/>
                <a:gd name="T38" fmla="*/ 1767 w 3306"/>
                <a:gd name="T39" fmla="*/ 194 h 3423"/>
                <a:gd name="T40" fmla="*/ 1800 w 3306"/>
                <a:gd name="T41" fmla="*/ 152 h 3423"/>
                <a:gd name="T42" fmla="*/ 1893 w 3306"/>
                <a:gd name="T43" fmla="*/ 76 h 3423"/>
                <a:gd name="T44" fmla="*/ 1961 w 3306"/>
                <a:gd name="T45" fmla="*/ 67 h 3423"/>
                <a:gd name="T46" fmla="*/ 2020 w 3306"/>
                <a:gd name="T47" fmla="*/ 101 h 3423"/>
                <a:gd name="T48" fmla="*/ 2417 w 3306"/>
                <a:gd name="T49" fmla="*/ 17 h 3423"/>
                <a:gd name="T50" fmla="*/ 2730 w 3306"/>
                <a:gd name="T51" fmla="*/ 237 h 3423"/>
                <a:gd name="T52" fmla="*/ 2781 w 3306"/>
                <a:gd name="T53" fmla="*/ 287 h 3423"/>
                <a:gd name="T54" fmla="*/ 2823 w 3306"/>
                <a:gd name="T55" fmla="*/ 321 h 3423"/>
                <a:gd name="T56" fmla="*/ 3051 w 3306"/>
                <a:gd name="T57" fmla="*/ 524 h 3423"/>
                <a:gd name="T58" fmla="*/ 3119 w 3306"/>
                <a:gd name="T59" fmla="*/ 1090 h 3423"/>
                <a:gd name="T60" fmla="*/ 3229 w 3306"/>
                <a:gd name="T61" fmla="*/ 1614 h 3423"/>
                <a:gd name="T62" fmla="*/ 3245 w 3306"/>
                <a:gd name="T63" fmla="*/ 1690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06" h="3423">
                  <a:moveTo>
                    <a:pt x="3245" y="1690"/>
                  </a:moveTo>
                  <a:lnTo>
                    <a:pt x="3245" y="1690"/>
                  </a:lnTo>
                  <a:cubicBezTo>
                    <a:pt x="3254" y="1741"/>
                    <a:pt x="3262" y="1783"/>
                    <a:pt x="3262" y="1842"/>
                  </a:cubicBezTo>
                  <a:cubicBezTo>
                    <a:pt x="3271" y="1867"/>
                    <a:pt x="3271" y="1884"/>
                    <a:pt x="3271" y="1910"/>
                  </a:cubicBezTo>
                  <a:cubicBezTo>
                    <a:pt x="3288" y="2079"/>
                    <a:pt x="3305" y="2239"/>
                    <a:pt x="3229" y="2400"/>
                  </a:cubicBezTo>
                  <a:cubicBezTo>
                    <a:pt x="3220" y="2425"/>
                    <a:pt x="3212" y="2442"/>
                    <a:pt x="3195" y="2468"/>
                  </a:cubicBezTo>
                  <a:cubicBezTo>
                    <a:pt x="3093" y="2687"/>
                    <a:pt x="2958" y="2882"/>
                    <a:pt x="2772" y="3042"/>
                  </a:cubicBezTo>
                  <a:cubicBezTo>
                    <a:pt x="2755" y="3068"/>
                    <a:pt x="2730" y="3084"/>
                    <a:pt x="2705" y="3101"/>
                  </a:cubicBezTo>
                  <a:cubicBezTo>
                    <a:pt x="2443" y="3304"/>
                    <a:pt x="2113" y="3422"/>
                    <a:pt x="1750" y="3422"/>
                  </a:cubicBezTo>
                  <a:cubicBezTo>
                    <a:pt x="1462" y="3422"/>
                    <a:pt x="1183" y="3346"/>
                    <a:pt x="955" y="3203"/>
                  </a:cubicBezTo>
                  <a:cubicBezTo>
                    <a:pt x="930" y="3194"/>
                    <a:pt x="905" y="3177"/>
                    <a:pt x="879" y="3160"/>
                  </a:cubicBezTo>
                  <a:cubicBezTo>
                    <a:pt x="347" y="2730"/>
                    <a:pt x="0" y="1960"/>
                    <a:pt x="304" y="1284"/>
                  </a:cubicBezTo>
                  <a:cubicBezTo>
                    <a:pt x="338" y="1191"/>
                    <a:pt x="271" y="1098"/>
                    <a:pt x="262" y="1006"/>
                  </a:cubicBezTo>
                  <a:cubicBezTo>
                    <a:pt x="228" y="769"/>
                    <a:pt x="423" y="608"/>
                    <a:pt x="651" y="541"/>
                  </a:cubicBezTo>
                  <a:cubicBezTo>
                    <a:pt x="719" y="515"/>
                    <a:pt x="786" y="473"/>
                    <a:pt x="862" y="448"/>
                  </a:cubicBezTo>
                  <a:cubicBezTo>
                    <a:pt x="888" y="439"/>
                    <a:pt x="905" y="431"/>
                    <a:pt x="930" y="414"/>
                  </a:cubicBezTo>
                  <a:cubicBezTo>
                    <a:pt x="1031" y="355"/>
                    <a:pt x="1116" y="270"/>
                    <a:pt x="1183" y="143"/>
                  </a:cubicBezTo>
                  <a:cubicBezTo>
                    <a:pt x="1200" y="101"/>
                    <a:pt x="1251" y="59"/>
                    <a:pt x="1302" y="42"/>
                  </a:cubicBezTo>
                  <a:cubicBezTo>
                    <a:pt x="1327" y="34"/>
                    <a:pt x="1344" y="34"/>
                    <a:pt x="1369" y="25"/>
                  </a:cubicBezTo>
                  <a:cubicBezTo>
                    <a:pt x="1505" y="8"/>
                    <a:pt x="1589" y="346"/>
                    <a:pt x="1767" y="194"/>
                  </a:cubicBezTo>
                  <a:cubicBezTo>
                    <a:pt x="1775" y="177"/>
                    <a:pt x="1792" y="169"/>
                    <a:pt x="1800" y="152"/>
                  </a:cubicBezTo>
                  <a:cubicBezTo>
                    <a:pt x="1834" y="126"/>
                    <a:pt x="1859" y="101"/>
                    <a:pt x="1893" y="76"/>
                  </a:cubicBezTo>
                  <a:cubicBezTo>
                    <a:pt x="1910" y="59"/>
                    <a:pt x="1936" y="59"/>
                    <a:pt x="1961" y="67"/>
                  </a:cubicBezTo>
                  <a:cubicBezTo>
                    <a:pt x="1978" y="76"/>
                    <a:pt x="2003" y="84"/>
                    <a:pt x="2020" y="101"/>
                  </a:cubicBezTo>
                  <a:cubicBezTo>
                    <a:pt x="2164" y="203"/>
                    <a:pt x="2291" y="0"/>
                    <a:pt x="2417" y="17"/>
                  </a:cubicBezTo>
                  <a:cubicBezTo>
                    <a:pt x="2544" y="42"/>
                    <a:pt x="2637" y="143"/>
                    <a:pt x="2730" y="237"/>
                  </a:cubicBezTo>
                  <a:cubicBezTo>
                    <a:pt x="2747" y="253"/>
                    <a:pt x="2764" y="270"/>
                    <a:pt x="2781" y="287"/>
                  </a:cubicBezTo>
                  <a:cubicBezTo>
                    <a:pt x="2789" y="296"/>
                    <a:pt x="2823" y="304"/>
                    <a:pt x="2823" y="321"/>
                  </a:cubicBezTo>
                  <a:cubicBezTo>
                    <a:pt x="2874" y="431"/>
                    <a:pt x="2967" y="465"/>
                    <a:pt x="3051" y="524"/>
                  </a:cubicBezTo>
                  <a:cubicBezTo>
                    <a:pt x="3212" y="634"/>
                    <a:pt x="3220" y="904"/>
                    <a:pt x="3119" y="1090"/>
                  </a:cubicBezTo>
                  <a:cubicBezTo>
                    <a:pt x="3034" y="1251"/>
                    <a:pt x="3178" y="1436"/>
                    <a:pt x="3229" y="1614"/>
                  </a:cubicBezTo>
                  <a:cubicBezTo>
                    <a:pt x="3229" y="1639"/>
                    <a:pt x="3237" y="1665"/>
                    <a:pt x="3245" y="1690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42" name="Freeform 15">
              <a:extLst>
                <a:ext uri="{FF2B5EF4-FFF2-40B4-BE49-F238E27FC236}">
                  <a16:creationId xmlns:a16="http://schemas.microsoft.com/office/drawing/2014/main" id="{457EF160-C1A7-4956-AEA8-40E7A912C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5334" y="2994498"/>
              <a:ext cx="517563" cy="517563"/>
            </a:xfrm>
            <a:custGeom>
              <a:avLst/>
              <a:gdLst>
                <a:gd name="T0" fmla="*/ 2966 w 2967"/>
                <a:gd name="T1" fmla="*/ 1487 h 2967"/>
                <a:gd name="T2" fmla="*/ 2966 w 2967"/>
                <a:gd name="T3" fmla="*/ 1487 h 2967"/>
                <a:gd name="T4" fmla="*/ 1487 w 2967"/>
                <a:gd name="T5" fmla="*/ 2966 h 2967"/>
                <a:gd name="T6" fmla="*/ 0 w 2967"/>
                <a:gd name="T7" fmla="*/ 1487 h 2967"/>
                <a:gd name="T8" fmla="*/ 1487 w 2967"/>
                <a:gd name="T9" fmla="*/ 0 h 2967"/>
                <a:gd name="T10" fmla="*/ 2966 w 2967"/>
                <a:gd name="T11" fmla="*/ 1487 h 2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7" h="2967">
                  <a:moveTo>
                    <a:pt x="2966" y="1487"/>
                  </a:moveTo>
                  <a:lnTo>
                    <a:pt x="2966" y="1487"/>
                  </a:lnTo>
                  <a:cubicBezTo>
                    <a:pt x="2966" y="2307"/>
                    <a:pt x="2307" y="2966"/>
                    <a:pt x="1487" y="2966"/>
                  </a:cubicBezTo>
                  <a:cubicBezTo>
                    <a:pt x="667" y="2966"/>
                    <a:pt x="0" y="2307"/>
                    <a:pt x="0" y="1487"/>
                  </a:cubicBezTo>
                  <a:cubicBezTo>
                    <a:pt x="0" y="668"/>
                    <a:pt x="667" y="0"/>
                    <a:pt x="1487" y="0"/>
                  </a:cubicBezTo>
                  <a:cubicBezTo>
                    <a:pt x="2307" y="0"/>
                    <a:pt x="2966" y="668"/>
                    <a:pt x="2966" y="1487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1EE245CA-52E0-4AE2-89B7-AFC93C18E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4604" y="3235522"/>
              <a:ext cx="193029" cy="580624"/>
            </a:xfrm>
            <a:custGeom>
              <a:avLst/>
              <a:gdLst>
                <a:gd name="T0" fmla="*/ 870 w 1107"/>
                <a:gd name="T1" fmla="*/ 0 h 3331"/>
                <a:gd name="T2" fmla="*/ 870 w 1107"/>
                <a:gd name="T3" fmla="*/ 0 h 3331"/>
                <a:gd name="T4" fmla="*/ 870 w 1107"/>
                <a:gd name="T5" fmla="*/ 0 h 3331"/>
                <a:gd name="T6" fmla="*/ 633 w 1107"/>
                <a:gd name="T7" fmla="*/ 237 h 3331"/>
                <a:gd name="T8" fmla="*/ 633 w 1107"/>
                <a:gd name="T9" fmla="*/ 1682 h 3331"/>
                <a:gd name="T10" fmla="*/ 498 w 1107"/>
                <a:gd name="T11" fmla="*/ 1504 h 3331"/>
                <a:gd name="T12" fmla="*/ 498 w 1107"/>
                <a:gd name="T13" fmla="*/ 820 h 3331"/>
                <a:gd name="T14" fmla="*/ 253 w 1107"/>
                <a:gd name="T15" fmla="*/ 566 h 3331"/>
                <a:gd name="T16" fmla="*/ 253 w 1107"/>
                <a:gd name="T17" fmla="*/ 566 h 3331"/>
                <a:gd name="T18" fmla="*/ 0 w 1107"/>
                <a:gd name="T19" fmla="*/ 820 h 3331"/>
                <a:gd name="T20" fmla="*/ 0 w 1107"/>
                <a:gd name="T21" fmla="*/ 1665 h 3331"/>
                <a:gd name="T22" fmla="*/ 0 w 1107"/>
                <a:gd name="T23" fmla="*/ 1665 h 3331"/>
                <a:gd name="T24" fmla="*/ 633 w 1107"/>
                <a:gd name="T25" fmla="*/ 2561 h 3331"/>
                <a:gd name="T26" fmla="*/ 633 w 1107"/>
                <a:gd name="T27" fmla="*/ 3330 h 3331"/>
                <a:gd name="T28" fmla="*/ 1106 w 1107"/>
                <a:gd name="T29" fmla="*/ 3330 h 3331"/>
                <a:gd name="T30" fmla="*/ 1106 w 1107"/>
                <a:gd name="T31" fmla="*/ 237 h 3331"/>
                <a:gd name="T32" fmla="*/ 870 w 1107"/>
                <a:gd name="T33" fmla="*/ 0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7" h="3331">
                  <a:moveTo>
                    <a:pt x="870" y="0"/>
                  </a:moveTo>
                  <a:lnTo>
                    <a:pt x="870" y="0"/>
                  </a:lnTo>
                  <a:lnTo>
                    <a:pt x="870" y="0"/>
                  </a:lnTo>
                  <a:cubicBezTo>
                    <a:pt x="735" y="0"/>
                    <a:pt x="633" y="110"/>
                    <a:pt x="633" y="237"/>
                  </a:cubicBezTo>
                  <a:cubicBezTo>
                    <a:pt x="633" y="1682"/>
                    <a:pt x="633" y="1682"/>
                    <a:pt x="633" y="1682"/>
                  </a:cubicBezTo>
                  <a:cubicBezTo>
                    <a:pt x="498" y="1504"/>
                    <a:pt x="498" y="1504"/>
                    <a:pt x="498" y="1504"/>
                  </a:cubicBezTo>
                  <a:cubicBezTo>
                    <a:pt x="498" y="820"/>
                    <a:pt x="498" y="820"/>
                    <a:pt x="498" y="820"/>
                  </a:cubicBezTo>
                  <a:cubicBezTo>
                    <a:pt x="498" y="676"/>
                    <a:pt x="388" y="566"/>
                    <a:pt x="253" y="566"/>
                  </a:cubicBezTo>
                  <a:lnTo>
                    <a:pt x="253" y="566"/>
                  </a:lnTo>
                  <a:cubicBezTo>
                    <a:pt x="109" y="566"/>
                    <a:pt x="0" y="676"/>
                    <a:pt x="0" y="820"/>
                  </a:cubicBezTo>
                  <a:cubicBezTo>
                    <a:pt x="0" y="1665"/>
                    <a:pt x="0" y="1665"/>
                    <a:pt x="0" y="1665"/>
                  </a:cubicBezTo>
                  <a:lnTo>
                    <a:pt x="0" y="1665"/>
                  </a:lnTo>
                  <a:cubicBezTo>
                    <a:pt x="633" y="2561"/>
                    <a:pt x="633" y="2561"/>
                    <a:pt x="633" y="2561"/>
                  </a:cubicBezTo>
                  <a:cubicBezTo>
                    <a:pt x="633" y="3330"/>
                    <a:pt x="633" y="3330"/>
                    <a:pt x="633" y="3330"/>
                  </a:cubicBezTo>
                  <a:cubicBezTo>
                    <a:pt x="1106" y="3330"/>
                    <a:pt x="1106" y="3330"/>
                    <a:pt x="1106" y="3330"/>
                  </a:cubicBezTo>
                  <a:cubicBezTo>
                    <a:pt x="1106" y="237"/>
                    <a:pt x="1106" y="237"/>
                    <a:pt x="1106" y="237"/>
                  </a:cubicBezTo>
                  <a:cubicBezTo>
                    <a:pt x="1106" y="110"/>
                    <a:pt x="997" y="0"/>
                    <a:pt x="870" y="0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DE025835-3863-47E3-91B7-80CDEF235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507" y="2676845"/>
              <a:ext cx="807490" cy="837483"/>
            </a:xfrm>
            <a:custGeom>
              <a:avLst/>
              <a:gdLst>
                <a:gd name="T0" fmla="*/ 4555 w 4632"/>
                <a:gd name="T1" fmla="*/ 2374 h 4800"/>
                <a:gd name="T2" fmla="*/ 4555 w 4632"/>
                <a:gd name="T3" fmla="*/ 2374 h 4800"/>
                <a:gd name="T4" fmla="*/ 4580 w 4632"/>
                <a:gd name="T5" fmla="*/ 2585 h 4800"/>
                <a:gd name="T6" fmla="*/ 4589 w 4632"/>
                <a:gd name="T7" fmla="*/ 2678 h 4800"/>
                <a:gd name="T8" fmla="*/ 4530 w 4632"/>
                <a:gd name="T9" fmla="*/ 3363 h 4800"/>
                <a:gd name="T10" fmla="*/ 4479 w 4632"/>
                <a:gd name="T11" fmla="*/ 3464 h 4800"/>
                <a:gd name="T12" fmla="*/ 3887 w 4632"/>
                <a:gd name="T13" fmla="*/ 4276 h 4800"/>
                <a:gd name="T14" fmla="*/ 3794 w 4632"/>
                <a:gd name="T15" fmla="*/ 4352 h 4800"/>
                <a:gd name="T16" fmla="*/ 2459 w 4632"/>
                <a:gd name="T17" fmla="*/ 4799 h 4800"/>
                <a:gd name="T18" fmla="*/ 1335 w 4632"/>
                <a:gd name="T19" fmla="*/ 4495 h 4800"/>
                <a:gd name="T20" fmla="*/ 1225 w 4632"/>
                <a:gd name="T21" fmla="*/ 4428 h 4800"/>
                <a:gd name="T22" fmla="*/ 422 w 4632"/>
                <a:gd name="T23" fmla="*/ 1808 h 4800"/>
                <a:gd name="T24" fmla="*/ 363 w 4632"/>
                <a:gd name="T25" fmla="*/ 1411 h 4800"/>
                <a:gd name="T26" fmla="*/ 904 w 4632"/>
                <a:gd name="T27" fmla="*/ 751 h 4800"/>
                <a:gd name="T28" fmla="*/ 1209 w 4632"/>
                <a:gd name="T29" fmla="*/ 633 h 4800"/>
                <a:gd name="T30" fmla="*/ 1301 w 4632"/>
                <a:gd name="T31" fmla="*/ 582 h 4800"/>
                <a:gd name="T32" fmla="*/ 1656 w 4632"/>
                <a:gd name="T33" fmla="*/ 203 h 4800"/>
                <a:gd name="T34" fmla="*/ 1825 w 4632"/>
                <a:gd name="T35" fmla="*/ 60 h 4800"/>
                <a:gd name="T36" fmla="*/ 1910 w 4632"/>
                <a:gd name="T37" fmla="*/ 43 h 4800"/>
                <a:gd name="T38" fmla="*/ 2468 w 4632"/>
                <a:gd name="T39" fmla="*/ 271 h 4800"/>
                <a:gd name="T40" fmla="*/ 2527 w 4632"/>
                <a:gd name="T41" fmla="*/ 212 h 4800"/>
                <a:gd name="T42" fmla="*/ 2645 w 4632"/>
                <a:gd name="T43" fmla="*/ 110 h 4800"/>
                <a:gd name="T44" fmla="*/ 2747 w 4632"/>
                <a:gd name="T45" fmla="*/ 93 h 4800"/>
                <a:gd name="T46" fmla="*/ 2831 w 4632"/>
                <a:gd name="T47" fmla="*/ 144 h 4800"/>
                <a:gd name="T48" fmla="*/ 3380 w 4632"/>
                <a:gd name="T49" fmla="*/ 34 h 4800"/>
                <a:gd name="T50" fmla="*/ 3828 w 4632"/>
                <a:gd name="T51" fmla="*/ 337 h 4800"/>
                <a:gd name="T52" fmla="*/ 3896 w 4632"/>
                <a:gd name="T53" fmla="*/ 405 h 4800"/>
                <a:gd name="T54" fmla="*/ 3955 w 4632"/>
                <a:gd name="T55" fmla="*/ 456 h 4800"/>
                <a:gd name="T56" fmla="*/ 4284 w 4632"/>
                <a:gd name="T57" fmla="*/ 735 h 4800"/>
                <a:gd name="T58" fmla="*/ 4369 w 4632"/>
                <a:gd name="T59" fmla="*/ 1538 h 4800"/>
                <a:gd name="T60" fmla="*/ 4521 w 4632"/>
                <a:gd name="T61" fmla="*/ 2264 h 4800"/>
                <a:gd name="T62" fmla="*/ 4555 w 4632"/>
                <a:gd name="T63" fmla="*/ 2374 h 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32" h="4800">
                  <a:moveTo>
                    <a:pt x="4555" y="2374"/>
                  </a:moveTo>
                  <a:lnTo>
                    <a:pt x="4555" y="2374"/>
                  </a:lnTo>
                  <a:cubicBezTo>
                    <a:pt x="4564" y="2442"/>
                    <a:pt x="4572" y="2509"/>
                    <a:pt x="4580" y="2585"/>
                  </a:cubicBezTo>
                  <a:cubicBezTo>
                    <a:pt x="4580" y="2619"/>
                    <a:pt x="4580" y="2653"/>
                    <a:pt x="4589" y="2678"/>
                  </a:cubicBezTo>
                  <a:cubicBezTo>
                    <a:pt x="4606" y="2915"/>
                    <a:pt x="4631" y="3143"/>
                    <a:pt x="4530" y="3363"/>
                  </a:cubicBezTo>
                  <a:cubicBezTo>
                    <a:pt x="4513" y="3397"/>
                    <a:pt x="4496" y="3430"/>
                    <a:pt x="4479" y="3464"/>
                  </a:cubicBezTo>
                  <a:cubicBezTo>
                    <a:pt x="4335" y="3769"/>
                    <a:pt x="4141" y="4047"/>
                    <a:pt x="3887" y="4276"/>
                  </a:cubicBezTo>
                  <a:cubicBezTo>
                    <a:pt x="3862" y="4301"/>
                    <a:pt x="3828" y="4326"/>
                    <a:pt x="3794" y="4352"/>
                  </a:cubicBezTo>
                  <a:cubicBezTo>
                    <a:pt x="3423" y="4630"/>
                    <a:pt x="2958" y="4799"/>
                    <a:pt x="2459" y="4799"/>
                  </a:cubicBezTo>
                  <a:cubicBezTo>
                    <a:pt x="2045" y="4799"/>
                    <a:pt x="1665" y="4690"/>
                    <a:pt x="1335" y="4495"/>
                  </a:cubicBezTo>
                  <a:cubicBezTo>
                    <a:pt x="1301" y="4470"/>
                    <a:pt x="1259" y="4453"/>
                    <a:pt x="1225" y="4428"/>
                  </a:cubicBezTo>
                  <a:cubicBezTo>
                    <a:pt x="490" y="3827"/>
                    <a:pt x="0" y="2746"/>
                    <a:pt x="422" y="1808"/>
                  </a:cubicBezTo>
                  <a:cubicBezTo>
                    <a:pt x="473" y="1673"/>
                    <a:pt x="380" y="1546"/>
                    <a:pt x="363" y="1411"/>
                  </a:cubicBezTo>
                  <a:cubicBezTo>
                    <a:pt x="321" y="1081"/>
                    <a:pt x="591" y="853"/>
                    <a:pt x="904" y="751"/>
                  </a:cubicBezTo>
                  <a:cubicBezTo>
                    <a:pt x="1006" y="726"/>
                    <a:pt x="1098" y="667"/>
                    <a:pt x="1209" y="633"/>
                  </a:cubicBezTo>
                  <a:cubicBezTo>
                    <a:pt x="1242" y="616"/>
                    <a:pt x="1276" y="599"/>
                    <a:pt x="1301" y="582"/>
                  </a:cubicBezTo>
                  <a:cubicBezTo>
                    <a:pt x="1445" y="498"/>
                    <a:pt x="1563" y="380"/>
                    <a:pt x="1656" y="203"/>
                  </a:cubicBezTo>
                  <a:cubicBezTo>
                    <a:pt x="1690" y="136"/>
                    <a:pt x="1749" y="85"/>
                    <a:pt x="1825" y="60"/>
                  </a:cubicBezTo>
                  <a:cubicBezTo>
                    <a:pt x="1851" y="51"/>
                    <a:pt x="1885" y="43"/>
                    <a:pt x="1910" y="43"/>
                  </a:cubicBezTo>
                  <a:cubicBezTo>
                    <a:pt x="2104" y="17"/>
                    <a:pt x="2231" y="481"/>
                    <a:pt x="2468" y="271"/>
                  </a:cubicBezTo>
                  <a:cubicBezTo>
                    <a:pt x="2493" y="254"/>
                    <a:pt x="2510" y="237"/>
                    <a:pt x="2527" y="212"/>
                  </a:cubicBezTo>
                  <a:cubicBezTo>
                    <a:pt x="2569" y="178"/>
                    <a:pt x="2603" y="136"/>
                    <a:pt x="2645" y="110"/>
                  </a:cubicBezTo>
                  <a:cubicBezTo>
                    <a:pt x="2679" y="85"/>
                    <a:pt x="2713" y="85"/>
                    <a:pt x="2747" y="93"/>
                  </a:cubicBezTo>
                  <a:cubicBezTo>
                    <a:pt x="2772" y="110"/>
                    <a:pt x="2806" y="127"/>
                    <a:pt x="2831" y="144"/>
                  </a:cubicBezTo>
                  <a:cubicBezTo>
                    <a:pt x="3042" y="288"/>
                    <a:pt x="3211" y="0"/>
                    <a:pt x="3380" y="34"/>
                  </a:cubicBezTo>
                  <a:cubicBezTo>
                    <a:pt x="3566" y="60"/>
                    <a:pt x="3693" y="203"/>
                    <a:pt x="3828" y="337"/>
                  </a:cubicBezTo>
                  <a:cubicBezTo>
                    <a:pt x="3854" y="363"/>
                    <a:pt x="3870" y="380"/>
                    <a:pt x="3896" y="405"/>
                  </a:cubicBezTo>
                  <a:cubicBezTo>
                    <a:pt x="3913" y="422"/>
                    <a:pt x="3955" y="430"/>
                    <a:pt x="3955" y="456"/>
                  </a:cubicBezTo>
                  <a:cubicBezTo>
                    <a:pt x="4023" y="599"/>
                    <a:pt x="4166" y="659"/>
                    <a:pt x="4284" y="735"/>
                  </a:cubicBezTo>
                  <a:cubicBezTo>
                    <a:pt x="4496" y="887"/>
                    <a:pt x="4513" y="1275"/>
                    <a:pt x="4369" y="1538"/>
                  </a:cubicBezTo>
                  <a:cubicBezTo>
                    <a:pt x="4251" y="1757"/>
                    <a:pt x="4454" y="2019"/>
                    <a:pt x="4521" y="2264"/>
                  </a:cubicBezTo>
                  <a:cubicBezTo>
                    <a:pt x="4530" y="2298"/>
                    <a:pt x="4538" y="2332"/>
                    <a:pt x="4555" y="2374"/>
                  </a:cubicBezTo>
                </a:path>
              </a:pathLst>
            </a:custGeom>
            <a:solidFill>
              <a:srgbClr val="F7C905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45" name="Freeform 18">
              <a:extLst>
                <a:ext uri="{FF2B5EF4-FFF2-40B4-BE49-F238E27FC236}">
                  <a16:creationId xmlns:a16="http://schemas.microsoft.com/office/drawing/2014/main" id="{EF34C6ED-3984-4812-9D31-5B2963F73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0663" y="2915287"/>
              <a:ext cx="575241" cy="596774"/>
            </a:xfrm>
            <a:custGeom>
              <a:avLst/>
              <a:gdLst>
                <a:gd name="T0" fmla="*/ 3246 w 3297"/>
                <a:gd name="T1" fmla="*/ 1690 h 3423"/>
                <a:gd name="T2" fmla="*/ 3246 w 3297"/>
                <a:gd name="T3" fmla="*/ 1690 h 3423"/>
                <a:gd name="T4" fmla="*/ 3262 w 3297"/>
                <a:gd name="T5" fmla="*/ 1842 h 3423"/>
                <a:gd name="T6" fmla="*/ 3271 w 3297"/>
                <a:gd name="T7" fmla="*/ 1910 h 3423"/>
                <a:gd name="T8" fmla="*/ 3229 w 3297"/>
                <a:gd name="T9" fmla="*/ 2400 h 3423"/>
                <a:gd name="T10" fmla="*/ 3195 w 3297"/>
                <a:gd name="T11" fmla="*/ 2468 h 3423"/>
                <a:gd name="T12" fmla="*/ 2772 w 3297"/>
                <a:gd name="T13" fmla="*/ 3042 h 3423"/>
                <a:gd name="T14" fmla="*/ 2705 w 3297"/>
                <a:gd name="T15" fmla="*/ 3101 h 3423"/>
                <a:gd name="T16" fmla="*/ 1750 w 3297"/>
                <a:gd name="T17" fmla="*/ 3422 h 3423"/>
                <a:gd name="T18" fmla="*/ 947 w 3297"/>
                <a:gd name="T19" fmla="*/ 3203 h 3423"/>
                <a:gd name="T20" fmla="*/ 871 w 3297"/>
                <a:gd name="T21" fmla="*/ 3160 h 3423"/>
                <a:gd name="T22" fmla="*/ 296 w 3297"/>
                <a:gd name="T23" fmla="*/ 1284 h 3423"/>
                <a:gd name="T24" fmla="*/ 262 w 3297"/>
                <a:gd name="T25" fmla="*/ 1006 h 3423"/>
                <a:gd name="T26" fmla="*/ 643 w 3297"/>
                <a:gd name="T27" fmla="*/ 541 h 3423"/>
                <a:gd name="T28" fmla="*/ 862 w 3297"/>
                <a:gd name="T29" fmla="*/ 448 h 3423"/>
                <a:gd name="T30" fmla="*/ 922 w 3297"/>
                <a:gd name="T31" fmla="*/ 414 h 3423"/>
                <a:gd name="T32" fmla="*/ 1175 w 3297"/>
                <a:gd name="T33" fmla="*/ 143 h 3423"/>
                <a:gd name="T34" fmla="*/ 1302 w 3297"/>
                <a:gd name="T35" fmla="*/ 42 h 3423"/>
                <a:gd name="T36" fmla="*/ 1361 w 3297"/>
                <a:gd name="T37" fmla="*/ 25 h 3423"/>
                <a:gd name="T38" fmla="*/ 1758 w 3297"/>
                <a:gd name="T39" fmla="*/ 194 h 3423"/>
                <a:gd name="T40" fmla="*/ 1800 w 3297"/>
                <a:gd name="T41" fmla="*/ 152 h 3423"/>
                <a:gd name="T42" fmla="*/ 1885 w 3297"/>
                <a:gd name="T43" fmla="*/ 76 h 3423"/>
                <a:gd name="T44" fmla="*/ 1952 w 3297"/>
                <a:gd name="T45" fmla="*/ 67 h 3423"/>
                <a:gd name="T46" fmla="*/ 2020 w 3297"/>
                <a:gd name="T47" fmla="*/ 101 h 3423"/>
                <a:gd name="T48" fmla="*/ 2409 w 3297"/>
                <a:gd name="T49" fmla="*/ 17 h 3423"/>
                <a:gd name="T50" fmla="*/ 2730 w 3297"/>
                <a:gd name="T51" fmla="*/ 237 h 3423"/>
                <a:gd name="T52" fmla="*/ 2781 w 3297"/>
                <a:gd name="T53" fmla="*/ 287 h 3423"/>
                <a:gd name="T54" fmla="*/ 2823 w 3297"/>
                <a:gd name="T55" fmla="*/ 321 h 3423"/>
                <a:gd name="T56" fmla="*/ 3051 w 3297"/>
                <a:gd name="T57" fmla="*/ 524 h 3423"/>
                <a:gd name="T58" fmla="*/ 3110 w 3297"/>
                <a:gd name="T59" fmla="*/ 1090 h 3423"/>
                <a:gd name="T60" fmla="*/ 3220 w 3297"/>
                <a:gd name="T61" fmla="*/ 1614 h 3423"/>
                <a:gd name="T62" fmla="*/ 3246 w 3297"/>
                <a:gd name="T63" fmla="*/ 1690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97" h="3423">
                  <a:moveTo>
                    <a:pt x="3246" y="1690"/>
                  </a:moveTo>
                  <a:lnTo>
                    <a:pt x="3246" y="1690"/>
                  </a:lnTo>
                  <a:cubicBezTo>
                    <a:pt x="3254" y="1741"/>
                    <a:pt x="3262" y="1783"/>
                    <a:pt x="3262" y="1842"/>
                  </a:cubicBezTo>
                  <a:cubicBezTo>
                    <a:pt x="3262" y="1867"/>
                    <a:pt x="3262" y="1884"/>
                    <a:pt x="3271" y="1910"/>
                  </a:cubicBezTo>
                  <a:cubicBezTo>
                    <a:pt x="3280" y="2079"/>
                    <a:pt x="3296" y="2239"/>
                    <a:pt x="3229" y="2400"/>
                  </a:cubicBezTo>
                  <a:cubicBezTo>
                    <a:pt x="3220" y="2425"/>
                    <a:pt x="3203" y="2442"/>
                    <a:pt x="3195" y="2468"/>
                  </a:cubicBezTo>
                  <a:cubicBezTo>
                    <a:pt x="3085" y="2687"/>
                    <a:pt x="2950" y="2882"/>
                    <a:pt x="2772" y="3042"/>
                  </a:cubicBezTo>
                  <a:cubicBezTo>
                    <a:pt x="2747" y="3068"/>
                    <a:pt x="2722" y="3084"/>
                    <a:pt x="2705" y="3101"/>
                  </a:cubicBezTo>
                  <a:cubicBezTo>
                    <a:pt x="2434" y="3304"/>
                    <a:pt x="2105" y="3422"/>
                    <a:pt x="1750" y="3422"/>
                  </a:cubicBezTo>
                  <a:cubicBezTo>
                    <a:pt x="1454" y="3422"/>
                    <a:pt x="1184" y="3346"/>
                    <a:pt x="947" y="3203"/>
                  </a:cubicBezTo>
                  <a:cubicBezTo>
                    <a:pt x="922" y="3194"/>
                    <a:pt x="896" y="3177"/>
                    <a:pt x="871" y="3160"/>
                  </a:cubicBezTo>
                  <a:cubicBezTo>
                    <a:pt x="347" y="2730"/>
                    <a:pt x="0" y="1960"/>
                    <a:pt x="296" y="1284"/>
                  </a:cubicBezTo>
                  <a:cubicBezTo>
                    <a:pt x="339" y="1191"/>
                    <a:pt x="262" y="1098"/>
                    <a:pt x="262" y="1006"/>
                  </a:cubicBezTo>
                  <a:cubicBezTo>
                    <a:pt x="228" y="769"/>
                    <a:pt x="423" y="608"/>
                    <a:pt x="643" y="541"/>
                  </a:cubicBezTo>
                  <a:cubicBezTo>
                    <a:pt x="710" y="515"/>
                    <a:pt x="786" y="473"/>
                    <a:pt x="862" y="448"/>
                  </a:cubicBezTo>
                  <a:cubicBezTo>
                    <a:pt x="879" y="439"/>
                    <a:pt x="905" y="431"/>
                    <a:pt x="922" y="414"/>
                  </a:cubicBezTo>
                  <a:cubicBezTo>
                    <a:pt x="1031" y="355"/>
                    <a:pt x="1116" y="270"/>
                    <a:pt x="1175" y="143"/>
                  </a:cubicBezTo>
                  <a:cubicBezTo>
                    <a:pt x="1200" y="101"/>
                    <a:pt x="1243" y="59"/>
                    <a:pt x="1302" y="42"/>
                  </a:cubicBezTo>
                  <a:cubicBezTo>
                    <a:pt x="1319" y="34"/>
                    <a:pt x="1344" y="34"/>
                    <a:pt x="1361" y="25"/>
                  </a:cubicBezTo>
                  <a:cubicBezTo>
                    <a:pt x="1505" y="8"/>
                    <a:pt x="1589" y="346"/>
                    <a:pt x="1758" y="194"/>
                  </a:cubicBezTo>
                  <a:cubicBezTo>
                    <a:pt x="1775" y="177"/>
                    <a:pt x="1783" y="169"/>
                    <a:pt x="1800" y="152"/>
                  </a:cubicBezTo>
                  <a:cubicBezTo>
                    <a:pt x="1826" y="126"/>
                    <a:pt x="1860" y="101"/>
                    <a:pt x="1885" y="76"/>
                  </a:cubicBezTo>
                  <a:cubicBezTo>
                    <a:pt x="1910" y="59"/>
                    <a:pt x="1936" y="59"/>
                    <a:pt x="1952" y="67"/>
                  </a:cubicBezTo>
                  <a:cubicBezTo>
                    <a:pt x="1978" y="76"/>
                    <a:pt x="1995" y="84"/>
                    <a:pt x="2020" y="101"/>
                  </a:cubicBezTo>
                  <a:cubicBezTo>
                    <a:pt x="2164" y="203"/>
                    <a:pt x="2291" y="0"/>
                    <a:pt x="2409" y="17"/>
                  </a:cubicBezTo>
                  <a:cubicBezTo>
                    <a:pt x="2536" y="42"/>
                    <a:pt x="2629" y="143"/>
                    <a:pt x="2730" y="237"/>
                  </a:cubicBezTo>
                  <a:cubicBezTo>
                    <a:pt x="2747" y="253"/>
                    <a:pt x="2764" y="270"/>
                    <a:pt x="2781" y="287"/>
                  </a:cubicBezTo>
                  <a:cubicBezTo>
                    <a:pt x="2789" y="296"/>
                    <a:pt x="2823" y="304"/>
                    <a:pt x="2823" y="321"/>
                  </a:cubicBezTo>
                  <a:cubicBezTo>
                    <a:pt x="2865" y="431"/>
                    <a:pt x="2967" y="465"/>
                    <a:pt x="3051" y="524"/>
                  </a:cubicBezTo>
                  <a:cubicBezTo>
                    <a:pt x="3203" y="634"/>
                    <a:pt x="3212" y="904"/>
                    <a:pt x="3110" y="1090"/>
                  </a:cubicBezTo>
                  <a:cubicBezTo>
                    <a:pt x="3026" y="1251"/>
                    <a:pt x="3178" y="1436"/>
                    <a:pt x="3220" y="1614"/>
                  </a:cubicBezTo>
                  <a:cubicBezTo>
                    <a:pt x="3229" y="1639"/>
                    <a:pt x="3237" y="1665"/>
                    <a:pt x="3246" y="1690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46" name="Freeform 421">
              <a:extLst>
                <a:ext uri="{FF2B5EF4-FFF2-40B4-BE49-F238E27FC236}">
                  <a16:creationId xmlns:a16="http://schemas.microsoft.com/office/drawing/2014/main" id="{3E03D60D-6E81-4128-88F4-9AA9DF093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8943" y="2994498"/>
              <a:ext cx="517564" cy="517563"/>
            </a:xfrm>
            <a:custGeom>
              <a:avLst/>
              <a:gdLst>
                <a:gd name="T0" fmla="*/ 2966 w 2967"/>
                <a:gd name="T1" fmla="*/ 1487 h 2967"/>
                <a:gd name="T2" fmla="*/ 2966 w 2967"/>
                <a:gd name="T3" fmla="*/ 1487 h 2967"/>
                <a:gd name="T4" fmla="*/ 1479 w 2967"/>
                <a:gd name="T5" fmla="*/ 2966 h 2967"/>
                <a:gd name="T6" fmla="*/ 0 w 2967"/>
                <a:gd name="T7" fmla="*/ 1487 h 2967"/>
                <a:gd name="T8" fmla="*/ 1479 w 2967"/>
                <a:gd name="T9" fmla="*/ 0 h 2967"/>
                <a:gd name="T10" fmla="*/ 2966 w 2967"/>
                <a:gd name="T11" fmla="*/ 1487 h 2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7" h="2967">
                  <a:moveTo>
                    <a:pt x="2966" y="1487"/>
                  </a:moveTo>
                  <a:lnTo>
                    <a:pt x="2966" y="1487"/>
                  </a:lnTo>
                  <a:cubicBezTo>
                    <a:pt x="2966" y="2307"/>
                    <a:pt x="2299" y="2966"/>
                    <a:pt x="1479" y="2966"/>
                  </a:cubicBezTo>
                  <a:cubicBezTo>
                    <a:pt x="659" y="2966"/>
                    <a:pt x="0" y="2307"/>
                    <a:pt x="0" y="1487"/>
                  </a:cubicBezTo>
                  <a:cubicBezTo>
                    <a:pt x="0" y="668"/>
                    <a:pt x="659" y="0"/>
                    <a:pt x="1479" y="0"/>
                  </a:cubicBezTo>
                  <a:cubicBezTo>
                    <a:pt x="2299" y="0"/>
                    <a:pt x="2966" y="668"/>
                    <a:pt x="2966" y="1487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47" name="Freeform 424">
              <a:extLst>
                <a:ext uri="{FF2B5EF4-FFF2-40B4-BE49-F238E27FC236}">
                  <a16:creationId xmlns:a16="http://schemas.microsoft.com/office/drawing/2014/main" id="{6B4918BB-EDB3-4E9B-B190-5D95896FC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2699" y="3249090"/>
              <a:ext cx="193029" cy="580624"/>
            </a:xfrm>
            <a:custGeom>
              <a:avLst/>
              <a:gdLst>
                <a:gd name="T0" fmla="*/ 871 w 1108"/>
                <a:gd name="T1" fmla="*/ 0 h 3331"/>
                <a:gd name="T2" fmla="*/ 871 w 1108"/>
                <a:gd name="T3" fmla="*/ 0 h 3331"/>
                <a:gd name="T4" fmla="*/ 871 w 1108"/>
                <a:gd name="T5" fmla="*/ 0 h 3331"/>
                <a:gd name="T6" fmla="*/ 634 w 1108"/>
                <a:gd name="T7" fmla="*/ 237 h 3331"/>
                <a:gd name="T8" fmla="*/ 634 w 1108"/>
                <a:gd name="T9" fmla="*/ 1682 h 3331"/>
                <a:gd name="T10" fmla="*/ 507 w 1108"/>
                <a:gd name="T11" fmla="*/ 1504 h 3331"/>
                <a:gd name="T12" fmla="*/ 507 w 1108"/>
                <a:gd name="T13" fmla="*/ 820 h 3331"/>
                <a:gd name="T14" fmla="*/ 254 w 1108"/>
                <a:gd name="T15" fmla="*/ 566 h 3331"/>
                <a:gd name="T16" fmla="*/ 254 w 1108"/>
                <a:gd name="T17" fmla="*/ 566 h 3331"/>
                <a:gd name="T18" fmla="*/ 0 w 1108"/>
                <a:gd name="T19" fmla="*/ 820 h 3331"/>
                <a:gd name="T20" fmla="*/ 0 w 1108"/>
                <a:gd name="T21" fmla="*/ 1665 h 3331"/>
                <a:gd name="T22" fmla="*/ 0 w 1108"/>
                <a:gd name="T23" fmla="*/ 1665 h 3331"/>
                <a:gd name="T24" fmla="*/ 634 w 1108"/>
                <a:gd name="T25" fmla="*/ 2561 h 3331"/>
                <a:gd name="T26" fmla="*/ 634 w 1108"/>
                <a:gd name="T27" fmla="*/ 3330 h 3331"/>
                <a:gd name="T28" fmla="*/ 1107 w 1108"/>
                <a:gd name="T29" fmla="*/ 3330 h 3331"/>
                <a:gd name="T30" fmla="*/ 1107 w 1108"/>
                <a:gd name="T31" fmla="*/ 237 h 3331"/>
                <a:gd name="T32" fmla="*/ 871 w 1108"/>
                <a:gd name="T33" fmla="*/ 0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8" h="3331">
                  <a:moveTo>
                    <a:pt x="871" y="0"/>
                  </a:moveTo>
                  <a:lnTo>
                    <a:pt x="871" y="0"/>
                  </a:lnTo>
                  <a:lnTo>
                    <a:pt x="871" y="0"/>
                  </a:lnTo>
                  <a:cubicBezTo>
                    <a:pt x="744" y="0"/>
                    <a:pt x="634" y="110"/>
                    <a:pt x="634" y="237"/>
                  </a:cubicBezTo>
                  <a:cubicBezTo>
                    <a:pt x="634" y="1682"/>
                    <a:pt x="634" y="1682"/>
                    <a:pt x="634" y="1682"/>
                  </a:cubicBezTo>
                  <a:cubicBezTo>
                    <a:pt x="507" y="1504"/>
                    <a:pt x="507" y="1504"/>
                    <a:pt x="507" y="1504"/>
                  </a:cubicBezTo>
                  <a:cubicBezTo>
                    <a:pt x="507" y="820"/>
                    <a:pt x="507" y="820"/>
                    <a:pt x="507" y="820"/>
                  </a:cubicBezTo>
                  <a:cubicBezTo>
                    <a:pt x="507" y="676"/>
                    <a:pt x="389" y="566"/>
                    <a:pt x="254" y="566"/>
                  </a:cubicBezTo>
                  <a:lnTo>
                    <a:pt x="254" y="566"/>
                  </a:lnTo>
                  <a:cubicBezTo>
                    <a:pt x="110" y="566"/>
                    <a:pt x="0" y="676"/>
                    <a:pt x="0" y="820"/>
                  </a:cubicBezTo>
                  <a:cubicBezTo>
                    <a:pt x="0" y="1665"/>
                    <a:pt x="0" y="1665"/>
                    <a:pt x="0" y="1665"/>
                  </a:cubicBezTo>
                  <a:lnTo>
                    <a:pt x="0" y="1665"/>
                  </a:lnTo>
                  <a:cubicBezTo>
                    <a:pt x="634" y="2561"/>
                    <a:pt x="634" y="2561"/>
                    <a:pt x="634" y="2561"/>
                  </a:cubicBezTo>
                  <a:cubicBezTo>
                    <a:pt x="634" y="3330"/>
                    <a:pt x="634" y="3330"/>
                    <a:pt x="634" y="3330"/>
                  </a:cubicBezTo>
                  <a:cubicBezTo>
                    <a:pt x="1107" y="3330"/>
                    <a:pt x="1107" y="3330"/>
                    <a:pt x="1107" y="3330"/>
                  </a:cubicBezTo>
                  <a:cubicBezTo>
                    <a:pt x="1107" y="237"/>
                    <a:pt x="1107" y="237"/>
                    <a:pt x="1107" y="237"/>
                  </a:cubicBezTo>
                  <a:cubicBezTo>
                    <a:pt x="1107" y="110"/>
                    <a:pt x="1006" y="0"/>
                    <a:pt x="871" y="0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48" name="Freeform 425">
              <a:extLst>
                <a:ext uri="{FF2B5EF4-FFF2-40B4-BE49-F238E27FC236}">
                  <a16:creationId xmlns:a16="http://schemas.microsoft.com/office/drawing/2014/main" id="{535E9179-04DA-4C8A-9D0C-9137C0D22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2448" y="2529229"/>
              <a:ext cx="948224" cy="982831"/>
            </a:xfrm>
            <a:custGeom>
              <a:avLst/>
              <a:gdLst>
                <a:gd name="T0" fmla="*/ 5341 w 5435"/>
                <a:gd name="T1" fmla="*/ 2788 h 5636"/>
                <a:gd name="T2" fmla="*/ 5341 w 5435"/>
                <a:gd name="T3" fmla="*/ 2788 h 5636"/>
                <a:gd name="T4" fmla="*/ 5375 w 5435"/>
                <a:gd name="T5" fmla="*/ 3033 h 5636"/>
                <a:gd name="T6" fmla="*/ 5383 w 5435"/>
                <a:gd name="T7" fmla="*/ 3151 h 5636"/>
                <a:gd name="T8" fmla="*/ 5315 w 5435"/>
                <a:gd name="T9" fmla="*/ 3945 h 5636"/>
                <a:gd name="T10" fmla="*/ 5256 w 5435"/>
                <a:gd name="T11" fmla="*/ 4072 h 5636"/>
                <a:gd name="T12" fmla="*/ 4563 w 5435"/>
                <a:gd name="T13" fmla="*/ 5019 h 5636"/>
                <a:gd name="T14" fmla="*/ 4445 w 5435"/>
                <a:gd name="T15" fmla="*/ 5112 h 5636"/>
                <a:gd name="T16" fmla="*/ 2882 w 5435"/>
                <a:gd name="T17" fmla="*/ 5635 h 5636"/>
                <a:gd name="T18" fmla="*/ 1563 w 5435"/>
                <a:gd name="T19" fmla="*/ 5281 h 5636"/>
                <a:gd name="T20" fmla="*/ 1436 w 5435"/>
                <a:gd name="T21" fmla="*/ 5196 h 5636"/>
                <a:gd name="T22" fmla="*/ 490 w 5435"/>
                <a:gd name="T23" fmla="*/ 2120 h 5636"/>
                <a:gd name="T24" fmla="*/ 431 w 5435"/>
                <a:gd name="T25" fmla="*/ 1663 h 5636"/>
                <a:gd name="T26" fmla="*/ 1065 w 5435"/>
                <a:gd name="T27" fmla="*/ 887 h 5636"/>
                <a:gd name="T28" fmla="*/ 1420 w 5435"/>
                <a:gd name="T29" fmla="*/ 743 h 5636"/>
                <a:gd name="T30" fmla="*/ 1529 w 5435"/>
                <a:gd name="T31" fmla="*/ 693 h 5636"/>
                <a:gd name="T32" fmla="*/ 1943 w 5435"/>
                <a:gd name="T33" fmla="*/ 245 h 5636"/>
                <a:gd name="T34" fmla="*/ 2146 w 5435"/>
                <a:gd name="T35" fmla="*/ 76 h 5636"/>
                <a:gd name="T36" fmla="*/ 2248 w 5435"/>
                <a:gd name="T37" fmla="*/ 50 h 5636"/>
                <a:gd name="T38" fmla="*/ 2898 w 5435"/>
                <a:gd name="T39" fmla="*/ 321 h 5636"/>
                <a:gd name="T40" fmla="*/ 2966 w 5435"/>
                <a:gd name="T41" fmla="*/ 253 h 5636"/>
                <a:gd name="T42" fmla="*/ 3110 w 5435"/>
                <a:gd name="T43" fmla="*/ 126 h 5636"/>
                <a:gd name="T44" fmla="*/ 3220 w 5435"/>
                <a:gd name="T45" fmla="*/ 118 h 5636"/>
                <a:gd name="T46" fmla="*/ 3321 w 5435"/>
                <a:gd name="T47" fmla="*/ 169 h 5636"/>
                <a:gd name="T48" fmla="*/ 3972 w 5435"/>
                <a:gd name="T49" fmla="*/ 42 h 5636"/>
                <a:gd name="T50" fmla="*/ 4496 w 5435"/>
                <a:gd name="T51" fmla="*/ 397 h 5636"/>
                <a:gd name="T52" fmla="*/ 4572 w 5435"/>
                <a:gd name="T53" fmla="*/ 473 h 5636"/>
                <a:gd name="T54" fmla="*/ 4648 w 5435"/>
                <a:gd name="T55" fmla="*/ 532 h 5636"/>
                <a:gd name="T56" fmla="*/ 5028 w 5435"/>
                <a:gd name="T57" fmla="*/ 862 h 5636"/>
                <a:gd name="T58" fmla="*/ 5129 w 5435"/>
                <a:gd name="T59" fmla="*/ 1799 h 5636"/>
                <a:gd name="T60" fmla="*/ 5307 w 5435"/>
                <a:gd name="T61" fmla="*/ 2661 h 5636"/>
                <a:gd name="T62" fmla="*/ 5341 w 5435"/>
                <a:gd name="T63" fmla="*/ 2788 h 5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35" h="5636">
                  <a:moveTo>
                    <a:pt x="5341" y="2788"/>
                  </a:moveTo>
                  <a:lnTo>
                    <a:pt x="5341" y="2788"/>
                  </a:lnTo>
                  <a:cubicBezTo>
                    <a:pt x="5358" y="2872"/>
                    <a:pt x="5366" y="2948"/>
                    <a:pt x="5375" y="3033"/>
                  </a:cubicBezTo>
                  <a:cubicBezTo>
                    <a:pt x="5375" y="3075"/>
                    <a:pt x="5375" y="3109"/>
                    <a:pt x="5383" y="3151"/>
                  </a:cubicBezTo>
                  <a:cubicBezTo>
                    <a:pt x="5400" y="3421"/>
                    <a:pt x="5434" y="3692"/>
                    <a:pt x="5315" y="3945"/>
                  </a:cubicBezTo>
                  <a:cubicBezTo>
                    <a:pt x="5298" y="3987"/>
                    <a:pt x="5273" y="4030"/>
                    <a:pt x="5256" y="4072"/>
                  </a:cubicBezTo>
                  <a:cubicBezTo>
                    <a:pt x="5087" y="4418"/>
                    <a:pt x="4859" y="4748"/>
                    <a:pt x="4563" y="5019"/>
                  </a:cubicBezTo>
                  <a:cubicBezTo>
                    <a:pt x="4530" y="5052"/>
                    <a:pt x="4487" y="5078"/>
                    <a:pt x="4445" y="5112"/>
                  </a:cubicBezTo>
                  <a:cubicBezTo>
                    <a:pt x="4014" y="5441"/>
                    <a:pt x="3473" y="5635"/>
                    <a:pt x="2882" y="5635"/>
                  </a:cubicBezTo>
                  <a:cubicBezTo>
                    <a:pt x="2400" y="5635"/>
                    <a:pt x="1952" y="5509"/>
                    <a:pt x="1563" y="5281"/>
                  </a:cubicBezTo>
                  <a:cubicBezTo>
                    <a:pt x="1521" y="5255"/>
                    <a:pt x="1479" y="5230"/>
                    <a:pt x="1436" y="5196"/>
                  </a:cubicBezTo>
                  <a:cubicBezTo>
                    <a:pt x="566" y="4494"/>
                    <a:pt x="0" y="3227"/>
                    <a:pt x="490" y="2120"/>
                  </a:cubicBezTo>
                  <a:cubicBezTo>
                    <a:pt x="557" y="1968"/>
                    <a:pt x="439" y="1816"/>
                    <a:pt x="431" y="1663"/>
                  </a:cubicBezTo>
                  <a:cubicBezTo>
                    <a:pt x="380" y="1266"/>
                    <a:pt x="693" y="1005"/>
                    <a:pt x="1065" y="887"/>
                  </a:cubicBezTo>
                  <a:cubicBezTo>
                    <a:pt x="1183" y="853"/>
                    <a:pt x="1293" y="786"/>
                    <a:pt x="1420" y="743"/>
                  </a:cubicBezTo>
                  <a:cubicBezTo>
                    <a:pt x="1453" y="727"/>
                    <a:pt x="1496" y="709"/>
                    <a:pt x="1529" y="693"/>
                  </a:cubicBezTo>
                  <a:cubicBezTo>
                    <a:pt x="1698" y="591"/>
                    <a:pt x="1834" y="448"/>
                    <a:pt x="1943" y="245"/>
                  </a:cubicBezTo>
                  <a:cubicBezTo>
                    <a:pt x="1977" y="169"/>
                    <a:pt x="2053" y="101"/>
                    <a:pt x="2146" y="76"/>
                  </a:cubicBezTo>
                  <a:cubicBezTo>
                    <a:pt x="2180" y="67"/>
                    <a:pt x="2214" y="59"/>
                    <a:pt x="2248" y="50"/>
                  </a:cubicBezTo>
                  <a:cubicBezTo>
                    <a:pt x="2476" y="25"/>
                    <a:pt x="2611" y="574"/>
                    <a:pt x="2898" y="321"/>
                  </a:cubicBezTo>
                  <a:cubicBezTo>
                    <a:pt x="2924" y="304"/>
                    <a:pt x="2941" y="279"/>
                    <a:pt x="2966" y="253"/>
                  </a:cubicBezTo>
                  <a:cubicBezTo>
                    <a:pt x="3008" y="211"/>
                    <a:pt x="3059" y="169"/>
                    <a:pt x="3110" y="126"/>
                  </a:cubicBezTo>
                  <a:cubicBezTo>
                    <a:pt x="3144" y="101"/>
                    <a:pt x="3186" y="101"/>
                    <a:pt x="3220" y="118"/>
                  </a:cubicBezTo>
                  <a:cubicBezTo>
                    <a:pt x="3253" y="135"/>
                    <a:pt x="3287" y="152"/>
                    <a:pt x="3321" y="169"/>
                  </a:cubicBezTo>
                  <a:cubicBezTo>
                    <a:pt x="3566" y="346"/>
                    <a:pt x="3769" y="0"/>
                    <a:pt x="3972" y="42"/>
                  </a:cubicBezTo>
                  <a:cubicBezTo>
                    <a:pt x="4183" y="76"/>
                    <a:pt x="4335" y="245"/>
                    <a:pt x="4496" y="397"/>
                  </a:cubicBezTo>
                  <a:cubicBezTo>
                    <a:pt x="4521" y="422"/>
                    <a:pt x="4546" y="448"/>
                    <a:pt x="4572" y="473"/>
                  </a:cubicBezTo>
                  <a:cubicBezTo>
                    <a:pt x="4597" y="498"/>
                    <a:pt x="4648" y="507"/>
                    <a:pt x="4648" y="532"/>
                  </a:cubicBezTo>
                  <a:cubicBezTo>
                    <a:pt x="4724" y="709"/>
                    <a:pt x="4884" y="777"/>
                    <a:pt x="5028" y="862"/>
                  </a:cubicBezTo>
                  <a:cubicBezTo>
                    <a:pt x="5282" y="1039"/>
                    <a:pt x="5290" y="1495"/>
                    <a:pt x="5129" y="1799"/>
                  </a:cubicBezTo>
                  <a:cubicBezTo>
                    <a:pt x="4986" y="2069"/>
                    <a:pt x="5231" y="2374"/>
                    <a:pt x="5307" y="2661"/>
                  </a:cubicBezTo>
                  <a:cubicBezTo>
                    <a:pt x="5315" y="2703"/>
                    <a:pt x="5332" y="2745"/>
                    <a:pt x="5341" y="2788"/>
                  </a:cubicBezTo>
                </a:path>
              </a:pathLst>
            </a:custGeom>
            <a:solidFill>
              <a:srgbClr val="F7C905"/>
            </a:solidFill>
            <a:ln w="9525" cap="flat">
              <a:solidFill>
                <a:srgbClr val="FEFFFF"/>
              </a:solidFill>
              <a:bevel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49" name="Freeform 426">
              <a:extLst>
                <a:ext uri="{FF2B5EF4-FFF2-40B4-BE49-F238E27FC236}">
                  <a16:creationId xmlns:a16="http://schemas.microsoft.com/office/drawing/2014/main" id="{F99435B9-A796-43A7-AF93-A84E8754F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132" y="2810698"/>
              <a:ext cx="675216" cy="701363"/>
            </a:xfrm>
            <a:custGeom>
              <a:avLst/>
              <a:gdLst>
                <a:gd name="T0" fmla="*/ 3812 w 3872"/>
                <a:gd name="T1" fmla="*/ 1986 h 4023"/>
                <a:gd name="T2" fmla="*/ 3812 w 3872"/>
                <a:gd name="T3" fmla="*/ 1986 h 4023"/>
                <a:gd name="T4" fmla="*/ 3829 w 3872"/>
                <a:gd name="T5" fmla="*/ 2163 h 4023"/>
                <a:gd name="T6" fmla="*/ 3837 w 3872"/>
                <a:gd name="T7" fmla="*/ 2248 h 4023"/>
                <a:gd name="T8" fmla="*/ 3787 w 3872"/>
                <a:gd name="T9" fmla="*/ 2823 h 4023"/>
                <a:gd name="T10" fmla="*/ 3753 w 3872"/>
                <a:gd name="T11" fmla="*/ 2907 h 4023"/>
                <a:gd name="T12" fmla="*/ 3254 w 3872"/>
                <a:gd name="T13" fmla="*/ 3583 h 4023"/>
                <a:gd name="T14" fmla="*/ 3170 w 3872"/>
                <a:gd name="T15" fmla="*/ 3651 h 4023"/>
                <a:gd name="T16" fmla="*/ 2054 w 3872"/>
                <a:gd name="T17" fmla="*/ 4022 h 4023"/>
                <a:gd name="T18" fmla="*/ 1116 w 3872"/>
                <a:gd name="T19" fmla="*/ 3769 h 4023"/>
                <a:gd name="T20" fmla="*/ 1023 w 3872"/>
                <a:gd name="T21" fmla="*/ 3710 h 4023"/>
                <a:gd name="T22" fmla="*/ 355 w 3872"/>
                <a:gd name="T23" fmla="*/ 1513 h 4023"/>
                <a:gd name="T24" fmla="*/ 305 w 3872"/>
                <a:gd name="T25" fmla="*/ 1191 h 4023"/>
                <a:gd name="T26" fmla="*/ 761 w 3872"/>
                <a:gd name="T27" fmla="*/ 634 h 4023"/>
                <a:gd name="T28" fmla="*/ 1015 w 3872"/>
                <a:gd name="T29" fmla="*/ 532 h 4023"/>
                <a:gd name="T30" fmla="*/ 1091 w 3872"/>
                <a:gd name="T31" fmla="*/ 490 h 4023"/>
                <a:gd name="T32" fmla="*/ 1386 w 3872"/>
                <a:gd name="T33" fmla="*/ 177 h 4023"/>
                <a:gd name="T34" fmla="*/ 1530 w 3872"/>
                <a:gd name="T35" fmla="*/ 59 h 4023"/>
                <a:gd name="T36" fmla="*/ 1598 w 3872"/>
                <a:gd name="T37" fmla="*/ 42 h 4023"/>
                <a:gd name="T38" fmla="*/ 2071 w 3872"/>
                <a:gd name="T39" fmla="*/ 228 h 4023"/>
                <a:gd name="T40" fmla="*/ 2113 w 3872"/>
                <a:gd name="T41" fmla="*/ 186 h 4023"/>
                <a:gd name="T42" fmla="*/ 2215 w 3872"/>
                <a:gd name="T43" fmla="*/ 93 h 4023"/>
                <a:gd name="T44" fmla="*/ 2299 w 3872"/>
                <a:gd name="T45" fmla="*/ 84 h 4023"/>
                <a:gd name="T46" fmla="*/ 2375 w 3872"/>
                <a:gd name="T47" fmla="*/ 127 h 4023"/>
                <a:gd name="T48" fmla="*/ 2832 w 3872"/>
                <a:gd name="T49" fmla="*/ 34 h 4023"/>
                <a:gd name="T50" fmla="*/ 3204 w 3872"/>
                <a:gd name="T51" fmla="*/ 287 h 4023"/>
                <a:gd name="T52" fmla="*/ 3262 w 3872"/>
                <a:gd name="T53" fmla="*/ 338 h 4023"/>
                <a:gd name="T54" fmla="*/ 3313 w 3872"/>
                <a:gd name="T55" fmla="*/ 380 h 4023"/>
                <a:gd name="T56" fmla="*/ 3584 w 3872"/>
                <a:gd name="T57" fmla="*/ 617 h 4023"/>
                <a:gd name="T58" fmla="*/ 3660 w 3872"/>
                <a:gd name="T59" fmla="*/ 1284 h 4023"/>
                <a:gd name="T60" fmla="*/ 3787 w 3872"/>
                <a:gd name="T61" fmla="*/ 1901 h 4023"/>
                <a:gd name="T62" fmla="*/ 3812 w 3872"/>
                <a:gd name="T63" fmla="*/ 1986 h 4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72" h="4023">
                  <a:moveTo>
                    <a:pt x="3812" y="1986"/>
                  </a:moveTo>
                  <a:lnTo>
                    <a:pt x="3812" y="1986"/>
                  </a:lnTo>
                  <a:cubicBezTo>
                    <a:pt x="3820" y="2045"/>
                    <a:pt x="3829" y="2104"/>
                    <a:pt x="3829" y="2163"/>
                  </a:cubicBezTo>
                  <a:cubicBezTo>
                    <a:pt x="3837" y="2197"/>
                    <a:pt x="3837" y="2222"/>
                    <a:pt x="3837" y="2248"/>
                  </a:cubicBezTo>
                  <a:cubicBezTo>
                    <a:pt x="3854" y="2442"/>
                    <a:pt x="3871" y="2636"/>
                    <a:pt x="3787" y="2823"/>
                  </a:cubicBezTo>
                  <a:cubicBezTo>
                    <a:pt x="3778" y="2848"/>
                    <a:pt x="3761" y="2873"/>
                    <a:pt x="3753" y="2907"/>
                  </a:cubicBezTo>
                  <a:cubicBezTo>
                    <a:pt x="3626" y="3161"/>
                    <a:pt x="3465" y="3389"/>
                    <a:pt x="3254" y="3583"/>
                  </a:cubicBezTo>
                  <a:cubicBezTo>
                    <a:pt x="3229" y="3600"/>
                    <a:pt x="3204" y="3625"/>
                    <a:pt x="3170" y="3651"/>
                  </a:cubicBezTo>
                  <a:cubicBezTo>
                    <a:pt x="2865" y="3879"/>
                    <a:pt x="2477" y="4022"/>
                    <a:pt x="2054" y="4022"/>
                  </a:cubicBezTo>
                  <a:cubicBezTo>
                    <a:pt x="1716" y="4022"/>
                    <a:pt x="1395" y="3929"/>
                    <a:pt x="1116" y="3769"/>
                  </a:cubicBezTo>
                  <a:cubicBezTo>
                    <a:pt x="1082" y="3752"/>
                    <a:pt x="1057" y="3735"/>
                    <a:pt x="1023" y="3710"/>
                  </a:cubicBezTo>
                  <a:cubicBezTo>
                    <a:pt x="406" y="3211"/>
                    <a:pt x="0" y="2298"/>
                    <a:pt x="355" y="1513"/>
                  </a:cubicBezTo>
                  <a:cubicBezTo>
                    <a:pt x="398" y="1403"/>
                    <a:pt x="313" y="1301"/>
                    <a:pt x="305" y="1191"/>
                  </a:cubicBezTo>
                  <a:cubicBezTo>
                    <a:pt x="271" y="904"/>
                    <a:pt x="499" y="718"/>
                    <a:pt x="761" y="634"/>
                  </a:cubicBezTo>
                  <a:cubicBezTo>
                    <a:pt x="837" y="608"/>
                    <a:pt x="922" y="566"/>
                    <a:pt x="1015" y="532"/>
                  </a:cubicBezTo>
                  <a:cubicBezTo>
                    <a:pt x="1040" y="524"/>
                    <a:pt x="1065" y="507"/>
                    <a:pt x="1091" y="490"/>
                  </a:cubicBezTo>
                  <a:cubicBezTo>
                    <a:pt x="1209" y="422"/>
                    <a:pt x="1310" y="321"/>
                    <a:pt x="1386" y="177"/>
                  </a:cubicBezTo>
                  <a:cubicBezTo>
                    <a:pt x="1412" y="118"/>
                    <a:pt x="1462" y="76"/>
                    <a:pt x="1530" y="59"/>
                  </a:cubicBezTo>
                  <a:cubicBezTo>
                    <a:pt x="1555" y="50"/>
                    <a:pt x="1572" y="42"/>
                    <a:pt x="1598" y="42"/>
                  </a:cubicBezTo>
                  <a:cubicBezTo>
                    <a:pt x="1767" y="17"/>
                    <a:pt x="1860" y="414"/>
                    <a:pt x="2071" y="228"/>
                  </a:cubicBezTo>
                  <a:cubicBezTo>
                    <a:pt x="2088" y="220"/>
                    <a:pt x="2096" y="203"/>
                    <a:pt x="2113" y="186"/>
                  </a:cubicBezTo>
                  <a:cubicBezTo>
                    <a:pt x="2147" y="152"/>
                    <a:pt x="2181" y="118"/>
                    <a:pt x="2215" y="93"/>
                  </a:cubicBezTo>
                  <a:cubicBezTo>
                    <a:pt x="2240" y="76"/>
                    <a:pt x="2274" y="76"/>
                    <a:pt x="2299" y="84"/>
                  </a:cubicBezTo>
                  <a:cubicBezTo>
                    <a:pt x="2325" y="93"/>
                    <a:pt x="2350" y="110"/>
                    <a:pt x="2375" y="127"/>
                  </a:cubicBezTo>
                  <a:cubicBezTo>
                    <a:pt x="2544" y="245"/>
                    <a:pt x="2688" y="0"/>
                    <a:pt x="2832" y="34"/>
                  </a:cubicBezTo>
                  <a:cubicBezTo>
                    <a:pt x="2984" y="59"/>
                    <a:pt x="3093" y="177"/>
                    <a:pt x="3204" y="287"/>
                  </a:cubicBezTo>
                  <a:cubicBezTo>
                    <a:pt x="3220" y="304"/>
                    <a:pt x="3246" y="321"/>
                    <a:pt x="3262" y="338"/>
                  </a:cubicBezTo>
                  <a:cubicBezTo>
                    <a:pt x="3280" y="355"/>
                    <a:pt x="3313" y="363"/>
                    <a:pt x="3313" y="380"/>
                  </a:cubicBezTo>
                  <a:cubicBezTo>
                    <a:pt x="3364" y="507"/>
                    <a:pt x="3482" y="558"/>
                    <a:pt x="3584" y="617"/>
                  </a:cubicBezTo>
                  <a:cubicBezTo>
                    <a:pt x="3761" y="743"/>
                    <a:pt x="3778" y="1073"/>
                    <a:pt x="3660" y="1284"/>
                  </a:cubicBezTo>
                  <a:cubicBezTo>
                    <a:pt x="3558" y="1479"/>
                    <a:pt x="3727" y="1698"/>
                    <a:pt x="3787" y="1901"/>
                  </a:cubicBezTo>
                  <a:cubicBezTo>
                    <a:pt x="3795" y="1927"/>
                    <a:pt x="3803" y="1960"/>
                    <a:pt x="3812" y="1986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50" name="Freeform 427">
              <a:extLst>
                <a:ext uri="{FF2B5EF4-FFF2-40B4-BE49-F238E27FC236}">
                  <a16:creationId xmlns:a16="http://schemas.microsoft.com/office/drawing/2014/main" id="{C094247C-E021-407C-AE97-B065D8875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5613" y="2906789"/>
              <a:ext cx="606002" cy="607540"/>
            </a:xfrm>
            <a:custGeom>
              <a:avLst/>
              <a:gdLst>
                <a:gd name="T0" fmla="*/ 3473 w 3474"/>
                <a:gd name="T1" fmla="*/ 1741 h 3482"/>
                <a:gd name="T2" fmla="*/ 3473 w 3474"/>
                <a:gd name="T3" fmla="*/ 1741 h 3482"/>
                <a:gd name="T4" fmla="*/ 1741 w 3474"/>
                <a:gd name="T5" fmla="*/ 3481 h 3482"/>
                <a:gd name="T6" fmla="*/ 0 w 3474"/>
                <a:gd name="T7" fmla="*/ 1741 h 3482"/>
                <a:gd name="T8" fmla="*/ 1741 w 3474"/>
                <a:gd name="T9" fmla="*/ 0 h 3482"/>
                <a:gd name="T10" fmla="*/ 3473 w 3474"/>
                <a:gd name="T11" fmla="*/ 1741 h 3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74" h="3482">
                  <a:moveTo>
                    <a:pt x="3473" y="1741"/>
                  </a:moveTo>
                  <a:lnTo>
                    <a:pt x="3473" y="1741"/>
                  </a:lnTo>
                  <a:cubicBezTo>
                    <a:pt x="3473" y="2704"/>
                    <a:pt x="2695" y="3481"/>
                    <a:pt x="1741" y="3481"/>
                  </a:cubicBezTo>
                  <a:cubicBezTo>
                    <a:pt x="777" y="3481"/>
                    <a:pt x="0" y="2704"/>
                    <a:pt x="0" y="1741"/>
                  </a:cubicBezTo>
                  <a:cubicBezTo>
                    <a:pt x="0" y="786"/>
                    <a:pt x="777" y="0"/>
                    <a:pt x="1741" y="0"/>
                  </a:cubicBezTo>
                  <a:cubicBezTo>
                    <a:pt x="2695" y="0"/>
                    <a:pt x="3473" y="786"/>
                    <a:pt x="3473" y="1741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51" name="Freeform 428">
              <a:extLst>
                <a:ext uri="{FF2B5EF4-FFF2-40B4-BE49-F238E27FC236}">
                  <a16:creationId xmlns:a16="http://schemas.microsoft.com/office/drawing/2014/main" id="{F47DEA46-4BF9-4062-85A7-4ADEBCDF5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7073" y="3249090"/>
              <a:ext cx="193029" cy="580624"/>
            </a:xfrm>
            <a:custGeom>
              <a:avLst/>
              <a:gdLst>
                <a:gd name="T0" fmla="*/ 870 w 1108"/>
                <a:gd name="T1" fmla="*/ 0 h 3331"/>
                <a:gd name="T2" fmla="*/ 870 w 1108"/>
                <a:gd name="T3" fmla="*/ 0 h 3331"/>
                <a:gd name="T4" fmla="*/ 870 w 1108"/>
                <a:gd name="T5" fmla="*/ 0 h 3331"/>
                <a:gd name="T6" fmla="*/ 634 w 1108"/>
                <a:gd name="T7" fmla="*/ 237 h 3331"/>
                <a:gd name="T8" fmla="*/ 634 w 1108"/>
                <a:gd name="T9" fmla="*/ 1682 h 3331"/>
                <a:gd name="T10" fmla="*/ 507 w 1108"/>
                <a:gd name="T11" fmla="*/ 1504 h 3331"/>
                <a:gd name="T12" fmla="*/ 507 w 1108"/>
                <a:gd name="T13" fmla="*/ 820 h 3331"/>
                <a:gd name="T14" fmla="*/ 253 w 1108"/>
                <a:gd name="T15" fmla="*/ 566 h 3331"/>
                <a:gd name="T16" fmla="*/ 253 w 1108"/>
                <a:gd name="T17" fmla="*/ 566 h 3331"/>
                <a:gd name="T18" fmla="*/ 0 w 1108"/>
                <a:gd name="T19" fmla="*/ 820 h 3331"/>
                <a:gd name="T20" fmla="*/ 0 w 1108"/>
                <a:gd name="T21" fmla="*/ 1665 h 3331"/>
                <a:gd name="T22" fmla="*/ 0 w 1108"/>
                <a:gd name="T23" fmla="*/ 1665 h 3331"/>
                <a:gd name="T24" fmla="*/ 634 w 1108"/>
                <a:gd name="T25" fmla="*/ 2561 h 3331"/>
                <a:gd name="T26" fmla="*/ 634 w 1108"/>
                <a:gd name="T27" fmla="*/ 3330 h 3331"/>
                <a:gd name="T28" fmla="*/ 1107 w 1108"/>
                <a:gd name="T29" fmla="*/ 3330 h 3331"/>
                <a:gd name="T30" fmla="*/ 1107 w 1108"/>
                <a:gd name="T31" fmla="*/ 237 h 3331"/>
                <a:gd name="T32" fmla="*/ 870 w 1108"/>
                <a:gd name="T33" fmla="*/ 0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8" h="3331">
                  <a:moveTo>
                    <a:pt x="870" y="0"/>
                  </a:moveTo>
                  <a:lnTo>
                    <a:pt x="870" y="0"/>
                  </a:lnTo>
                  <a:lnTo>
                    <a:pt x="870" y="0"/>
                  </a:lnTo>
                  <a:cubicBezTo>
                    <a:pt x="735" y="0"/>
                    <a:pt x="634" y="110"/>
                    <a:pt x="634" y="237"/>
                  </a:cubicBezTo>
                  <a:cubicBezTo>
                    <a:pt x="634" y="1682"/>
                    <a:pt x="634" y="1682"/>
                    <a:pt x="634" y="1682"/>
                  </a:cubicBezTo>
                  <a:cubicBezTo>
                    <a:pt x="507" y="1504"/>
                    <a:pt x="507" y="1504"/>
                    <a:pt x="507" y="1504"/>
                  </a:cubicBezTo>
                  <a:cubicBezTo>
                    <a:pt x="507" y="820"/>
                    <a:pt x="507" y="820"/>
                    <a:pt x="507" y="820"/>
                  </a:cubicBezTo>
                  <a:cubicBezTo>
                    <a:pt x="507" y="676"/>
                    <a:pt x="389" y="566"/>
                    <a:pt x="253" y="566"/>
                  </a:cubicBezTo>
                  <a:lnTo>
                    <a:pt x="253" y="566"/>
                  </a:lnTo>
                  <a:cubicBezTo>
                    <a:pt x="110" y="566"/>
                    <a:pt x="0" y="676"/>
                    <a:pt x="0" y="820"/>
                  </a:cubicBezTo>
                  <a:cubicBezTo>
                    <a:pt x="0" y="1665"/>
                    <a:pt x="0" y="1665"/>
                    <a:pt x="0" y="1665"/>
                  </a:cubicBezTo>
                  <a:lnTo>
                    <a:pt x="0" y="1665"/>
                  </a:lnTo>
                  <a:cubicBezTo>
                    <a:pt x="634" y="2561"/>
                    <a:pt x="634" y="2561"/>
                    <a:pt x="634" y="2561"/>
                  </a:cubicBezTo>
                  <a:cubicBezTo>
                    <a:pt x="634" y="3330"/>
                    <a:pt x="634" y="3330"/>
                    <a:pt x="634" y="3330"/>
                  </a:cubicBezTo>
                  <a:cubicBezTo>
                    <a:pt x="1107" y="3330"/>
                    <a:pt x="1107" y="3330"/>
                    <a:pt x="1107" y="3330"/>
                  </a:cubicBezTo>
                  <a:cubicBezTo>
                    <a:pt x="1107" y="237"/>
                    <a:pt x="1107" y="237"/>
                    <a:pt x="1107" y="237"/>
                  </a:cubicBezTo>
                  <a:cubicBezTo>
                    <a:pt x="1107" y="110"/>
                    <a:pt x="1005" y="0"/>
                    <a:pt x="870" y="0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4132D30D-D3C5-4531-B15D-FE2EFAA6F60F}"/>
              </a:ext>
            </a:extLst>
          </p:cNvPr>
          <p:cNvGrpSpPr>
            <a:grpSpLocks noChangeAspect="1"/>
          </p:cNvGrpSpPr>
          <p:nvPr/>
        </p:nvGrpSpPr>
        <p:grpSpPr>
          <a:xfrm>
            <a:off x="4323363" y="786913"/>
            <a:ext cx="910724" cy="783068"/>
            <a:chOff x="7451507" y="2529229"/>
            <a:chExt cx="1512490" cy="1300485"/>
          </a:xfrm>
        </p:grpSpPr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58AD0A14-019C-4238-8EFC-3F21C39B6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6507" y="2676845"/>
              <a:ext cx="807490" cy="837483"/>
            </a:xfrm>
            <a:custGeom>
              <a:avLst/>
              <a:gdLst>
                <a:gd name="T0" fmla="*/ 4555 w 4632"/>
                <a:gd name="T1" fmla="*/ 2374 h 4800"/>
                <a:gd name="T2" fmla="*/ 4555 w 4632"/>
                <a:gd name="T3" fmla="*/ 2374 h 4800"/>
                <a:gd name="T4" fmla="*/ 4580 w 4632"/>
                <a:gd name="T5" fmla="*/ 2585 h 4800"/>
                <a:gd name="T6" fmla="*/ 4589 w 4632"/>
                <a:gd name="T7" fmla="*/ 2678 h 4800"/>
                <a:gd name="T8" fmla="*/ 4530 w 4632"/>
                <a:gd name="T9" fmla="*/ 3363 h 4800"/>
                <a:gd name="T10" fmla="*/ 4487 w 4632"/>
                <a:gd name="T11" fmla="*/ 3464 h 4800"/>
                <a:gd name="T12" fmla="*/ 3896 w 4632"/>
                <a:gd name="T13" fmla="*/ 4276 h 4800"/>
                <a:gd name="T14" fmla="*/ 3794 w 4632"/>
                <a:gd name="T15" fmla="*/ 4352 h 4800"/>
                <a:gd name="T16" fmla="*/ 2459 w 4632"/>
                <a:gd name="T17" fmla="*/ 4799 h 4800"/>
                <a:gd name="T18" fmla="*/ 1335 w 4632"/>
                <a:gd name="T19" fmla="*/ 4495 h 4800"/>
                <a:gd name="T20" fmla="*/ 1234 w 4632"/>
                <a:gd name="T21" fmla="*/ 4428 h 4800"/>
                <a:gd name="T22" fmla="*/ 422 w 4632"/>
                <a:gd name="T23" fmla="*/ 1808 h 4800"/>
                <a:gd name="T24" fmla="*/ 372 w 4632"/>
                <a:gd name="T25" fmla="*/ 1411 h 4800"/>
                <a:gd name="T26" fmla="*/ 913 w 4632"/>
                <a:gd name="T27" fmla="*/ 751 h 4800"/>
                <a:gd name="T28" fmla="*/ 1217 w 4632"/>
                <a:gd name="T29" fmla="*/ 633 h 4800"/>
                <a:gd name="T30" fmla="*/ 1301 w 4632"/>
                <a:gd name="T31" fmla="*/ 582 h 4800"/>
                <a:gd name="T32" fmla="*/ 1656 w 4632"/>
                <a:gd name="T33" fmla="*/ 203 h 4800"/>
                <a:gd name="T34" fmla="*/ 1834 w 4632"/>
                <a:gd name="T35" fmla="*/ 60 h 4800"/>
                <a:gd name="T36" fmla="*/ 1918 w 4632"/>
                <a:gd name="T37" fmla="*/ 43 h 4800"/>
                <a:gd name="T38" fmla="*/ 2476 w 4632"/>
                <a:gd name="T39" fmla="*/ 271 h 4800"/>
                <a:gd name="T40" fmla="*/ 2535 w 4632"/>
                <a:gd name="T41" fmla="*/ 212 h 4800"/>
                <a:gd name="T42" fmla="*/ 2653 w 4632"/>
                <a:gd name="T43" fmla="*/ 110 h 4800"/>
                <a:gd name="T44" fmla="*/ 2746 w 4632"/>
                <a:gd name="T45" fmla="*/ 93 h 4800"/>
                <a:gd name="T46" fmla="*/ 2840 w 4632"/>
                <a:gd name="T47" fmla="*/ 144 h 4800"/>
                <a:gd name="T48" fmla="*/ 3389 w 4632"/>
                <a:gd name="T49" fmla="*/ 34 h 4800"/>
                <a:gd name="T50" fmla="*/ 3828 w 4632"/>
                <a:gd name="T51" fmla="*/ 337 h 4800"/>
                <a:gd name="T52" fmla="*/ 3904 w 4632"/>
                <a:gd name="T53" fmla="*/ 405 h 4800"/>
                <a:gd name="T54" fmla="*/ 3963 w 4632"/>
                <a:gd name="T55" fmla="*/ 456 h 4800"/>
                <a:gd name="T56" fmla="*/ 4284 w 4632"/>
                <a:gd name="T57" fmla="*/ 735 h 4800"/>
                <a:gd name="T58" fmla="*/ 4369 w 4632"/>
                <a:gd name="T59" fmla="*/ 1538 h 4800"/>
                <a:gd name="T60" fmla="*/ 4521 w 4632"/>
                <a:gd name="T61" fmla="*/ 2264 h 4800"/>
                <a:gd name="T62" fmla="*/ 4555 w 4632"/>
                <a:gd name="T63" fmla="*/ 2374 h 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32" h="4800">
                  <a:moveTo>
                    <a:pt x="4555" y="2374"/>
                  </a:moveTo>
                  <a:lnTo>
                    <a:pt x="4555" y="2374"/>
                  </a:lnTo>
                  <a:cubicBezTo>
                    <a:pt x="4564" y="2442"/>
                    <a:pt x="4580" y="2509"/>
                    <a:pt x="4580" y="2585"/>
                  </a:cubicBezTo>
                  <a:cubicBezTo>
                    <a:pt x="4580" y="2619"/>
                    <a:pt x="4589" y="2653"/>
                    <a:pt x="4589" y="2678"/>
                  </a:cubicBezTo>
                  <a:cubicBezTo>
                    <a:pt x="4606" y="2915"/>
                    <a:pt x="4631" y="3143"/>
                    <a:pt x="4530" y="3363"/>
                  </a:cubicBezTo>
                  <a:cubicBezTo>
                    <a:pt x="4521" y="3397"/>
                    <a:pt x="4504" y="3430"/>
                    <a:pt x="4487" y="3464"/>
                  </a:cubicBezTo>
                  <a:cubicBezTo>
                    <a:pt x="4335" y="3769"/>
                    <a:pt x="4141" y="4047"/>
                    <a:pt x="3896" y="4276"/>
                  </a:cubicBezTo>
                  <a:cubicBezTo>
                    <a:pt x="3862" y="4301"/>
                    <a:pt x="3828" y="4326"/>
                    <a:pt x="3794" y="4352"/>
                  </a:cubicBezTo>
                  <a:cubicBezTo>
                    <a:pt x="3423" y="4630"/>
                    <a:pt x="2958" y="4799"/>
                    <a:pt x="2459" y="4799"/>
                  </a:cubicBezTo>
                  <a:cubicBezTo>
                    <a:pt x="2053" y="4799"/>
                    <a:pt x="1665" y="4690"/>
                    <a:pt x="1335" y="4495"/>
                  </a:cubicBezTo>
                  <a:cubicBezTo>
                    <a:pt x="1301" y="4470"/>
                    <a:pt x="1267" y="4453"/>
                    <a:pt x="1234" y="4428"/>
                  </a:cubicBezTo>
                  <a:cubicBezTo>
                    <a:pt x="490" y="3827"/>
                    <a:pt x="0" y="2746"/>
                    <a:pt x="422" y="1808"/>
                  </a:cubicBezTo>
                  <a:cubicBezTo>
                    <a:pt x="482" y="1673"/>
                    <a:pt x="380" y="1546"/>
                    <a:pt x="372" y="1411"/>
                  </a:cubicBezTo>
                  <a:cubicBezTo>
                    <a:pt x="329" y="1081"/>
                    <a:pt x="600" y="853"/>
                    <a:pt x="913" y="751"/>
                  </a:cubicBezTo>
                  <a:cubicBezTo>
                    <a:pt x="1005" y="726"/>
                    <a:pt x="1107" y="667"/>
                    <a:pt x="1217" y="633"/>
                  </a:cubicBezTo>
                  <a:cubicBezTo>
                    <a:pt x="1242" y="616"/>
                    <a:pt x="1276" y="599"/>
                    <a:pt x="1301" y="582"/>
                  </a:cubicBezTo>
                  <a:cubicBezTo>
                    <a:pt x="1454" y="498"/>
                    <a:pt x="1572" y="380"/>
                    <a:pt x="1656" y="203"/>
                  </a:cubicBezTo>
                  <a:cubicBezTo>
                    <a:pt x="1690" y="136"/>
                    <a:pt x="1758" y="85"/>
                    <a:pt x="1834" y="60"/>
                  </a:cubicBezTo>
                  <a:cubicBezTo>
                    <a:pt x="1859" y="51"/>
                    <a:pt x="1884" y="43"/>
                    <a:pt x="1918" y="43"/>
                  </a:cubicBezTo>
                  <a:cubicBezTo>
                    <a:pt x="2113" y="17"/>
                    <a:pt x="2231" y="481"/>
                    <a:pt x="2476" y="271"/>
                  </a:cubicBezTo>
                  <a:cubicBezTo>
                    <a:pt x="2493" y="254"/>
                    <a:pt x="2510" y="237"/>
                    <a:pt x="2535" y="212"/>
                  </a:cubicBezTo>
                  <a:cubicBezTo>
                    <a:pt x="2569" y="178"/>
                    <a:pt x="2611" y="136"/>
                    <a:pt x="2653" y="110"/>
                  </a:cubicBezTo>
                  <a:cubicBezTo>
                    <a:pt x="2687" y="85"/>
                    <a:pt x="2721" y="85"/>
                    <a:pt x="2746" y="93"/>
                  </a:cubicBezTo>
                  <a:cubicBezTo>
                    <a:pt x="2780" y="110"/>
                    <a:pt x="2806" y="127"/>
                    <a:pt x="2840" y="144"/>
                  </a:cubicBezTo>
                  <a:cubicBezTo>
                    <a:pt x="3042" y="288"/>
                    <a:pt x="3211" y="0"/>
                    <a:pt x="3389" y="34"/>
                  </a:cubicBezTo>
                  <a:cubicBezTo>
                    <a:pt x="3566" y="60"/>
                    <a:pt x="3693" y="203"/>
                    <a:pt x="3828" y="337"/>
                  </a:cubicBezTo>
                  <a:cubicBezTo>
                    <a:pt x="3854" y="363"/>
                    <a:pt x="3879" y="380"/>
                    <a:pt x="3904" y="405"/>
                  </a:cubicBezTo>
                  <a:cubicBezTo>
                    <a:pt x="3921" y="422"/>
                    <a:pt x="3963" y="430"/>
                    <a:pt x="3963" y="456"/>
                  </a:cubicBezTo>
                  <a:cubicBezTo>
                    <a:pt x="4023" y="599"/>
                    <a:pt x="4166" y="659"/>
                    <a:pt x="4284" y="735"/>
                  </a:cubicBezTo>
                  <a:cubicBezTo>
                    <a:pt x="4504" y="887"/>
                    <a:pt x="4513" y="1275"/>
                    <a:pt x="4369" y="1538"/>
                  </a:cubicBezTo>
                  <a:cubicBezTo>
                    <a:pt x="4251" y="1757"/>
                    <a:pt x="4462" y="2019"/>
                    <a:pt x="4521" y="2264"/>
                  </a:cubicBezTo>
                  <a:cubicBezTo>
                    <a:pt x="4538" y="2298"/>
                    <a:pt x="4547" y="2332"/>
                    <a:pt x="4555" y="2374"/>
                  </a:cubicBezTo>
                </a:path>
              </a:pathLst>
            </a:custGeom>
            <a:solidFill>
              <a:srgbClr val="F7C905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B180B035-5DAC-4AE3-8E26-14ADE0DA1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4788" y="2915287"/>
              <a:ext cx="576779" cy="596774"/>
            </a:xfrm>
            <a:custGeom>
              <a:avLst/>
              <a:gdLst>
                <a:gd name="T0" fmla="*/ 3245 w 3306"/>
                <a:gd name="T1" fmla="*/ 1690 h 3423"/>
                <a:gd name="T2" fmla="*/ 3245 w 3306"/>
                <a:gd name="T3" fmla="*/ 1690 h 3423"/>
                <a:gd name="T4" fmla="*/ 3262 w 3306"/>
                <a:gd name="T5" fmla="*/ 1842 h 3423"/>
                <a:gd name="T6" fmla="*/ 3271 w 3306"/>
                <a:gd name="T7" fmla="*/ 1910 h 3423"/>
                <a:gd name="T8" fmla="*/ 3229 w 3306"/>
                <a:gd name="T9" fmla="*/ 2400 h 3423"/>
                <a:gd name="T10" fmla="*/ 3195 w 3306"/>
                <a:gd name="T11" fmla="*/ 2468 h 3423"/>
                <a:gd name="T12" fmla="*/ 2772 w 3306"/>
                <a:gd name="T13" fmla="*/ 3042 h 3423"/>
                <a:gd name="T14" fmla="*/ 2705 w 3306"/>
                <a:gd name="T15" fmla="*/ 3101 h 3423"/>
                <a:gd name="T16" fmla="*/ 1750 w 3306"/>
                <a:gd name="T17" fmla="*/ 3422 h 3423"/>
                <a:gd name="T18" fmla="*/ 955 w 3306"/>
                <a:gd name="T19" fmla="*/ 3203 h 3423"/>
                <a:gd name="T20" fmla="*/ 879 w 3306"/>
                <a:gd name="T21" fmla="*/ 3160 h 3423"/>
                <a:gd name="T22" fmla="*/ 304 w 3306"/>
                <a:gd name="T23" fmla="*/ 1284 h 3423"/>
                <a:gd name="T24" fmla="*/ 262 w 3306"/>
                <a:gd name="T25" fmla="*/ 1006 h 3423"/>
                <a:gd name="T26" fmla="*/ 651 w 3306"/>
                <a:gd name="T27" fmla="*/ 541 h 3423"/>
                <a:gd name="T28" fmla="*/ 862 w 3306"/>
                <a:gd name="T29" fmla="*/ 448 h 3423"/>
                <a:gd name="T30" fmla="*/ 930 w 3306"/>
                <a:gd name="T31" fmla="*/ 414 h 3423"/>
                <a:gd name="T32" fmla="*/ 1183 w 3306"/>
                <a:gd name="T33" fmla="*/ 143 h 3423"/>
                <a:gd name="T34" fmla="*/ 1302 w 3306"/>
                <a:gd name="T35" fmla="*/ 42 h 3423"/>
                <a:gd name="T36" fmla="*/ 1369 w 3306"/>
                <a:gd name="T37" fmla="*/ 25 h 3423"/>
                <a:gd name="T38" fmla="*/ 1767 w 3306"/>
                <a:gd name="T39" fmla="*/ 194 h 3423"/>
                <a:gd name="T40" fmla="*/ 1800 w 3306"/>
                <a:gd name="T41" fmla="*/ 152 h 3423"/>
                <a:gd name="T42" fmla="*/ 1893 w 3306"/>
                <a:gd name="T43" fmla="*/ 76 h 3423"/>
                <a:gd name="T44" fmla="*/ 1961 w 3306"/>
                <a:gd name="T45" fmla="*/ 67 h 3423"/>
                <a:gd name="T46" fmla="*/ 2020 w 3306"/>
                <a:gd name="T47" fmla="*/ 101 h 3423"/>
                <a:gd name="T48" fmla="*/ 2417 w 3306"/>
                <a:gd name="T49" fmla="*/ 17 h 3423"/>
                <a:gd name="T50" fmla="*/ 2730 w 3306"/>
                <a:gd name="T51" fmla="*/ 237 h 3423"/>
                <a:gd name="T52" fmla="*/ 2781 w 3306"/>
                <a:gd name="T53" fmla="*/ 287 h 3423"/>
                <a:gd name="T54" fmla="*/ 2823 w 3306"/>
                <a:gd name="T55" fmla="*/ 321 h 3423"/>
                <a:gd name="T56" fmla="*/ 3051 w 3306"/>
                <a:gd name="T57" fmla="*/ 524 h 3423"/>
                <a:gd name="T58" fmla="*/ 3119 w 3306"/>
                <a:gd name="T59" fmla="*/ 1090 h 3423"/>
                <a:gd name="T60" fmla="*/ 3229 w 3306"/>
                <a:gd name="T61" fmla="*/ 1614 h 3423"/>
                <a:gd name="T62" fmla="*/ 3245 w 3306"/>
                <a:gd name="T63" fmla="*/ 1690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06" h="3423">
                  <a:moveTo>
                    <a:pt x="3245" y="1690"/>
                  </a:moveTo>
                  <a:lnTo>
                    <a:pt x="3245" y="1690"/>
                  </a:lnTo>
                  <a:cubicBezTo>
                    <a:pt x="3254" y="1741"/>
                    <a:pt x="3262" y="1783"/>
                    <a:pt x="3262" y="1842"/>
                  </a:cubicBezTo>
                  <a:cubicBezTo>
                    <a:pt x="3271" y="1867"/>
                    <a:pt x="3271" y="1884"/>
                    <a:pt x="3271" y="1910"/>
                  </a:cubicBezTo>
                  <a:cubicBezTo>
                    <a:pt x="3288" y="2079"/>
                    <a:pt x="3305" y="2239"/>
                    <a:pt x="3229" y="2400"/>
                  </a:cubicBezTo>
                  <a:cubicBezTo>
                    <a:pt x="3220" y="2425"/>
                    <a:pt x="3212" y="2442"/>
                    <a:pt x="3195" y="2468"/>
                  </a:cubicBezTo>
                  <a:cubicBezTo>
                    <a:pt x="3093" y="2687"/>
                    <a:pt x="2958" y="2882"/>
                    <a:pt x="2772" y="3042"/>
                  </a:cubicBezTo>
                  <a:cubicBezTo>
                    <a:pt x="2755" y="3068"/>
                    <a:pt x="2730" y="3084"/>
                    <a:pt x="2705" y="3101"/>
                  </a:cubicBezTo>
                  <a:cubicBezTo>
                    <a:pt x="2443" y="3304"/>
                    <a:pt x="2113" y="3422"/>
                    <a:pt x="1750" y="3422"/>
                  </a:cubicBezTo>
                  <a:cubicBezTo>
                    <a:pt x="1462" y="3422"/>
                    <a:pt x="1183" y="3346"/>
                    <a:pt x="955" y="3203"/>
                  </a:cubicBezTo>
                  <a:cubicBezTo>
                    <a:pt x="930" y="3194"/>
                    <a:pt x="905" y="3177"/>
                    <a:pt x="879" y="3160"/>
                  </a:cubicBezTo>
                  <a:cubicBezTo>
                    <a:pt x="347" y="2730"/>
                    <a:pt x="0" y="1960"/>
                    <a:pt x="304" y="1284"/>
                  </a:cubicBezTo>
                  <a:cubicBezTo>
                    <a:pt x="338" y="1191"/>
                    <a:pt x="271" y="1098"/>
                    <a:pt x="262" y="1006"/>
                  </a:cubicBezTo>
                  <a:cubicBezTo>
                    <a:pt x="228" y="769"/>
                    <a:pt x="423" y="608"/>
                    <a:pt x="651" y="541"/>
                  </a:cubicBezTo>
                  <a:cubicBezTo>
                    <a:pt x="719" y="515"/>
                    <a:pt x="786" y="473"/>
                    <a:pt x="862" y="448"/>
                  </a:cubicBezTo>
                  <a:cubicBezTo>
                    <a:pt x="888" y="439"/>
                    <a:pt x="905" y="431"/>
                    <a:pt x="930" y="414"/>
                  </a:cubicBezTo>
                  <a:cubicBezTo>
                    <a:pt x="1031" y="355"/>
                    <a:pt x="1116" y="270"/>
                    <a:pt x="1183" y="143"/>
                  </a:cubicBezTo>
                  <a:cubicBezTo>
                    <a:pt x="1200" y="101"/>
                    <a:pt x="1251" y="59"/>
                    <a:pt x="1302" y="42"/>
                  </a:cubicBezTo>
                  <a:cubicBezTo>
                    <a:pt x="1327" y="34"/>
                    <a:pt x="1344" y="34"/>
                    <a:pt x="1369" y="25"/>
                  </a:cubicBezTo>
                  <a:cubicBezTo>
                    <a:pt x="1505" y="8"/>
                    <a:pt x="1589" y="346"/>
                    <a:pt x="1767" y="194"/>
                  </a:cubicBezTo>
                  <a:cubicBezTo>
                    <a:pt x="1775" y="177"/>
                    <a:pt x="1792" y="169"/>
                    <a:pt x="1800" y="152"/>
                  </a:cubicBezTo>
                  <a:cubicBezTo>
                    <a:pt x="1834" y="126"/>
                    <a:pt x="1859" y="101"/>
                    <a:pt x="1893" y="76"/>
                  </a:cubicBezTo>
                  <a:cubicBezTo>
                    <a:pt x="1910" y="59"/>
                    <a:pt x="1936" y="59"/>
                    <a:pt x="1961" y="67"/>
                  </a:cubicBezTo>
                  <a:cubicBezTo>
                    <a:pt x="1978" y="76"/>
                    <a:pt x="2003" y="84"/>
                    <a:pt x="2020" y="101"/>
                  </a:cubicBezTo>
                  <a:cubicBezTo>
                    <a:pt x="2164" y="203"/>
                    <a:pt x="2291" y="0"/>
                    <a:pt x="2417" y="17"/>
                  </a:cubicBezTo>
                  <a:cubicBezTo>
                    <a:pt x="2544" y="42"/>
                    <a:pt x="2637" y="143"/>
                    <a:pt x="2730" y="237"/>
                  </a:cubicBezTo>
                  <a:cubicBezTo>
                    <a:pt x="2747" y="253"/>
                    <a:pt x="2764" y="270"/>
                    <a:pt x="2781" y="287"/>
                  </a:cubicBezTo>
                  <a:cubicBezTo>
                    <a:pt x="2789" y="296"/>
                    <a:pt x="2823" y="304"/>
                    <a:pt x="2823" y="321"/>
                  </a:cubicBezTo>
                  <a:cubicBezTo>
                    <a:pt x="2874" y="431"/>
                    <a:pt x="2967" y="465"/>
                    <a:pt x="3051" y="524"/>
                  </a:cubicBezTo>
                  <a:cubicBezTo>
                    <a:pt x="3212" y="634"/>
                    <a:pt x="3220" y="904"/>
                    <a:pt x="3119" y="1090"/>
                  </a:cubicBezTo>
                  <a:cubicBezTo>
                    <a:pt x="3034" y="1251"/>
                    <a:pt x="3178" y="1436"/>
                    <a:pt x="3229" y="1614"/>
                  </a:cubicBezTo>
                  <a:cubicBezTo>
                    <a:pt x="3229" y="1639"/>
                    <a:pt x="3237" y="1665"/>
                    <a:pt x="3245" y="1690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B6C4F75A-E9C4-475B-AA7A-4E62C50D9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5334" y="2994498"/>
              <a:ext cx="517563" cy="517563"/>
            </a:xfrm>
            <a:custGeom>
              <a:avLst/>
              <a:gdLst>
                <a:gd name="T0" fmla="*/ 2966 w 2967"/>
                <a:gd name="T1" fmla="*/ 1487 h 2967"/>
                <a:gd name="T2" fmla="*/ 2966 w 2967"/>
                <a:gd name="T3" fmla="*/ 1487 h 2967"/>
                <a:gd name="T4" fmla="*/ 1487 w 2967"/>
                <a:gd name="T5" fmla="*/ 2966 h 2967"/>
                <a:gd name="T6" fmla="*/ 0 w 2967"/>
                <a:gd name="T7" fmla="*/ 1487 h 2967"/>
                <a:gd name="T8" fmla="*/ 1487 w 2967"/>
                <a:gd name="T9" fmla="*/ 0 h 2967"/>
                <a:gd name="T10" fmla="*/ 2966 w 2967"/>
                <a:gd name="T11" fmla="*/ 1487 h 2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7" h="2967">
                  <a:moveTo>
                    <a:pt x="2966" y="1487"/>
                  </a:moveTo>
                  <a:lnTo>
                    <a:pt x="2966" y="1487"/>
                  </a:lnTo>
                  <a:cubicBezTo>
                    <a:pt x="2966" y="2307"/>
                    <a:pt x="2307" y="2966"/>
                    <a:pt x="1487" y="2966"/>
                  </a:cubicBezTo>
                  <a:cubicBezTo>
                    <a:pt x="667" y="2966"/>
                    <a:pt x="0" y="2307"/>
                    <a:pt x="0" y="1487"/>
                  </a:cubicBezTo>
                  <a:cubicBezTo>
                    <a:pt x="0" y="668"/>
                    <a:pt x="667" y="0"/>
                    <a:pt x="1487" y="0"/>
                  </a:cubicBezTo>
                  <a:cubicBezTo>
                    <a:pt x="2307" y="0"/>
                    <a:pt x="2966" y="668"/>
                    <a:pt x="2966" y="1487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id="{1404C62D-FC86-4C00-880B-9B44B1828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4604" y="3235522"/>
              <a:ext cx="193029" cy="580624"/>
            </a:xfrm>
            <a:custGeom>
              <a:avLst/>
              <a:gdLst>
                <a:gd name="T0" fmla="*/ 870 w 1107"/>
                <a:gd name="T1" fmla="*/ 0 h 3331"/>
                <a:gd name="T2" fmla="*/ 870 w 1107"/>
                <a:gd name="T3" fmla="*/ 0 h 3331"/>
                <a:gd name="T4" fmla="*/ 870 w 1107"/>
                <a:gd name="T5" fmla="*/ 0 h 3331"/>
                <a:gd name="T6" fmla="*/ 633 w 1107"/>
                <a:gd name="T7" fmla="*/ 237 h 3331"/>
                <a:gd name="T8" fmla="*/ 633 w 1107"/>
                <a:gd name="T9" fmla="*/ 1682 h 3331"/>
                <a:gd name="T10" fmla="*/ 498 w 1107"/>
                <a:gd name="T11" fmla="*/ 1504 h 3331"/>
                <a:gd name="T12" fmla="*/ 498 w 1107"/>
                <a:gd name="T13" fmla="*/ 820 h 3331"/>
                <a:gd name="T14" fmla="*/ 253 w 1107"/>
                <a:gd name="T15" fmla="*/ 566 h 3331"/>
                <a:gd name="T16" fmla="*/ 253 w 1107"/>
                <a:gd name="T17" fmla="*/ 566 h 3331"/>
                <a:gd name="T18" fmla="*/ 0 w 1107"/>
                <a:gd name="T19" fmla="*/ 820 h 3331"/>
                <a:gd name="T20" fmla="*/ 0 w 1107"/>
                <a:gd name="T21" fmla="*/ 1665 h 3331"/>
                <a:gd name="T22" fmla="*/ 0 w 1107"/>
                <a:gd name="T23" fmla="*/ 1665 h 3331"/>
                <a:gd name="T24" fmla="*/ 633 w 1107"/>
                <a:gd name="T25" fmla="*/ 2561 h 3331"/>
                <a:gd name="T26" fmla="*/ 633 w 1107"/>
                <a:gd name="T27" fmla="*/ 3330 h 3331"/>
                <a:gd name="T28" fmla="*/ 1106 w 1107"/>
                <a:gd name="T29" fmla="*/ 3330 h 3331"/>
                <a:gd name="T30" fmla="*/ 1106 w 1107"/>
                <a:gd name="T31" fmla="*/ 237 h 3331"/>
                <a:gd name="T32" fmla="*/ 870 w 1107"/>
                <a:gd name="T33" fmla="*/ 0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7" h="3331">
                  <a:moveTo>
                    <a:pt x="870" y="0"/>
                  </a:moveTo>
                  <a:lnTo>
                    <a:pt x="870" y="0"/>
                  </a:lnTo>
                  <a:lnTo>
                    <a:pt x="870" y="0"/>
                  </a:lnTo>
                  <a:cubicBezTo>
                    <a:pt x="735" y="0"/>
                    <a:pt x="633" y="110"/>
                    <a:pt x="633" y="237"/>
                  </a:cubicBezTo>
                  <a:cubicBezTo>
                    <a:pt x="633" y="1682"/>
                    <a:pt x="633" y="1682"/>
                    <a:pt x="633" y="1682"/>
                  </a:cubicBezTo>
                  <a:cubicBezTo>
                    <a:pt x="498" y="1504"/>
                    <a:pt x="498" y="1504"/>
                    <a:pt x="498" y="1504"/>
                  </a:cubicBezTo>
                  <a:cubicBezTo>
                    <a:pt x="498" y="820"/>
                    <a:pt x="498" y="820"/>
                    <a:pt x="498" y="820"/>
                  </a:cubicBezTo>
                  <a:cubicBezTo>
                    <a:pt x="498" y="676"/>
                    <a:pt x="388" y="566"/>
                    <a:pt x="253" y="566"/>
                  </a:cubicBezTo>
                  <a:lnTo>
                    <a:pt x="253" y="566"/>
                  </a:lnTo>
                  <a:cubicBezTo>
                    <a:pt x="109" y="566"/>
                    <a:pt x="0" y="676"/>
                    <a:pt x="0" y="820"/>
                  </a:cubicBezTo>
                  <a:cubicBezTo>
                    <a:pt x="0" y="1665"/>
                    <a:pt x="0" y="1665"/>
                    <a:pt x="0" y="1665"/>
                  </a:cubicBezTo>
                  <a:lnTo>
                    <a:pt x="0" y="1665"/>
                  </a:lnTo>
                  <a:cubicBezTo>
                    <a:pt x="633" y="2561"/>
                    <a:pt x="633" y="2561"/>
                    <a:pt x="633" y="2561"/>
                  </a:cubicBezTo>
                  <a:cubicBezTo>
                    <a:pt x="633" y="3330"/>
                    <a:pt x="633" y="3330"/>
                    <a:pt x="633" y="3330"/>
                  </a:cubicBezTo>
                  <a:cubicBezTo>
                    <a:pt x="1106" y="3330"/>
                    <a:pt x="1106" y="3330"/>
                    <a:pt x="1106" y="3330"/>
                  </a:cubicBezTo>
                  <a:cubicBezTo>
                    <a:pt x="1106" y="237"/>
                    <a:pt x="1106" y="237"/>
                    <a:pt x="1106" y="237"/>
                  </a:cubicBezTo>
                  <a:cubicBezTo>
                    <a:pt x="1106" y="110"/>
                    <a:pt x="997" y="0"/>
                    <a:pt x="870" y="0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CE6180E1-D81F-41EB-BA86-5D3F024B6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507" y="2676845"/>
              <a:ext cx="807490" cy="837483"/>
            </a:xfrm>
            <a:custGeom>
              <a:avLst/>
              <a:gdLst>
                <a:gd name="T0" fmla="*/ 4555 w 4632"/>
                <a:gd name="T1" fmla="*/ 2374 h 4800"/>
                <a:gd name="T2" fmla="*/ 4555 w 4632"/>
                <a:gd name="T3" fmla="*/ 2374 h 4800"/>
                <a:gd name="T4" fmla="*/ 4580 w 4632"/>
                <a:gd name="T5" fmla="*/ 2585 h 4800"/>
                <a:gd name="T6" fmla="*/ 4589 w 4632"/>
                <a:gd name="T7" fmla="*/ 2678 h 4800"/>
                <a:gd name="T8" fmla="*/ 4530 w 4632"/>
                <a:gd name="T9" fmla="*/ 3363 h 4800"/>
                <a:gd name="T10" fmla="*/ 4479 w 4632"/>
                <a:gd name="T11" fmla="*/ 3464 h 4800"/>
                <a:gd name="T12" fmla="*/ 3887 w 4632"/>
                <a:gd name="T13" fmla="*/ 4276 h 4800"/>
                <a:gd name="T14" fmla="*/ 3794 w 4632"/>
                <a:gd name="T15" fmla="*/ 4352 h 4800"/>
                <a:gd name="T16" fmla="*/ 2459 w 4632"/>
                <a:gd name="T17" fmla="*/ 4799 h 4800"/>
                <a:gd name="T18" fmla="*/ 1335 w 4632"/>
                <a:gd name="T19" fmla="*/ 4495 h 4800"/>
                <a:gd name="T20" fmla="*/ 1225 w 4632"/>
                <a:gd name="T21" fmla="*/ 4428 h 4800"/>
                <a:gd name="T22" fmla="*/ 422 w 4632"/>
                <a:gd name="T23" fmla="*/ 1808 h 4800"/>
                <a:gd name="T24" fmla="*/ 363 w 4632"/>
                <a:gd name="T25" fmla="*/ 1411 h 4800"/>
                <a:gd name="T26" fmla="*/ 904 w 4632"/>
                <a:gd name="T27" fmla="*/ 751 h 4800"/>
                <a:gd name="T28" fmla="*/ 1209 w 4632"/>
                <a:gd name="T29" fmla="*/ 633 h 4800"/>
                <a:gd name="T30" fmla="*/ 1301 w 4632"/>
                <a:gd name="T31" fmla="*/ 582 h 4800"/>
                <a:gd name="T32" fmla="*/ 1656 w 4632"/>
                <a:gd name="T33" fmla="*/ 203 h 4800"/>
                <a:gd name="T34" fmla="*/ 1825 w 4632"/>
                <a:gd name="T35" fmla="*/ 60 h 4800"/>
                <a:gd name="T36" fmla="*/ 1910 w 4632"/>
                <a:gd name="T37" fmla="*/ 43 h 4800"/>
                <a:gd name="T38" fmla="*/ 2468 w 4632"/>
                <a:gd name="T39" fmla="*/ 271 h 4800"/>
                <a:gd name="T40" fmla="*/ 2527 w 4632"/>
                <a:gd name="T41" fmla="*/ 212 h 4800"/>
                <a:gd name="T42" fmla="*/ 2645 w 4632"/>
                <a:gd name="T43" fmla="*/ 110 h 4800"/>
                <a:gd name="T44" fmla="*/ 2747 w 4632"/>
                <a:gd name="T45" fmla="*/ 93 h 4800"/>
                <a:gd name="T46" fmla="*/ 2831 w 4632"/>
                <a:gd name="T47" fmla="*/ 144 h 4800"/>
                <a:gd name="T48" fmla="*/ 3380 w 4632"/>
                <a:gd name="T49" fmla="*/ 34 h 4800"/>
                <a:gd name="T50" fmla="*/ 3828 w 4632"/>
                <a:gd name="T51" fmla="*/ 337 h 4800"/>
                <a:gd name="T52" fmla="*/ 3896 w 4632"/>
                <a:gd name="T53" fmla="*/ 405 h 4800"/>
                <a:gd name="T54" fmla="*/ 3955 w 4632"/>
                <a:gd name="T55" fmla="*/ 456 h 4800"/>
                <a:gd name="T56" fmla="*/ 4284 w 4632"/>
                <a:gd name="T57" fmla="*/ 735 h 4800"/>
                <a:gd name="T58" fmla="*/ 4369 w 4632"/>
                <a:gd name="T59" fmla="*/ 1538 h 4800"/>
                <a:gd name="T60" fmla="*/ 4521 w 4632"/>
                <a:gd name="T61" fmla="*/ 2264 h 4800"/>
                <a:gd name="T62" fmla="*/ 4555 w 4632"/>
                <a:gd name="T63" fmla="*/ 2374 h 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32" h="4800">
                  <a:moveTo>
                    <a:pt x="4555" y="2374"/>
                  </a:moveTo>
                  <a:lnTo>
                    <a:pt x="4555" y="2374"/>
                  </a:lnTo>
                  <a:cubicBezTo>
                    <a:pt x="4564" y="2442"/>
                    <a:pt x="4572" y="2509"/>
                    <a:pt x="4580" y="2585"/>
                  </a:cubicBezTo>
                  <a:cubicBezTo>
                    <a:pt x="4580" y="2619"/>
                    <a:pt x="4580" y="2653"/>
                    <a:pt x="4589" y="2678"/>
                  </a:cubicBezTo>
                  <a:cubicBezTo>
                    <a:pt x="4606" y="2915"/>
                    <a:pt x="4631" y="3143"/>
                    <a:pt x="4530" y="3363"/>
                  </a:cubicBezTo>
                  <a:cubicBezTo>
                    <a:pt x="4513" y="3397"/>
                    <a:pt x="4496" y="3430"/>
                    <a:pt x="4479" y="3464"/>
                  </a:cubicBezTo>
                  <a:cubicBezTo>
                    <a:pt x="4335" y="3769"/>
                    <a:pt x="4141" y="4047"/>
                    <a:pt x="3887" y="4276"/>
                  </a:cubicBezTo>
                  <a:cubicBezTo>
                    <a:pt x="3862" y="4301"/>
                    <a:pt x="3828" y="4326"/>
                    <a:pt x="3794" y="4352"/>
                  </a:cubicBezTo>
                  <a:cubicBezTo>
                    <a:pt x="3423" y="4630"/>
                    <a:pt x="2958" y="4799"/>
                    <a:pt x="2459" y="4799"/>
                  </a:cubicBezTo>
                  <a:cubicBezTo>
                    <a:pt x="2045" y="4799"/>
                    <a:pt x="1665" y="4690"/>
                    <a:pt x="1335" y="4495"/>
                  </a:cubicBezTo>
                  <a:cubicBezTo>
                    <a:pt x="1301" y="4470"/>
                    <a:pt x="1259" y="4453"/>
                    <a:pt x="1225" y="4428"/>
                  </a:cubicBezTo>
                  <a:cubicBezTo>
                    <a:pt x="490" y="3827"/>
                    <a:pt x="0" y="2746"/>
                    <a:pt x="422" y="1808"/>
                  </a:cubicBezTo>
                  <a:cubicBezTo>
                    <a:pt x="473" y="1673"/>
                    <a:pt x="380" y="1546"/>
                    <a:pt x="363" y="1411"/>
                  </a:cubicBezTo>
                  <a:cubicBezTo>
                    <a:pt x="321" y="1081"/>
                    <a:pt x="591" y="853"/>
                    <a:pt x="904" y="751"/>
                  </a:cubicBezTo>
                  <a:cubicBezTo>
                    <a:pt x="1006" y="726"/>
                    <a:pt x="1098" y="667"/>
                    <a:pt x="1209" y="633"/>
                  </a:cubicBezTo>
                  <a:cubicBezTo>
                    <a:pt x="1242" y="616"/>
                    <a:pt x="1276" y="599"/>
                    <a:pt x="1301" y="582"/>
                  </a:cubicBezTo>
                  <a:cubicBezTo>
                    <a:pt x="1445" y="498"/>
                    <a:pt x="1563" y="380"/>
                    <a:pt x="1656" y="203"/>
                  </a:cubicBezTo>
                  <a:cubicBezTo>
                    <a:pt x="1690" y="136"/>
                    <a:pt x="1749" y="85"/>
                    <a:pt x="1825" y="60"/>
                  </a:cubicBezTo>
                  <a:cubicBezTo>
                    <a:pt x="1851" y="51"/>
                    <a:pt x="1885" y="43"/>
                    <a:pt x="1910" y="43"/>
                  </a:cubicBezTo>
                  <a:cubicBezTo>
                    <a:pt x="2104" y="17"/>
                    <a:pt x="2231" y="481"/>
                    <a:pt x="2468" y="271"/>
                  </a:cubicBezTo>
                  <a:cubicBezTo>
                    <a:pt x="2493" y="254"/>
                    <a:pt x="2510" y="237"/>
                    <a:pt x="2527" y="212"/>
                  </a:cubicBezTo>
                  <a:cubicBezTo>
                    <a:pt x="2569" y="178"/>
                    <a:pt x="2603" y="136"/>
                    <a:pt x="2645" y="110"/>
                  </a:cubicBezTo>
                  <a:cubicBezTo>
                    <a:pt x="2679" y="85"/>
                    <a:pt x="2713" y="85"/>
                    <a:pt x="2747" y="93"/>
                  </a:cubicBezTo>
                  <a:cubicBezTo>
                    <a:pt x="2772" y="110"/>
                    <a:pt x="2806" y="127"/>
                    <a:pt x="2831" y="144"/>
                  </a:cubicBezTo>
                  <a:cubicBezTo>
                    <a:pt x="3042" y="288"/>
                    <a:pt x="3211" y="0"/>
                    <a:pt x="3380" y="34"/>
                  </a:cubicBezTo>
                  <a:cubicBezTo>
                    <a:pt x="3566" y="60"/>
                    <a:pt x="3693" y="203"/>
                    <a:pt x="3828" y="337"/>
                  </a:cubicBezTo>
                  <a:cubicBezTo>
                    <a:pt x="3854" y="363"/>
                    <a:pt x="3870" y="380"/>
                    <a:pt x="3896" y="405"/>
                  </a:cubicBezTo>
                  <a:cubicBezTo>
                    <a:pt x="3913" y="422"/>
                    <a:pt x="3955" y="430"/>
                    <a:pt x="3955" y="456"/>
                  </a:cubicBezTo>
                  <a:cubicBezTo>
                    <a:pt x="4023" y="599"/>
                    <a:pt x="4166" y="659"/>
                    <a:pt x="4284" y="735"/>
                  </a:cubicBezTo>
                  <a:cubicBezTo>
                    <a:pt x="4496" y="887"/>
                    <a:pt x="4513" y="1275"/>
                    <a:pt x="4369" y="1538"/>
                  </a:cubicBezTo>
                  <a:cubicBezTo>
                    <a:pt x="4251" y="1757"/>
                    <a:pt x="4454" y="2019"/>
                    <a:pt x="4521" y="2264"/>
                  </a:cubicBezTo>
                  <a:cubicBezTo>
                    <a:pt x="4530" y="2298"/>
                    <a:pt x="4538" y="2332"/>
                    <a:pt x="4555" y="2374"/>
                  </a:cubicBezTo>
                </a:path>
              </a:pathLst>
            </a:custGeom>
            <a:solidFill>
              <a:srgbClr val="F7C905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2E28E7D1-03F9-4700-915A-AD37377BF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0663" y="2915287"/>
              <a:ext cx="575241" cy="596774"/>
            </a:xfrm>
            <a:custGeom>
              <a:avLst/>
              <a:gdLst>
                <a:gd name="T0" fmla="*/ 3246 w 3297"/>
                <a:gd name="T1" fmla="*/ 1690 h 3423"/>
                <a:gd name="T2" fmla="*/ 3246 w 3297"/>
                <a:gd name="T3" fmla="*/ 1690 h 3423"/>
                <a:gd name="T4" fmla="*/ 3262 w 3297"/>
                <a:gd name="T5" fmla="*/ 1842 h 3423"/>
                <a:gd name="T6" fmla="*/ 3271 w 3297"/>
                <a:gd name="T7" fmla="*/ 1910 h 3423"/>
                <a:gd name="T8" fmla="*/ 3229 w 3297"/>
                <a:gd name="T9" fmla="*/ 2400 h 3423"/>
                <a:gd name="T10" fmla="*/ 3195 w 3297"/>
                <a:gd name="T11" fmla="*/ 2468 h 3423"/>
                <a:gd name="T12" fmla="*/ 2772 w 3297"/>
                <a:gd name="T13" fmla="*/ 3042 h 3423"/>
                <a:gd name="T14" fmla="*/ 2705 w 3297"/>
                <a:gd name="T15" fmla="*/ 3101 h 3423"/>
                <a:gd name="T16" fmla="*/ 1750 w 3297"/>
                <a:gd name="T17" fmla="*/ 3422 h 3423"/>
                <a:gd name="T18" fmla="*/ 947 w 3297"/>
                <a:gd name="T19" fmla="*/ 3203 h 3423"/>
                <a:gd name="T20" fmla="*/ 871 w 3297"/>
                <a:gd name="T21" fmla="*/ 3160 h 3423"/>
                <a:gd name="T22" fmla="*/ 296 w 3297"/>
                <a:gd name="T23" fmla="*/ 1284 h 3423"/>
                <a:gd name="T24" fmla="*/ 262 w 3297"/>
                <a:gd name="T25" fmla="*/ 1006 h 3423"/>
                <a:gd name="T26" fmla="*/ 643 w 3297"/>
                <a:gd name="T27" fmla="*/ 541 h 3423"/>
                <a:gd name="T28" fmla="*/ 862 w 3297"/>
                <a:gd name="T29" fmla="*/ 448 h 3423"/>
                <a:gd name="T30" fmla="*/ 922 w 3297"/>
                <a:gd name="T31" fmla="*/ 414 h 3423"/>
                <a:gd name="T32" fmla="*/ 1175 w 3297"/>
                <a:gd name="T33" fmla="*/ 143 h 3423"/>
                <a:gd name="T34" fmla="*/ 1302 w 3297"/>
                <a:gd name="T35" fmla="*/ 42 h 3423"/>
                <a:gd name="T36" fmla="*/ 1361 w 3297"/>
                <a:gd name="T37" fmla="*/ 25 h 3423"/>
                <a:gd name="T38" fmla="*/ 1758 w 3297"/>
                <a:gd name="T39" fmla="*/ 194 h 3423"/>
                <a:gd name="T40" fmla="*/ 1800 w 3297"/>
                <a:gd name="T41" fmla="*/ 152 h 3423"/>
                <a:gd name="T42" fmla="*/ 1885 w 3297"/>
                <a:gd name="T43" fmla="*/ 76 h 3423"/>
                <a:gd name="T44" fmla="*/ 1952 w 3297"/>
                <a:gd name="T45" fmla="*/ 67 h 3423"/>
                <a:gd name="T46" fmla="*/ 2020 w 3297"/>
                <a:gd name="T47" fmla="*/ 101 h 3423"/>
                <a:gd name="T48" fmla="*/ 2409 w 3297"/>
                <a:gd name="T49" fmla="*/ 17 h 3423"/>
                <a:gd name="T50" fmla="*/ 2730 w 3297"/>
                <a:gd name="T51" fmla="*/ 237 h 3423"/>
                <a:gd name="T52" fmla="*/ 2781 w 3297"/>
                <a:gd name="T53" fmla="*/ 287 h 3423"/>
                <a:gd name="T54" fmla="*/ 2823 w 3297"/>
                <a:gd name="T55" fmla="*/ 321 h 3423"/>
                <a:gd name="T56" fmla="*/ 3051 w 3297"/>
                <a:gd name="T57" fmla="*/ 524 h 3423"/>
                <a:gd name="T58" fmla="*/ 3110 w 3297"/>
                <a:gd name="T59" fmla="*/ 1090 h 3423"/>
                <a:gd name="T60" fmla="*/ 3220 w 3297"/>
                <a:gd name="T61" fmla="*/ 1614 h 3423"/>
                <a:gd name="T62" fmla="*/ 3246 w 3297"/>
                <a:gd name="T63" fmla="*/ 1690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97" h="3423">
                  <a:moveTo>
                    <a:pt x="3246" y="1690"/>
                  </a:moveTo>
                  <a:lnTo>
                    <a:pt x="3246" y="1690"/>
                  </a:lnTo>
                  <a:cubicBezTo>
                    <a:pt x="3254" y="1741"/>
                    <a:pt x="3262" y="1783"/>
                    <a:pt x="3262" y="1842"/>
                  </a:cubicBezTo>
                  <a:cubicBezTo>
                    <a:pt x="3262" y="1867"/>
                    <a:pt x="3262" y="1884"/>
                    <a:pt x="3271" y="1910"/>
                  </a:cubicBezTo>
                  <a:cubicBezTo>
                    <a:pt x="3280" y="2079"/>
                    <a:pt x="3296" y="2239"/>
                    <a:pt x="3229" y="2400"/>
                  </a:cubicBezTo>
                  <a:cubicBezTo>
                    <a:pt x="3220" y="2425"/>
                    <a:pt x="3203" y="2442"/>
                    <a:pt x="3195" y="2468"/>
                  </a:cubicBezTo>
                  <a:cubicBezTo>
                    <a:pt x="3085" y="2687"/>
                    <a:pt x="2950" y="2882"/>
                    <a:pt x="2772" y="3042"/>
                  </a:cubicBezTo>
                  <a:cubicBezTo>
                    <a:pt x="2747" y="3068"/>
                    <a:pt x="2722" y="3084"/>
                    <a:pt x="2705" y="3101"/>
                  </a:cubicBezTo>
                  <a:cubicBezTo>
                    <a:pt x="2434" y="3304"/>
                    <a:pt x="2105" y="3422"/>
                    <a:pt x="1750" y="3422"/>
                  </a:cubicBezTo>
                  <a:cubicBezTo>
                    <a:pt x="1454" y="3422"/>
                    <a:pt x="1184" y="3346"/>
                    <a:pt x="947" y="3203"/>
                  </a:cubicBezTo>
                  <a:cubicBezTo>
                    <a:pt x="922" y="3194"/>
                    <a:pt x="896" y="3177"/>
                    <a:pt x="871" y="3160"/>
                  </a:cubicBezTo>
                  <a:cubicBezTo>
                    <a:pt x="347" y="2730"/>
                    <a:pt x="0" y="1960"/>
                    <a:pt x="296" y="1284"/>
                  </a:cubicBezTo>
                  <a:cubicBezTo>
                    <a:pt x="339" y="1191"/>
                    <a:pt x="262" y="1098"/>
                    <a:pt x="262" y="1006"/>
                  </a:cubicBezTo>
                  <a:cubicBezTo>
                    <a:pt x="228" y="769"/>
                    <a:pt x="423" y="608"/>
                    <a:pt x="643" y="541"/>
                  </a:cubicBezTo>
                  <a:cubicBezTo>
                    <a:pt x="710" y="515"/>
                    <a:pt x="786" y="473"/>
                    <a:pt x="862" y="448"/>
                  </a:cubicBezTo>
                  <a:cubicBezTo>
                    <a:pt x="879" y="439"/>
                    <a:pt x="905" y="431"/>
                    <a:pt x="922" y="414"/>
                  </a:cubicBezTo>
                  <a:cubicBezTo>
                    <a:pt x="1031" y="355"/>
                    <a:pt x="1116" y="270"/>
                    <a:pt x="1175" y="143"/>
                  </a:cubicBezTo>
                  <a:cubicBezTo>
                    <a:pt x="1200" y="101"/>
                    <a:pt x="1243" y="59"/>
                    <a:pt x="1302" y="42"/>
                  </a:cubicBezTo>
                  <a:cubicBezTo>
                    <a:pt x="1319" y="34"/>
                    <a:pt x="1344" y="34"/>
                    <a:pt x="1361" y="25"/>
                  </a:cubicBezTo>
                  <a:cubicBezTo>
                    <a:pt x="1505" y="8"/>
                    <a:pt x="1589" y="346"/>
                    <a:pt x="1758" y="194"/>
                  </a:cubicBezTo>
                  <a:cubicBezTo>
                    <a:pt x="1775" y="177"/>
                    <a:pt x="1783" y="169"/>
                    <a:pt x="1800" y="152"/>
                  </a:cubicBezTo>
                  <a:cubicBezTo>
                    <a:pt x="1826" y="126"/>
                    <a:pt x="1860" y="101"/>
                    <a:pt x="1885" y="76"/>
                  </a:cubicBezTo>
                  <a:cubicBezTo>
                    <a:pt x="1910" y="59"/>
                    <a:pt x="1936" y="59"/>
                    <a:pt x="1952" y="67"/>
                  </a:cubicBezTo>
                  <a:cubicBezTo>
                    <a:pt x="1978" y="76"/>
                    <a:pt x="1995" y="84"/>
                    <a:pt x="2020" y="101"/>
                  </a:cubicBezTo>
                  <a:cubicBezTo>
                    <a:pt x="2164" y="203"/>
                    <a:pt x="2291" y="0"/>
                    <a:pt x="2409" y="17"/>
                  </a:cubicBezTo>
                  <a:cubicBezTo>
                    <a:pt x="2536" y="42"/>
                    <a:pt x="2629" y="143"/>
                    <a:pt x="2730" y="237"/>
                  </a:cubicBezTo>
                  <a:cubicBezTo>
                    <a:pt x="2747" y="253"/>
                    <a:pt x="2764" y="270"/>
                    <a:pt x="2781" y="287"/>
                  </a:cubicBezTo>
                  <a:cubicBezTo>
                    <a:pt x="2789" y="296"/>
                    <a:pt x="2823" y="304"/>
                    <a:pt x="2823" y="321"/>
                  </a:cubicBezTo>
                  <a:cubicBezTo>
                    <a:pt x="2865" y="431"/>
                    <a:pt x="2967" y="465"/>
                    <a:pt x="3051" y="524"/>
                  </a:cubicBezTo>
                  <a:cubicBezTo>
                    <a:pt x="3203" y="634"/>
                    <a:pt x="3212" y="904"/>
                    <a:pt x="3110" y="1090"/>
                  </a:cubicBezTo>
                  <a:cubicBezTo>
                    <a:pt x="3026" y="1251"/>
                    <a:pt x="3178" y="1436"/>
                    <a:pt x="3220" y="1614"/>
                  </a:cubicBezTo>
                  <a:cubicBezTo>
                    <a:pt x="3229" y="1639"/>
                    <a:pt x="3237" y="1665"/>
                    <a:pt x="3246" y="1690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59" name="Freeform 421">
              <a:extLst>
                <a:ext uri="{FF2B5EF4-FFF2-40B4-BE49-F238E27FC236}">
                  <a16:creationId xmlns:a16="http://schemas.microsoft.com/office/drawing/2014/main" id="{E653A214-0215-409C-867D-15A342A17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8943" y="2994498"/>
              <a:ext cx="517564" cy="517563"/>
            </a:xfrm>
            <a:custGeom>
              <a:avLst/>
              <a:gdLst>
                <a:gd name="T0" fmla="*/ 2966 w 2967"/>
                <a:gd name="T1" fmla="*/ 1487 h 2967"/>
                <a:gd name="T2" fmla="*/ 2966 w 2967"/>
                <a:gd name="T3" fmla="*/ 1487 h 2967"/>
                <a:gd name="T4" fmla="*/ 1479 w 2967"/>
                <a:gd name="T5" fmla="*/ 2966 h 2967"/>
                <a:gd name="T6" fmla="*/ 0 w 2967"/>
                <a:gd name="T7" fmla="*/ 1487 h 2967"/>
                <a:gd name="T8" fmla="*/ 1479 w 2967"/>
                <a:gd name="T9" fmla="*/ 0 h 2967"/>
                <a:gd name="T10" fmla="*/ 2966 w 2967"/>
                <a:gd name="T11" fmla="*/ 1487 h 2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7" h="2967">
                  <a:moveTo>
                    <a:pt x="2966" y="1487"/>
                  </a:moveTo>
                  <a:lnTo>
                    <a:pt x="2966" y="1487"/>
                  </a:lnTo>
                  <a:cubicBezTo>
                    <a:pt x="2966" y="2307"/>
                    <a:pt x="2299" y="2966"/>
                    <a:pt x="1479" y="2966"/>
                  </a:cubicBezTo>
                  <a:cubicBezTo>
                    <a:pt x="659" y="2966"/>
                    <a:pt x="0" y="2307"/>
                    <a:pt x="0" y="1487"/>
                  </a:cubicBezTo>
                  <a:cubicBezTo>
                    <a:pt x="0" y="668"/>
                    <a:pt x="659" y="0"/>
                    <a:pt x="1479" y="0"/>
                  </a:cubicBezTo>
                  <a:cubicBezTo>
                    <a:pt x="2299" y="0"/>
                    <a:pt x="2966" y="668"/>
                    <a:pt x="2966" y="1487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60" name="Freeform 424">
              <a:extLst>
                <a:ext uri="{FF2B5EF4-FFF2-40B4-BE49-F238E27FC236}">
                  <a16:creationId xmlns:a16="http://schemas.microsoft.com/office/drawing/2014/main" id="{541A19BF-8B19-423F-AF1B-5238DE2ED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2699" y="3249090"/>
              <a:ext cx="193029" cy="580624"/>
            </a:xfrm>
            <a:custGeom>
              <a:avLst/>
              <a:gdLst>
                <a:gd name="T0" fmla="*/ 871 w 1108"/>
                <a:gd name="T1" fmla="*/ 0 h 3331"/>
                <a:gd name="T2" fmla="*/ 871 w 1108"/>
                <a:gd name="T3" fmla="*/ 0 h 3331"/>
                <a:gd name="T4" fmla="*/ 871 w 1108"/>
                <a:gd name="T5" fmla="*/ 0 h 3331"/>
                <a:gd name="T6" fmla="*/ 634 w 1108"/>
                <a:gd name="T7" fmla="*/ 237 h 3331"/>
                <a:gd name="T8" fmla="*/ 634 w 1108"/>
                <a:gd name="T9" fmla="*/ 1682 h 3331"/>
                <a:gd name="T10" fmla="*/ 507 w 1108"/>
                <a:gd name="T11" fmla="*/ 1504 h 3331"/>
                <a:gd name="T12" fmla="*/ 507 w 1108"/>
                <a:gd name="T13" fmla="*/ 820 h 3331"/>
                <a:gd name="T14" fmla="*/ 254 w 1108"/>
                <a:gd name="T15" fmla="*/ 566 h 3331"/>
                <a:gd name="T16" fmla="*/ 254 w 1108"/>
                <a:gd name="T17" fmla="*/ 566 h 3331"/>
                <a:gd name="T18" fmla="*/ 0 w 1108"/>
                <a:gd name="T19" fmla="*/ 820 h 3331"/>
                <a:gd name="T20" fmla="*/ 0 w 1108"/>
                <a:gd name="T21" fmla="*/ 1665 h 3331"/>
                <a:gd name="T22" fmla="*/ 0 w 1108"/>
                <a:gd name="T23" fmla="*/ 1665 h 3331"/>
                <a:gd name="T24" fmla="*/ 634 w 1108"/>
                <a:gd name="T25" fmla="*/ 2561 h 3331"/>
                <a:gd name="T26" fmla="*/ 634 w 1108"/>
                <a:gd name="T27" fmla="*/ 3330 h 3331"/>
                <a:gd name="T28" fmla="*/ 1107 w 1108"/>
                <a:gd name="T29" fmla="*/ 3330 h 3331"/>
                <a:gd name="T30" fmla="*/ 1107 w 1108"/>
                <a:gd name="T31" fmla="*/ 237 h 3331"/>
                <a:gd name="T32" fmla="*/ 871 w 1108"/>
                <a:gd name="T33" fmla="*/ 0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8" h="3331">
                  <a:moveTo>
                    <a:pt x="871" y="0"/>
                  </a:moveTo>
                  <a:lnTo>
                    <a:pt x="871" y="0"/>
                  </a:lnTo>
                  <a:lnTo>
                    <a:pt x="871" y="0"/>
                  </a:lnTo>
                  <a:cubicBezTo>
                    <a:pt x="744" y="0"/>
                    <a:pt x="634" y="110"/>
                    <a:pt x="634" y="237"/>
                  </a:cubicBezTo>
                  <a:cubicBezTo>
                    <a:pt x="634" y="1682"/>
                    <a:pt x="634" y="1682"/>
                    <a:pt x="634" y="1682"/>
                  </a:cubicBezTo>
                  <a:cubicBezTo>
                    <a:pt x="507" y="1504"/>
                    <a:pt x="507" y="1504"/>
                    <a:pt x="507" y="1504"/>
                  </a:cubicBezTo>
                  <a:cubicBezTo>
                    <a:pt x="507" y="820"/>
                    <a:pt x="507" y="820"/>
                    <a:pt x="507" y="820"/>
                  </a:cubicBezTo>
                  <a:cubicBezTo>
                    <a:pt x="507" y="676"/>
                    <a:pt x="389" y="566"/>
                    <a:pt x="254" y="566"/>
                  </a:cubicBezTo>
                  <a:lnTo>
                    <a:pt x="254" y="566"/>
                  </a:lnTo>
                  <a:cubicBezTo>
                    <a:pt x="110" y="566"/>
                    <a:pt x="0" y="676"/>
                    <a:pt x="0" y="820"/>
                  </a:cubicBezTo>
                  <a:cubicBezTo>
                    <a:pt x="0" y="1665"/>
                    <a:pt x="0" y="1665"/>
                    <a:pt x="0" y="1665"/>
                  </a:cubicBezTo>
                  <a:lnTo>
                    <a:pt x="0" y="1665"/>
                  </a:lnTo>
                  <a:cubicBezTo>
                    <a:pt x="634" y="2561"/>
                    <a:pt x="634" y="2561"/>
                    <a:pt x="634" y="2561"/>
                  </a:cubicBezTo>
                  <a:cubicBezTo>
                    <a:pt x="634" y="3330"/>
                    <a:pt x="634" y="3330"/>
                    <a:pt x="634" y="3330"/>
                  </a:cubicBezTo>
                  <a:cubicBezTo>
                    <a:pt x="1107" y="3330"/>
                    <a:pt x="1107" y="3330"/>
                    <a:pt x="1107" y="3330"/>
                  </a:cubicBezTo>
                  <a:cubicBezTo>
                    <a:pt x="1107" y="237"/>
                    <a:pt x="1107" y="237"/>
                    <a:pt x="1107" y="237"/>
                  </a:cubicBezTo>
                  <a:cubicBezTo>
                    <a:pt x="1107" y="110"/>
                    <a:pt x="1006" y="0"/>
                    <a:pt x="871" y="0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61" name="Freeform 425">
              <a:extLst>
                <a:ext uri="{FF2B5EF4-FFF2-40B4-BE49-F238E27FC236}">
                  <a16:creationId xmlns:a16="http://schemas.microsoft.com/office/drawing/2014/main" id="{D3BD9D10-F7AA-48A8-91C0-3760E8E34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2448" y="2529229"/>
              <a:ext cx="948224" cy="982831"/>
            </a:xfrm>
            <a:custGeom>
              <a:avLst/>
              <a:gdLst>
                <a:gd name="T0" fmla="*/ 5341 w 5435"/>
                <a:gd name="T1" fmla="*/ 2788 h 5636"/>
                <a:gd name="T2" fmla="*/ 5341 w 5435"/>
                <a:gd name="T3" fmla="*/ 2788 h 5636"/>
                <a:gd name="T4" fmla="*/ 5375 w 5435"/>
                <a:gd name="T5" fmla="*/ 3033 h 5636"/>
                <a:gd name="T6" fmla="*/ 5383 w 5435"/>
                <a:gd name="T7" fmla="*/ 3151 h 5636"/>
                <a:gd name="T8" fmla="*/ 5315 w 5435"/>
                <a:gd name="T9" fmla="*/ 3945 h 5636"/>
                <a:gd name="T10" fmla="*/ 5256 w 5435"/>
                <a:gd name="T11" fmla="*/ 4072 h 5636"/>
                <a:gd name="T12" fmla="*/ 4563 w 5435"/>
                <a:gd name="T13" fmla="*/ 5019 h 5636"/>
                <a:gd name="T14" fmla="*/ 4445 w 5435"/>
                <a:gd name="T15" fmla="*/ 5112 h 5636"/>
                <a:gd name="T16" fmla="*/ 2882 w 5435"/>
                <a:gd name="T17" fmla="*/ 5635 h 5636"/>
                <a:gd name="T18" fmla="*/ 1563 w 5435"/>
                <a:gd name="T19" fmla="*/ 5281 h 5636"/>
                <a:gd name="T20" fmla="*/ 1436 w 5435"/>
                <a:gd name="T21" fmla="*/ 5196 h 5636"/>
                <a:gd name="T22" fmla="*/ 490 w 5435"/>
                <a:gd name="T23" fmla="*/ 2120 h 5636"/>
                <a:gd name="T24" fmla="*/ 431 w 5435"/>
                <a:gd name="T25" fmla="*/ 1663 h 5636"/>
                <a:gd name="T26" fmla="*/ 1065 w 5435"/>
                <a:gd name="T27" fmla="*/ 887 h 5636"/>
                <a:gd name="T28" fmla="*/ 1420 w 5435"/>
                <a:gd name="T29" fmla="*/ 743 h 5636"/>
                <a:gd name="T30" fmla="*/ 1529 w 5435"/>
                <a:gd name="T31" fmla="*/ 693 h 5636"/>
                <a:gd name="T32" fmla="*/ 1943 w 5435"/>
                <a:gd name="T33" fmla="*/ 245 h 5636"/>
                <a:gd name="T34" fmla="*/ 2146 w 5435"/>
                <a:gd name="T35" fmla="*/ 76 h 5636"/>
                <a:gd name="T36" fmla="*/ 2248 w 5435"/>
                <a:gd name="T37" fmla="*/ 50 h 5636"/>
                <a:gd name="T38" fmla="*/ 2898 w 5435"/>
                <a:gd name="T39" fmla="*/ 321 h 5636"/>
                <a:gd name="T40" fmla="*/ 2966 w 5435"/>
                <a:gd name="T41" fmla="*/ 253 h 5636"/>
                <a:gd name="T42" fmla="*/ 3110 w 5435"/>
                <a:gd name="T43" fmla="*/ 126 h 5636"/>
                <a:gd name="T44" fmla="*/ 3220 w 5435"/>
                <a:gd name="T45" fmla="*/ 118 h 5636"/>
                <a:gd name="T46" fmla="*/ 3321 w 5435"/>
                <a:gd name="T47" fmla="*/ 169 h 5636"/>
                <a:gd name="T48" fmla="*/ 3972 w 5435"/>
                <a:gd name="T49" fmla="*/ 42 h 5636"/>
                <a:gd name="T50" fmla="*/ 4496 w 5435"/>
                <a:gd name="T51" fmla="*/ 397 h 5636"/>
                <a:gd name="T52" fmla="*/ 4572 w 5435"/>
                <a:gd name="T53" fmla="*/ 473 h 5636"/>
                <a:gd name="T54" fmla="*/ 4648 w 5435"/>
                <a:gd name="T55" fmla="*/ 532 h 5636"/>
                <a:gd name="T56" fmla="*/ 5028 w 5435"/>
                <a:gd name="T57" fmla="*/ 862 h 5636"/>
                <a:gd name="T58" fmla="*/ 5129 w 5435"/>
                <a:gd name="T59" fmla="*/ 1799 h 5636"/>
                <a:gd name="T60" fmla="*/ 5307 w 5435"/>
                <a:gd name="T61" fmla="*/ 2661 h 5636"/>
                <a:gd name="T62" fmla="*/ 5341 w 5435"/>
                <a:gd name="T63" fmla="*/ 2788 h 5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35" h="5636">
                  <a:moveTo>
                    <a:pt x="5341" y="2788"/>
                  </a:moveTo>
                  <a:lnTo>
                    <a:pt x="5341" y="2788"/>
                  </a:lnTo>
                  <a:cubicBezTo>
                    <a:pt x="5358" y="2872"/>
                    <a:pt x="5366" y="2948"/>
                    <a:pt x="5375" y="3033"/>
                  </a:cubicBezTo>
                  <a:cubicBezTo>
                    <a:pt x="5375" y="3075"/>
                    <a:pt x="5375" y="3109"/>
                    <a:pt x="5383" y="3151"/>
                  </a:cubicBezTo>
                  <a:cubicBezTo>
                    <a:pt x="5400" y="3421"/>
                    <a:pt x="5434" y="3692"/>
                    <a:pt x="5315" y="3945"/>
                  </a:cubicBezTo>
                  <a:cubicBezTo>
                    <a:pt x="5298" y="3987"/>
                    <a:pt x="5273" y="4030"/>
                    <a:pt x="5256" y="4072"/>
                  </a:cubicBezTo>
                  <a:cubicBezTo>
                    <a:pt x="5087" y="4418"/>
                    <a:pt x="4859" y="4748"/>
                    <a:pt x="4563" y="5019"/>
                  </a:cubicBezTo>
                  <a:cubicBezTo>
                    <a:pt x="4530" y="5052"/>
                    <a:pt x="4487" y="5078"/>
                    <a:pt x="4445" y="5112"/>
                  </a:cubicBezTo>
                  <a:cubicBezTo>
                    <a:pt x="4014" y="5441"/>
                    <a:pt x="3473" y="5635"/>
                    <a:pt x="2882" y="5635"/>
                  </a:cubicBezTo>
                  <a:cubicBezTo>
                    <a:pt x="2400" y="5635"/>
                    <a:pt x="1952" y="5509"/>
                    <a:pt x="1563" y="5281"/>
                  </a:cubicBezTo>
                  <a:cubicBezTo>
                    <a:pt x="1521" y="5255"/>
                    <a:pt x="1479" y="5230"/>
                    <a:pt x="1436" y="5196"/>
                  </a:cubicBezTo>
                  <a:cubicBezTo>
                    <a:pt x="566" y="4494"/>
                    <a:pt x="0" y="3227"/>
                    <a:pt x="490" y="2120"/>
                  </a:cubicBezTo>
                  <a:cubicBezTo>
                    <a:pt x="557" y="1968"/>
                    <a:pt x="439" y="1816"/>
                    <a:pt x="431" y="1663"/>
                  </a:cubicBezTo>
                  <a:cubicBezTo>
                    <a:pt x="380" y="1266"/>
                    <a:pt x="693" y="1005"/>
                    <a:pt x="1065" y="887"/>
                  </a:cubicBezTo>
                  <a:cubicBezTo>
                    <a:pt x="1183" y="853"/>
                    <a:pt x="1293" y="786"/>
                    <a:pt x="1420" y="743"/>
                  </a:cubicBezTo>
                  <a:cubicBezTo>
                    <a:pt x="1453" y="727"/>
                    <a:pt x="1496" y="709"/>
                    <a:pt x="1529" y="693"/>
                  </a:cubicBezTo>
                  <a:cubicBezTo>
                    <a:pt x="1698" y="591"/>
                    <a:pt x="1834" y="448"/>
                    <a:pt x="1943" y="245"/>
                  </a:cubicBezTo>
                  <a:cubicBezTo>
                    <a:pt x="1977" y="169"/>
                    <a:pt x="2053" y="101"/>
                    <a:pt x="2146" y="76"/>
                  </a:cubicBezTo>
                  <a:cubicBezTo>
                    <a:pt x="2180" y="67"/>
                    <a:pt x="2214" y="59"/>
                    <a:pt x="2248" y="50"/>
                  </a:cubicBezTo>
                  <a:cubicBezTo>
                    <a:pt x="2476" y="25"/>
                    <a:pt x="2611" y="574"/>
                    <a:pt x="2898" y="321"/>
                  </a:cubicBezTo>
                  <a:cubicBezTo>
                    <a:pt x="2924" y="304"/>
                    <a:pt x="2941" y="279"/>
                    <a:pt x="2966" y="253"/>
                  </a:cubicBezTo>
                  <a:cubicBezTo>
                    <a:pt x="3008" y="211"/>
                    <a:pt x="3059" y="169"/>
                    <a:pt x="3110" y="126"/>
                  </a:cubicBezTo>
                  <a:cubicBezTo>
                    <a:pt x="3144" y="101"/>
                    <a:pt x="3186" y="101"/>
                    <a:pt x="3220" y="118"/>
                  </a:cubicBezTo>
                  <a:cubicBezTo>
                    <a:pt x="3253" y="135"/>
                    <a:pt x="3287" y="152"/>
                    <a:pt x="3321" y="169"/>
                  </a:cubicBezTo>
                  <a:cubicBezTo>
                    <a:pt x="3566" y="346"/>
                    <a:pt x="3769" y="0"/>
                    <a:pt x="3972" y="42"/>
                  </a:cubicBezTo>
                  <a:cubicBezTo>
                    <a:pt x="4183" y="76"/>
                    <a:pt x="4335" y="245"/>
                    <a:pt x="4496" y="397"/>
                  </a:cubicBezTo>
                  <a:cubicBezTo>
                    <a:pt x="4521" y="422"/>
                    <a:pt x="4546" y="448"/>
                    <a:pt x="4572" y="473"/>
                  </a:cubicBezTo>
                  <a:cubicBezTo>
                    <a:pt x="4597" y="498"/>
                    <a:pt x="4648" y="507"/>
                    <a:pt x="4648" y="532"/>
                  </a:cubicBezTo>
                  <a:cubicBezTo>
                    <a:pt x="4724" y="709"/>
                    <a:pt x="4884" y="777"/>
                    <a:pt x="5028" y="862"/>
                  </a:cubicBezTo>
                  <a:cubicBezTo>
                    <a:pt x="5282" y="1039"/>
                    <a:pt x="5290" y="1495"/>
                    <a:pt x="5129" y="1799"/>
                  </a:cubicBezTo>
                  <a:cubicBezTo>
                    <a:pt x="4986" y="2069"/>
                    <a:pt x="5231" y="2374"/>
                    <a:pt x="5307" y="2661"/>
                  </a:cubicBezTo>
                  <a:cubicBezTo>
                    <a:pt x="5315" y="2703"/>
                    <a:pt x="5332" y="2745"/>
                    <a:pt x="5341" y="2788"/>
                  </a:cubicBezTo>
                </a:path>
              </a:pathLst>
            </a:custGeom>
            <a:solidFill>
              <a:srgbClr val="F7C905"/>
            </a:solidFill>
            <a:ln w="9525" cap="flat">
              <a:solidFill>
                <a:srgbClr val="FEFFFF"/>
              </a:solidFill>
              <a:bevel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62" name="Freeform 426">
              <a:extLst>
                <a:ext uri="{FF2B5EF4-FFF2-40B4-BE49-F238E27FC236}">
                  <a16:creationId xmlns:a16="http://schemas.microsoft.com/office/drawing/2014/main" id="{A9986AA7-4736-45EA-8DF7-8AC22272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132" y="2810698"/>
              <a:ext cx="675216" cy="701363"/>
            </a:xfrm>
            <a:custGeom>
              <a:avLst/>
              <a:gdLst>
                <a:gd name="T0" fmla="*/ 3812 w 3872"/>
                <a:gd name="T1" fmla="*/ 1986 h 4023"/>
                <a:gd name="T2" fmla="*/ 3812 w 3872"/>
                <a:gd name="T3" fmla="*/ 1986 h 4023"/>
                <a:gd name="T4" fmla="*/ 3829 w 3872"/>
                <a:gd name="T5" fmla="*/ 2163 h 4023"/>
                <a:gd name="T6" fmla="*/ 3837 w 3872"/>
                <a:gd name="T7" fmla="*/ 2248 h 4023"/>
                <a:gd name="T8" fmla="*/ 3787 w 3872"/>
                <a:gd name="T9" fmla="*/ 2823 h 4023"/>
                <a:gd name="T10" fmla="*/ 3753 w 3872"/>
                <a:gd name="T11" fmla="*/ 2907 h 4023"/>
                <a:gd name="T12" fmla="*/ 3254 w 3872"/>
                <a:gd name="T13" fmla="*/ 3583 h 4023"/>
                <a:gd name="T14" fmla="*/ 3170 w 3872"/>
                <a:gd name="T15" fmla="*/ 3651 h 4023"/>
                <a:gd name="T16" fmla="*/ 2054 w 3872"/>
                <a:gd name="T17" fmla="*/ 4022 h 4023"/>
                <a:gd name="T18" fmla="*/ 1116 w 3872"/>
                <a:gd name="T19" fmla="*/ 3769 h 4023"/>
                <a:gd name="T20" fmla="*/ 1023 w 3872"/>
                <a:gd name="T21" fmla="*/ 3710 h 4023"/>
                <a:gd name="T22" fmla="*/ 355 w 3872"/>
                <a:gd name="T23" fmla="*/ 1513 h 4023"/>
                <a:gd name="T24" fmla="*/ 305 w 3872"/>
                <a:gd name="T25" fmla="*/ 1191 h 4023"/>
                <a:gd name="T26" fmla="*/ 761 w 3872"/>
                <a:gd name="T27" fmla="*/ 634 h 4023"/>
                <a:gd name="T28" fmla="*/ 1015 w 3872"/>
                <a:gd name="T29" fmla="*/ 532 h 4023"/>
                <a:gd name="T30" fmla="*/ 1091 w 3872"/>
                <a:gd name="T31" fmla="*/ 490 h 4023"/>
                <a:gd name="T32" fmla="*/ 1386 w 3872"/>
                <a:gd name="T33" fmla="*/ 177 h 4023"/>
                <a:gd name="T34" fmla="*/ 1530 w 3872"/>
                <a:gd name="T35" fmla="*/ 59 h 4023"/>
                <a:gd name="T36" fmla="*/ 1598 w 3872"/>
                <a:gd name="T37" fmla="*/ 42 h 4023"/>
                <a:gd name="T38" fmla="*/ 2071 w 3872"/>
                <a:gd name="T39" fmla="*/ 228 h 4023"/>
                <a:gd name="T40" fmla="*/ 2113 w 3872"/>
                <a:gd name="T41" fmla="*/ 186 h 4023"/>
                <a:gd name="T42" fmla="*/ 2215 w 3872"/>
                <a:gd name="T43" fmla="*/ 93 h 4023"/>
                <a:gd name="T44" fmla="*/ 2299 w 3872"/>
                <a:gd name="T45" fmla="*/ 84 h 4023"/>
                <a:gd name="T46" fmla="*/ 2375 w 3872"/>
                <a:gd name="T47" fmla="*/ 127 h 4023"/>
                <a:gd name="T48" fmla="*/ 2832 w 3872"/>
                <a:gd name="T49" fmla="*/ 34 h 4023"/>
                <a:gd name="T50" fmla="*/ 3204 w 3872"/>
                <a:gd name="T51" fmla="*/ 287 h 4023"/>
                <a:gd name="T52" fmla="*/ 3262 w 3872"/>
                <a:gd name="T53" fmla="*/ 338 h 4023"/>
                <a:gd name="T54" fmla="*/ 3313 w 3872"/>
                <a:gd name="T55" fmla="*/ 380 h 4023"/>
                <a:gd name="T56" fmla="*/ 3584 w 3872"/>
                <a:gd name="T57" fmla="*/ 617 h 4023"/>
                <a:gd name="T58" fmla="*/ 3660 w 3872"/>
                <a:gd name="T59" fmla="*/ 1284 h 4023"/>
                <a:gd name="T60" fmla="*/ 3787 w 3872"/>
                <a:gd name="T61" fmla="*/ 1901 h 4023"/>
                <a:gd name="T62" fmla="*/ 3812 w 3872"/>
                <a:gd name="T63" fmla="*/ 1986 h 4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72" h="4023">
                  <a:moveTo>
                    <a:pt x="3812" y="1986"/>
                  </a:moveTo>
                  <a:lnTo>
                    <a:pt x="3812" y="1986"/>
                  </a:lnTo>
                  <a:cubicBezTo>
                    <a:pt x="3820" y="2045"/>
                    <a:pt x="3829" y="2104"/>
                    <a:pt x="3829" y="2163"/>
                  </a:cubicBezTo>
                  <a:cubicBezTo>
                    <a:pt x="3837" y="2197"/>
                    <a:pt x="3837" y="2222"/>
                    <a:pt x="3837" y="2248"/>
                  </a:cubicBezTo>
                  <a:cubicBezTo>
                    <a:pt x="3854" y="2442"/>
                    <a:pt x="3871" y="2636"/>
                    <a:pt x="3787" y="2823"/>
                  </a:cubicBezTo>
                  <a:cubicBezTo>
                    <a:pt x="3778" y="2848"/>
                    <a:pt x="3761" y="2873"/>
                    <a:pt x="3753" y="2907"/>
                  </a:cubicBezTo>
                  <a:cubicBezTo>
                    <a:pt x="3626" y="3161"/>
                    <a:pt x="3465" y="3389"/>
                    <a:pt x="3254" y="3583"/>
                  </a:cubicBezTo>
                  <a:cubicBezTo>
                    <a:pt x="3229" y="3600"/>
                    <a:pt x="3204" y="3625"/>
                    <a:pt x="3170" y="3651"/>
                  </a:cubicBezTo>
                  <a:cubicBezTo>
                    <a:pt x="2865" y="3879"/>
                    <a:pt x="2477" y="4022"/>
                    <a:pt x="2054" y="4022"/>
                  </a:cubicBezTo>
                  <a:cubicBezTo>
                    <a:pt x="1716" y="4022"/>
                    <a:pt x="1395" y="3929"/>
                    <a:pt x="1116" y="3769"/>
                  </a:cubicBezTo>
                  <a:cubicBezTo>
                    <a:pt x="1082" y="3752"/>
                    <a:pt x="1057" y="3735"/>
                    <a:pt x="1023" y="3710"/>
                  </a:cubicBezTo>
                  <a:cubicBezTo>
                    <a:pt x="406" y="3211"/>
                    <a:pt x="0" y="2298"/>
                    <a:pt x="355" y="1513"/>
                  </a:cubicBezTo>
                  <a:cubicBezTo>
                    <a:pt x="398" y="1403"/>
                    <a:pt x="313" y="1301"/>
                    <a:pt x="305" y="1191"/>
                  </a:cubicBezTo>
                  <a:cubicBezTo>
                    <a:pt x="271" y="904"/>
                    <a:pt x="499" y="718"/>
                    <a:pt x="761" y="634"/>
                  </a:cubicBezTo>
                  <a:cubicBezTo>
                    <a:pt x="837" y="608"/>
                    <a:pt x="922" y="566"/>
                    <a:pt x="1015" y="532"/>
                  </a:cubicBezTo>
                  <a:cubicBezTo>
                    <a:pt x="1040" y="524"/>
                    <a:pt x="1065" y="507"/>
                    <a:pt x="1091" y="490"/>
                  </a:cubicBezTo>
                  <a:cubicBezTo>
                    <a:pt x="1209" y="422"/>
                    <a:pt x="1310" y="321"/>
                    <a:pt x="1386" y="177"/>
                  </a:cubicBezTo>
                  <a:cubicBezTo>
                    <a:pt x="1412" y="118"/>
                    <a:pt x="1462" y="76"/>
                    <a:pt x="1530" y="59"/>
                  </a:cubicBezTo>
                  <a:cubicBezTo>
                    <a:pt x="1555" y="50"/>
                    <a:pt x="1572" y="42"/>
                    <a:pt x="1598" y="42"/>
                  </a:cubicBezTo>
                  <a:cubicBezTo>
                    <a:pt x="1767" y="17"/>
                    <a:pt x="1860" y="414"/>
                    <a:pt x="2071" y="228"/>
                  </a:cubicBezTo>
                  <a:cubicBezTo>
                    <a:pt x="2088" y="220"/>
                    <a:pt x="2096" y="203"/>
                    <a:pt x="2113" y="186"/>
                  </a:cubicBezTo>
                  <a:cubicBezTo>
                    <a:pt x="2147" y="152"/>
                    <a:pt x="2181" y="118"/>
                    <a:pt x="2215" y="93"/>
                  </a:cubicBezTo>
                  <a:cubicBezTo>
                    <a:pt x="2240" y="76"/>
                    <a:pt x="2274" y="76"/>
                    <a:pt x="2299" y="84"/>
                  </a:cubicBezTo>
                  <a:cubicBezTo>
                    <a:pt x="2325" y="93"/>
                    <a:pt x="2350" y="110"/>
                    <a:pt x="2375" y="127"/>
                  </a:cubicBezTo>
                  <a:cubicBezTo>
                    <a:pt x="2544" y="245"/>
                    <a:pt x="2688" y="0"/>
                    <a:pt x="2832" y="34"/>
                  </a:cubicBezTo>
                  <a:cubicBezTo>
                    <a:pt x="2984" y="59"/>
                    <a:pt x="3093" y="177"/>
                    <a:pt x="3204" y="287"/>
                  </a:cubicBezTo>
                  <a:cubicBezTo>
                    <a:pt x="3220" y="304"/>
                    <a:pt x="3246" y="321"/>
                    <a:pt x="3262" y="338"/>
                  </a:cubicBezTo>
                  <a:cubicBezTo>
                    <a:pt x="3280" y="355"/>
                    <a:pt x="3313" y="363"/>
                    <a:pt x="3313" y="380"/>
                  </a:cubicBezTo>
                  <a:cubicBezTo>
                    <a:pt x="3364" y="507"/>
                    <a:pt x="3482" y="558"/>
                    <a:pt x="3584" y="617"/>
                  </a:cubicBezTo>
                  <a:cubicBezTo>
                    <a:pt x="3761" y="743"/>
                    <a:pt x="3778" y="1073"/>
                    <a:pt x="3660" y="1284"/>
                  </a:cubicBezTo>
                  <a:cubicBezTo>
                    <a:pt x="3558" y="1479"/>
                    <a:pt x="3727" y="1698"/>
                    <a:pt x="3787" y="1901"/>
                  </a:cubicBezTo>
                  <a:cubicBezTo>
                    <a:pt x="3795" y="1927"/>
                    <a:pt x="3803" y="1960"/>
                    <a:pt x="3812" y="1986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63" name="Freeform 427">
              <a:extLst>
                <a:ext uri="{FF2B5EF4-FFF2-40B4-BE49-F238E27FC236}">
                  <a16:creationId xmlns:a16="http://schemas.microsoft.com/office/drawing/2014/main" id="{ACFDD281-7919-4E3F-B76B-7D50A622A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5613" y="2906789"/>
              <a:ext cx="606002" cy="607540"/>
            </a:xfrm>
            <a:custGeom>
              <a:avLst/>
              <a:gdLst>
                <a:gd name="T0" fmla="*/ 3473 w 3474"/>
                <a:gd name="T1" fmla="*/ 1741 h 3482"/>
                <a:gd name="T2" fmla="*/ 3473 w 3474"/>
                <a:gd name="T3" fmla="*/ 1741 h 3482"/>
                <a:gd name="T4" fmla="*/ 1741 w 3474"/>
                <a:gd name="T5" fmla="*/ 3481 h 3482"/>
                <a:gd name="T6" fmla="*/ 0 w 3474"/>
                <a:gd name="T7" fmla="*/ 1741 h 3482"/>
                <a:gd name="T8" fmla="*/ 1741 w 3474"/>
                <a:gd name="T9" fmla="*/ 0 h 3482"/>
                <a:gd name="T10" fmla="*/ 3473 w 3474"/>
                <a:gd name="T11" fmla="*/ 1741 h 3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74" h="3482">
                  <a:moveTo>
                    <a:pt x="3473" y="1741"/>
                  </a:moveTo>
                  <a:lnTo>
                    <a:pt x="3473" y="1741"/>
                  </a:lnTo>
                  <a:cubicBezTo>
                    <a:pt x="3473" y="2704"/>
                    <a:pt x="2695" y="3481"/>
                    <a:pt x="1741" y="3481"/>
                  </a:cubicBezTo>
                  <a:cubicBezTo>
                    <a:pt x="777" y="3481"/>
                    <a:pt x="0" y="2704"/>
                    <a:pt x="0" y="1741"/>
                  </a:cubicBezTo>
                  <a:cubicBezTo>
                    <a:pt x="0" y="786"/>
                    <a:pt x="777" y="0"/>
                    <a:pt x="1741" y="0"/>
                  </a:cubicBezTo>
                  <a:cubicBezTo>
                    <a:pt x="2695" y="0"/>
                    <a:pt x="3473" y="786"/>
                    <a:pt x="3473" y="1741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64" name="Freeform 428">
              <a:extLst>
                <a:ext uri="{FF2B5EF4-FFF2-40B4-BE49-F238E27FC236}">
                  <a16:creationId xmlns:a16="http://schemas.microsoft.com/office/drawing/2014/main" id="{B97E67B1-5EAA-422C-99A3-FA8DDBE98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7073" y="3249090"/>
              <a:ext cx="193029" cy="580624"/>
            </a:xfrm>
            <a:custGeom>
              <a:avLst/>
              <a:gdLst>
                <a:gd name="T0" fmla="*/ 870 w 1108"/>
                <a:gd name="T1" fmla="*/ 0 h 3331"/>
                <a:gd name="T2" fmla="*/ 870 w 1108"/>
                <a:gd name="T3" fmla="*/ 0 h 3331"/>
                <a:gd name="T4" fmla="*/ 870 w 1108"/>
                <a:gd name="T5" fmla="*/ 0 h 3331"/>
                <a:gd name="T6" fmla="*/ 634 w 1108"/>
                <a:gd name="T7" fmla="*/ 237 h 3331"/>
                <a:gd name="T8" fmla="*/ 634 w 1108"/>
                <a:gd name="T9" fmla="*/ 1682 h 3331"/>
                <a:gd name="T10" fmla="*/ 507 w 1108"/>
                <a:gd name="T11" fmla="*/ 1504 h 3331"/>
                <a:gd name="T12" fmla="*/ 507 w 1108"/>
                <a:gd name="T13" fmla="*/ 820 h 3331"/>
                <a:gd name="T14" fmla="*/ 253 w 1108"/>
                <a:gd name="T15" fmla="*/ 566 h 3331"/>
                <a:gd name="T16" fmla="*/ 253 w 1108"/>
                <a:gd name="T17" fmla="*/ 566 h 3331"/>
                <a:gd name="T18" fmla="*/ 0 w 1108"/>
                <a:gd name="T19" fmla="*/ 820 h 3331"/>
                <a:gd name="T20" fmla="*/ 0 w 1108"/>
                <a:gd name="T21" fmla="*/ 1665 h 3331"/>
                <a:gd name="T22" fmla="*/ 0 w 1108"/>
                <a:gd name="T23" fmla="*/ 1665 h 3331"/>
                <a:gd name="T24" fmla="*/ 634 w 1108"/>
                <a:gd name="T25" fmla="*/ 2561 h 3331"/>
                <a:gd name="T26" fmla="*/ 634 w 1108"/>
                <a:gd name="T27" fmla="*/ 3330 h 3331"/>
                <a:gd name="T28" fmla="*/ 1107 w 1108"/>
                <a:gd name="T29" fmla="*/ 3330 h 3331"/>
                <a:gd name="T30" fmla="*/ 1107 w 1108"/>
                <a:gd name="T31" fmla="*/ 237 h 3331"/>
                <a:gd name="T32" fmla="*/ 870 w 1108"/>
                <a:gd name="T33" fmla="*/ 0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8" h="3331">
                  <a:moveTo>
                    <a:pt x="870" y="0"/>
                  </a:moveTo>
                  <a:lnTo>
                    <a:pt x="870" y="0"/>
                  </a:lnTo>
                  <a:lnTo>
                    <a:pt x="870" y="0"/>
                  </a:lnTo>
                  <a:cubicBezTo>
                    <a:pt x="735" y="0"/>
                    <a:pt x="634" y="110"/>
                    <a:pt x="634" y="237"/>
                  </a:cubicBezTo>
                  <a:cubicBezTo>
                    <a:pt x="634" y="1682"/>
                    <a:pt x="634" y="1682"/>
                    <a:pt x="634" y="1682"/>
                  </a:cubicBezTo>
                  <a:cubicBezTo>
                    <a:pt x="507" y="1504"/>
                    <a:pt x="507" y="1504"/>
                    <a:pt x="507" y="1504"/>
                  </a:cubicBezTo>
                  <a:cubicBezTo>
                    <a:pt x="507" y="820"/>
                    <a:pt x="507" y="820"/>
                    <a:pt x="507" y="820"/>
                  </a:cubicBezTo>
                  <a:cubicBezTo>
                    <a:pt x="507" y="676"/>
                    <a:pt x="389" y="566"/>
                    <a:pt x="253" y="566"/>
                  </a:cubicBezTo>
                  <a:lnTo>
                    <a:pt x="253" y="566"/>
                  </a:lnTo>
                  <a:cubicBezTo>
                    <a:pt x="110" y="566"/>
                    <a:pt x="0" y="676"/>
                    <a:pt x="0" y="820"/>
                  </a:cubicBezTo>
                  <a:cubicBezTo>
                    <a:pt x="0" y="1665"/>
                    <a:pt x="0" y="1665"/>
                    <a:pt x="0" y="1665"/>
                  </a:cubicBezTo>
                  <a:lnTo>
                    <a:pt x="0" y="1665"/>
                  </a:lnTo>
                  <a:cubicBezTo>
                    <a:pt x="634" y="2561"/>
                    <a:pt x="634" y="2561"/>
                    <a:pt x="634" y="2561"/>
                  </a:cubicBezTo>
                  <a:cubicBezTo>
                    <a:pt x="634" y="3330"/>
                    <a:pt x="634" y="3330"/>
                    <a:pt x="634" y="3330"/>
                  </a:cubicBezTo>
                  <a:cubicBezTo>
                    <a:pt x="1107" y="3330"/>
                    <a:pt x="1107" y="3330"/>
                    <a:pt x="1107" y="3330"/>
                  </a:cubicBezTo>
                  <a:cubicBezTo>
                    <a:pt x="1107" y="237"/>
                    <a:pt x="1107" y="237"/>
                    <a:pt x="1107" y="237"/>
                  </a:cubicBezTo>
                  <a:cubicBezTo>
                    <a:pt x="1107" y="110"/>
                    <a:pt x="1005" y="0"/>
                    <a:pt x="870" y="0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8A197390-DF79-40E8-813C-65ADCDEEDB96}"/>
              </a:ext>
            </a:extLst>
          </p:cNvPr>
          <p:cNvGrpSpPr>
            <a:grpSpLocks noChangeAspect="1"/>
          </p:cNvGrpSpPr>
          <p:nvPr/>
        </p:nvGrpSpPr>
        <p:grpSpPr>
          <a:xfrm>
            <a:off x="8028047" y="801827"/>
            <a:ext cx="910724" cy="783068"/>
            <a:chOff x="7451507" y="2529229"/>
            <a:chExt cx="1512490" cy="1300485"/>
          </a:xfrm>
        </p:grpSpPr>
        <p:sp>
          <p:nvSpPr>
            <p:cNvPr id="66" name="Freeform 13">
              <a:extLst>
                <a:ext uri="{FF2B5EF4-FFF2-40B4-BE49-F238E27FC236}">
                  <a16:creationId xmlns:a16="http://schemas.microsoft.com/office/drawing/2014/main" id="{98A3DCBB-8B18-453B-AB7C-5BF182F85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6507" y="2676845"/>
              <a:ext cx="807490" cy="837483"/>
            </a:xfrm>
            <a:custGeom>
              <a:avLst/>
              <a:gdLst>
                <a:gd name="T0" fmla="*/ 4555 w 4632"/>
                <a:gd name="T1" fmla="*/ 2374 h 4800"/>
                <a:gd name="T2" fmla="*/ 4555 w 4632"/>
                <a:gd name="T3" fmla="*/ 2374 h 4800"/>
                <a:gd name="T4" fmla="*/ 4580 w 4632"/>
                <a:gd name="T5" fmla="*/ 2585 h 4800"/>
                <a:gd name="T6" fmla="*/ 4589 w 4632"/>
                <a:gd name="T7" fmla="*/ 2678 h 4800"/>
                <a:gd name="T8" fmla="*/ 4530 w 4632"/>
                <a:gd name="T9" fmla="*/ 3363 h 4800"/>
                <a:gd name="T10" fmla="*/ 4487 w 4632"/>
                <a:gd name="T11" fmla="*/ 3464 h 4800"/>
                <a:gd name="T12" fmla="*/ 3896 w 4632"/>
                <a:gd name="T13" fmla="*/ 4276 h 4800"/>
                <a:gd name="T14" fmla="*/ 3794 w 4632"/>
                <a:gd name="T15" fmla="*/ 4352 h 4800"/>
                <a:gd name="T16" fmla="*/ 2459 w 4632"/>
                <a:gd name="T17" fmla="*/ 4799 h 4800"/>
                <a:gd name="T18" fmla="*/ 1335 w 4632"/>
                <a:gd name="T19" fmla="*/ 4495 h 4800"/>
                <a:gd name="T20" fmla="*/ 1234 w 4632"/>
                <a:gd name="T21" fmla="*/ 4428 h 4800"/>
                <a:gd name="T22" fmla="*/ 422 w 4632"/>
                <a:gd name="T23" fmla="*/ 1808 h 4800"/>
                <a:gd name="T24" fmla="*/ 372 w 4632"/>
                <a:gd name="T25" fmla="*/ 1411 h 4800"/>
                <a:gd name="T26" fmla="*/ 913 w 4632"/>
                <a:gd name="T27" fmla="*/ 751 h 4800"/>
                <a:gd name="T28" fmla="*/ 1217 w 4632"/>
                <a:gd name="T29" fmla="*/ 633 h 4800"/>
                <a:gd name="T30" fmla="*/ 1301 w 4632"/>
                <a:gd name="T31" fmla="*/ 582 h 4800"/>
                <a:gd name="T32" fmla="*/ 1656 w 4632"/>
                <a:gd name="T33" fmla="*/ 203 h 4800"/>
                <a:gd name="T34" fmla="*/ 1834 w 4632"/>
                <a:gd name="T35" fmla="*/ 60 h 4800"/>
                <a:gd name="T36" fmla="*/ 1918 w 4632"/>
                <a:gd name="T37" fmla="*/ 43 h 4800"/>
                <a:gd name="T38" fmla="*/ 2476 w 4632"/>
                <a:gd name="T39" fmla="*/ 271 h 4800"/>
                <a:gd name="T40" fmla="*/ 2535 w 4632"/>
                <a:gd name="T41" fmla="*/ 212 h 4800"/>
                <a:gd name="T42" fmla="*/ 2653 w 4632"/>
                <a:gd name="T43" fmla="*/ 110 h 4800"/>
                <a:gd name="T44" fmla="*/ 2746 w 4632"/>
                <a:gd name="T45" fmla="*/ 93 h 4800"/>
                <a:gd name="T46" fmla="*/ 2840 w 4632"/>
                <a:gd name="T47" fmla="*/ 144 h 4800"/>
                <a:gd name="T48" fmla="*/ 3389 w 4632"/>
                <a:gd name="T49" fmla="*/ 34 h 4800"/>
                <a:gd name="T50" fmla="*/ 3828 w 4632"/>
                <a:gd name="T51" fmla="*/ 337 h 4800"/>
                <a:gd name="T52" fmla="*/ 3904 w 4632"/>
                <a:gd name="T53" fmla="*/ 405 h 4800"/>
                <a:gd name="T54" fmla="*/ 3963 w 4632"/>
                <a:gd name="T55" fmla="*/ 456 h 4800"/>
                <a:gd name="T56" fmla="*/ 4284 w 4632"/>
                <a:gd name="T57" fmla="*/ 735 h 4800"/>
                <a:gd name="T58" fmla="*/ 4369 w 4632"/>
                <a:gd name="T59" fmla="*/ 1538 h 4800"/>
                <a:gd name="T60" fmla="*/ 4521 w 4632"/>
                <a:gd name="T61" fmla="*/ 2264 h 4800"/>
                <a:gd name="T62" fmla="*/ 4555 w 4632"/>
                <a:gd name="T63" fmla="*/ 2374 h 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32" h="4800">
                  <a:moveTo>
                    <a:pt x="4555" y="2374"/>
                  </a:moveTo>
                  <a:lnTo>
                    <a:pt x="4555" y="2374"/>
                  </a:lnTo>
                  <a:cubicBezTo>
                    <a:pt x="4564" y="2442"/>
                    <a:pt x="4580" y="2509"/>
                    <a:pt x="4580" y="2585"/>
                  </a:cubicBezTo>
                  <a:cubicBezTo>
                    <a:pt x="4580" y="2619"/>
                    <a:pt x="4589" y="2653"/>
                    <a:pt x="4589" y="2678"/>
                  </a:cubicBezTo>
                  <a:cubicBezTo>
                    <a:pt x="4606" y="2915"/>
                    <a:pt x="4631" y="3143"/>
                    <a:pt x="4530" y="3363"/>
                  </a:cubicBezTo>
                  <a:cubicBezTo>
                    <a:pt x="4521" y="3397"/>
                    <a:pt x="4504" y="3430"/>
                    <a:pt x="4487" y="3464"/>
                  </a:cubicBezTo>
                  <a:cubicBezTo>
                    <a:pt x="4335" y="3769"/>
                    <a:pt x="4141" y="4047"/>
                    <a:pt x="3896" y="4276"/>
                  </a:cubicBezTo>
                  <a:cubicBezTo>
                    <a:pt x="3862" y="4301"/>
                    <a:pt x="3828" y="4326"/>
                    <a:pt x="3794" y="4352"/>
                  </a:cubicBezTo>
                  <a:cubicBezTo>
                    <a:pt x="3423" y="4630"/>
                    <a:pt x="2958" y="4799"/>
                    <a:pt x="2459" y="4799"/>
                  </a:cubicBezTo>
                  <a:cubicBezTo>
                    <a:pt x="2053" y="4799"/>
                    <a:pt x="1665" y="4690"/>
                    <a:pt x="1335" y="4495"/>
                  </a:cubicBezTo>
                  <a:cubicBezTo>
                    <a:pt x="1301" y="4470"/>
                    <a:pt x="1267" y="4453"/>
                    <a:pt x="1234" y="4428"/>
                  </a:cubicBezTo>
                  <a:cubicBezTo>
                    <a:pt x="490" y="3827"/>
                    <a:pt x="0" y="2746"/>
                    <a:pt x="422" y="1808"/>
                  </a:cubicBezTo>
                  <a:cubicBezTo>
                    <a:pt x="482" y="1673"/>
                    <a:pt x="380" y="1546"/>
                    <a:pt x="372" y="1411"/>
                  </a:cubicBezTo>
                  <a:cubicBezTo>
                    <a:pt x="329" y="1081"/>
                    <a:pt x="600" y="853"/>
                    <a:pt x="913" y="751"/>
                  </a:cubicBezTo>
                  <a:cubicBezTo>
                    <a:pt x="1005" y="726"/>
                    <a:pt x="1107" y="667"/>
                    <a:pt x="1217" y="633"/>
                  </a:cubicBezTo>
                  <a:cubicBezTo>
                    <a:pt x="1242" y="616"/>
                    <a:pt x="1276" y="599"/>
                    <a:pt x="1301" y="582"/>
                  </a:cubicBezTo>
                  <a:cubicBezTo>
                    <a:pt x="1454" y="498"/>
                    <a:pt x="1572" y="380"/>
                    <a:pt x="1656" y="203"/>
                  </a:cubicBezTo>
                  <a:cubicBezTo>
                    <a:pt x="1690" y="136"/>
                    <a:pt x="1758" y="85"/>
                    <a:pt x="1834" y="60"/>
                  </a:cubicBezTo>
                  <a:cubicBezTo>
                    <a:pt x="1859" y="51"/>
                    <a:pt x="1884" y="43"/>
                    <a:pt x="1918" y="43"/>
                  </a:cubicBezTo>
                  <a:cubicBezTo>
                    <a:pt x="2113" y="17"/>
                    <a:pt x="2231" y="481"/>
                    <a:pt x="2476" y="271"/>
                  </a:cubicBezTo>
                  <a:cubicBezTo>
                    <a:pt x="2493" y="254"/>
                    <a:pt x="2510" y="237"/>
                    <a:pt x="2535" y="212"/>
                  </a:cubicBezTo>
                  <a:cubicBezTo>
                    <a:pt x="2569" y="178"/>
                    <a:pt x="2611" y="136"/>
                    <a:pt x="2653" y="110"/>
                  </a:cubicBezTo>
                  <a:cubicBezTo>
                    <a:pt x="2687" y="85"/>
                    <a:pt x="2721" y="85"/>
                    <a:pt x="2746" y="93"/>
                  </a:cubicBezTo>
                  <a:cubicBezTo>
                    <a:pt x="2780" y="110"/>
                    <a:pt x="2806" y="127"/>
                    <a:pt x="2840" y="144"/>
                  </a:cubicBezTo>
                  <a:cubicBezTo>
                    <a:pt x="3042" y="288"/>
                    <a:pt x="3211" y="0"/>
                    <a:pt x="3389" y="34"/>
                  </a:cubicBezTo>
                  <a:cubicBezTo>
                    <a:pt x="3566" y="60"/>
                    <a:pt x="3693" y="203"/>
                    <a:pt x="3828" y="337"/>
                  </a:cubicBezTo>
                  <a:cubicBezTo>
                    <a:pt x="3854" y="363"/>
                    <a:pt x="3879" y="380"/>
                    <a:pt x="3904" y="405"/>
                  </a:cubicBezTo>
                  <a:cubicBezTo>
                    <a:pt x="3921" y="422"/>
                    <a:pt x="3963" y="430"/>
                    <a:pt x="3963" y="456"/>
                  </a:cubicBezTo>
                  <a:cubicBezTo>
                    <a:pt x="4023" y="599"/>
                    <a:pt x="4166" y="659"/>
                    <a:pt x="4284" y="735"/>
                  </a:cubicBezTo>
                  <a:cubicBezTo>
                    <a:pt x="4504" y="887"/>
                    <a:pt x="4513" y="1275"/>
                    <a:pt x="4369" y="1538"/>
                  </a:cubicBezTo>
                  <a:cubicBezTo>
                    <a:pt x="4251" y="1757"/>
                    <a:pt x="4462" y="2019"/>
                    <a:pt x="4521" y="2264"/>
                  </a:cubicBezTo>
                  <a:cubicBezTo>
                    <a:pt x="4538" y="2298"/>
                    <a:pt x="4547" y="2332"/>
                    <a:pt x="4555" y="2374"/>
                  </a:cubicBezTo>
                </a:path>
              </a:pathLst>
            </a:custGeom>
            <a:solidFill>
              <a:srgbClr val="F7C905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67" name="Freeform 14">
              <a:extLst>
                <a:ext uri="{FF2B5EF4-FFF2-40B4-BE49-F238E27FC236}">
                  <a16:creationId xmlns:a16="http://schemas.microsoft.com/office/drawing/2014/main" id="{4C99F724-1693-44E8-B70F-C01524A82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4788" y="2915287"/>
              <a:ext cx="576779" cy="596774"/>
            </a:xfrm>
            <a:custGeom>
              <a:avLst/>
              <a:gdLst>
                <a:gd name="T0" fmla="*/ 3245 w 3306"/>
                <a:gd name="T1" fmla="*/ 1690 h 3423"/>
                <a:gd name="T2" fmla="*/ 3245 w 3306"/>
                <a:gd name="T3" fmla="*/ 1690 h 3423"/>
                <a:gd name="T4" fmla="*/ 3262 w 3306"/>
                <a:gd name="T5" fmla="*/ 1842 h 3423"/>
                <a:gd name="T6" fmla="*/ 3271 w 3306"/>
                <a:gd name="T7" fmla="*/ 1910 h 3423"/>
                <a:gd name="T8" fmla="*/ 3229 w 3306"/>
                <a:gd name="T9" fmla="*/ 2400 h 3423"/>
                <a:gd name="T10" fmla="*/ 3195 w 3306"/>
                <a:gd name="T11" fmla="*/ 2468 h 3423"/>
                <a:gd name="T12" fmla="*/ 2772 w 3306"/>
                <a:gd name="T13" fmla="*/ 3042 h 3423"/>
                <a:gd name="T14" fmla="*/ 2705 w 3306"/>
                <a:gd name="T15" fmla="*/ 3101 h 3423"/>
                <a:gd name="T16" fmla="*/ 1750 w 3306"/>
                <a:gd name="T17" fmla="*/ 3422 h 3423"/>
                <a:gd name="T18" fmla="*/ 955 w 3306"/>
                <a:gd name="T19" fmla="*/ 3203 h 3423"/>
                <a:gd name="T20" fmla="*/ 879 w 3306"/>
                <a:gd name="T21" fmla="*/ 3160 h 3423"/>
                <a:gd name="T22" fmla="*/ 304 w 3306"/>
                <a:gd name="T23" fmla="*/ 1284 h 3423"/>
                <a:gd name="T24" fmla="*/ 262 w 3306"/>
                <a:gd name="T25" fmla="*/ 1006 h 3423"/>
                <a:gd name="T26" fmla="*/ 651 w 3306"/>
                <a:gd name="T27" fmla="*/ 541 h 3423"/>
                <a:gd name="T28" fmla="*/ 862 w 3306"/>
                <a:gd name="T29" fmla="*/ 448 h 3423"/>
                <a:gd name="T30" fmla="*/ 930 w 3306"/>
                <a:gd name="T31" fmla="*/ 414 h 3423"/>
                <a:gd name="T32" fmla="*/ 1183 w 3306"/>
                <a:gd name="T33" fmla="*/ 143 h 3423"/>
                <a:gd name="T34" fmla="*/ 1302 w 3306"/>
                <a:gd name="T35" fmla="*/ 42 h 3423"/>
                <a:gd name="T36" fmla="*/ 1369 w 3306"/>
                <a:gd name="T37" fmla="*/ 25 h 3423"/>
                <a:gd name="T38" fmla="*/ 1767 w 3306"/>
                <a:gd name="T39" fmla="*/ 194 h 3423"/>
                <a:gd name="T40" fmla="*/ 1800 w 3306"/>
                <a:gd name="T41" fmla="*/ 152 h 3423"/>
                <a:gd name="T42" fmla="*/ 1893 w 3306"/>
                <a:gd name="T43" fmla="*/ 76 h 3423"/>
                <a:gd name="T44" fmla="*/ 1961 w 3306"/>
                <a:gd name="T45" fmla="*/ 67 h 3423"/>
                <a:gd name="T46" fmla="*/ 2020 w 3306"/>
                <a:gd name="T47" fmla="*/ 101 h 3423"/>
                <a:gd name="T48" fmla="*/ 2417 w 3306"/>
                <a:gd name="T49" fmla="*/ 17 h 3423"/>
                <a:gd name="T50" fmla="*/ 2730 w 3306"/>
                <a:gd name="T51" fmla="*/ 237 h 3423"/>
                <a:gd name="T52" fmla="*/ 2781 w 3306"/>
                <a:gd name="T53" fmla="*/ 287 h 3423"/>
                <a:gd name="T54" fmla="*/ 2823 w 3306"/>
                <a:gd name="T55" fmla="*/ 321 h 3423"/>
                <a:gd name="T56" fmla="*/ 3051 w 3306"/>
                <a:gd name="T57" fmla="*/ 524 h 3423"/>
                <a:gd name="T58" fmla="*/ 3119 w 3306"/>
                <a:gd name="T59" fmla="*/ 1090 h 3423"/>
                <a:gd name="T60" fmla="*/ 3229 w 3306"/>
                <a:gd name="T61" fmla="*/ 1614 h 3423"/>
                <a:gd name="T62" fmla="*/ 3245 w 3306"/>
                <a:gd name="T63" fmla="*/ 1690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06" h="3423">
                  <a:moveTo>
                    <a:pt x="3245" y="1690"/>
                  </a:moveTo>
                  <a:lnTo>
                    <a:pt x="3245" y="1690"/>
                  </a:lnTo>
                  <a:cubicBezTo>
                    <a:pt x="3254" y="1741"/>
                    <a:pt x="3262" y="1783"/>
                    <a:pt x="3262" y="1842"/>
                  </a:cubicBezTo>
                  <a:cubicBezTo>
                    <a:pt x="3271" y="1867"/>
                    <a:pt x="3271" y="1884"/>
                    <a:pt x="3271" y="1910"/>
                  </a:cubicBezTo>
                  <a:cubicBezTo>
                    <a:pt x="3288" y="2079"/>
                    <a:pt x="3305" y="2239"/>
                    <a:pt x="3229" y="2400"/>
                  </a:cubicBezTo>
                  <a:cubicBezTo>
                    <a:pt x="3220" y="2425"/>
                    <a:pt x="3212" y="2442"/>
                    <a:pt x="3195" y="2468"/>
                  </a:cubicBezTo>
                  <a:cubicBezTo>
                    <a:pt x="3093" y="2687"/>
                    <a:pt x="2958" y="2882"/>
                    <a:pt x="2772" y="3042"/>
                  </a:cubicBezTo>
                  <a:cubicBezTo>
                    <a:pt x="2755" y="3068"/>
                    <a:pt x="2730" y="3084"/>
                    <a:pt x="2705" y="3101"/>
                  </a:cubicBezTo>
                  <a:cubicBezTo>
                    <a:pt x="2443" y="3304"/>
                    <a:pt x="2113" y="3422"/>
                    <a:pt x="1750" y="3422"/>
                  </a:cubicBezTo>
                  <a:cubicBezTo>
                    <a:pt x="1462" y="3422"/>
                    <a:pt x="1183" y="3346"/>
                    <a:pt x="955" y="3203"/>
                  </a:cubicBezTo>
                  <a:cubicBezTo>
                    <a:pt x="930" y="3194"/>
                    <a:pt x="905" y="3177"/>
                    <a:pt x="879" y="3160"/>
                  </a:cubicBezTo>
                  <a:cubicBezTo>
                    <a:pt x="347" y="2730"/>
                    <a:pt x="0" y="1960"/>
                    <a:pt x="304" y="1284"/>
                  </a:cubicBezTo>
                  <a:cubicBezTo>
                    <a:pt x="338" y="1191"/>
                    <a:pt x="271" y="1098"/>
                    <a:pt x="262" y="1006"/>
                  </a:cubicBezTo>
                  <a:cubicBezTo>
                    <a:pt x="228" y="769"/>
                    <a:pt x="423" y="608"/>
                    <a:pt x="651" y="541"/>
                  </a:cubicBezTo>
                  <a:cubicBezTo>
                    <a:pt x="719" y="515"/>
                    <a:pt x="786" y="473"/>
                    <a:pt x="862" y="448"/>
                  </a:cubicBezTo>
                  <a:cubicBezTo>
                    <a:pt x="888" y="439"/>
                    <a:pt x="905" y="431"/>
                    <a:pt x="930" y="414"/>
                  </a:cubicBezTo>
                  <a:cubicBezTo>
                    <a:pt x="1031" y="355"/>
                    <a:pt x="1116" y="270"/>
                    <a:pt x="1183" y="143"/>
                  </a:cubicBezTo>
                  <a:cubicBezTo>
                    <a:pt x="1200" y="101"/>
                    <a:pt x="1251" y="59"/>
                    <a:pt x="1302" y="42"/>
                  </a:cubicBezTo>
                  <a:cubicBezTo>
                    <a:pt x="1327" y="34"/>
                    <a:pt x="1344" y="34"/>
                    <a:pt x="1369" y="25"/>
                  </a:cubicBezTo>
                  <a:cubicBezTo>
                    <a:pt x="1505" y="8"/>
                    <a:pt x="1589" y="346"/>
                    <a:pt x="1767" y="194"/>
                  </a:cubicBezTo>
                  <a:cubicBezTo>
                    <a:pt x="1775" y="177"/>
                    <a:pt x="1792" y="169"/>
                    <a:pt x="1800" y="152"/>
                  </a:cubicBezTo>
                  <a:cubicBezTo>
                    <a:pt x="1834" y="126"/>
                    <a:pt x="1859" y="101"/>
                    <a:pt x="1893" y="76"/>
                  </a:cubicBezTo>
                  <a:cubicBezTo>
                    <a:pt x="1910" y="59"/>
                    <a:pt x="1936" y="59"/>
                    <a:pt x="1961" y="67"/>
                  </a:cubicBezTo>
                  <a:cubicBezTo>
                    <a:pt x="1978" y="76"/>
                    <a:pt x="2003" y="84"/>
                    <a:pt x="2020" y="101"/>
                  </a:cubicBezTo>
                  <a:cubicBezTo>
                    <a:pt x="2164" y="203"/>
                    <a:pt x="2291" y="0"/>
                    <a:pt x="2417" y="17"/>
                  </a:cubicBezTo>
                  <a:cubicBezTo>
                    <a:pt x="2544" y="42"/>
                    <a:pt x="2637" y="143"/>
                    <a:pt x="2730" y="237"/>
                  </a:cubicBezTo>
                  <a:cubicBezTo>
                    <a:pt x="2747" y="253"/>
                    <a:pt x="2764" y="270"/>
                    <a:pt x="2781" y="287"/>
                  </a:cubicBezTo>
                  <a:cubicBezTo>
                    <a:pt x="2789" y="296"/>
                    <a:pt x="2823" y="304"/>
                    <a:pt x="2823" y="321"/>
                  </a:cubicBezTo>
                  <a:cubicBezTo>
                    <a:pt x="2874" y="431"/>
                    <a:pt x="2967" y="465"/>
                    <a:pt x="3051" y="524"/>
                  </a:cubicBezTo>
                  <a:cubicBezTo>
                    <a:pt x="3212" y="634"/>
                    <a:pt x="3220" y="904"/>
                    <a:pt x="3119" y="1090"/>
                  </a:cubicBezTo>
                  <a:cubicBezTo>
                    <a:pt x="3034" y="1251"/>
                    <a:pt x="3178" y="1436"/>
                    <a:pt x="3229" y="1614"/>
                  </a:cubicBezTo>
                  <a:cubicBezTo>
                    <a:pt x="3229" y="1639"/>
                    <a:pt x="3237" y="1665"/>
                    <a:pt x="3245" y="1690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68" name="Freeform 15">
              <a:extLst>
                <a:ext uri="{FF2B5EF4-FFF2-40B4-BE49-F238E27FC236}">
                  <a16:creationId xmlns:a16="http://schemas.microsoft.com/office/drawing/2014/main" id="{769DB8BE-A0AF-42E1-B88A-5A304E5E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5334" y="2994498"/>
              <a:ext cx="517563" cy="517563"/>
            </a:xfrm>
            <a:custGeom>
              <a:avLst/>
              <a:gdLst>
                <a:gd name="T0" fmla="*/ 2966 w 2967"/>
                <a:gd name="T1" fmla="*/ 1487 h 2967"/>
                <a:gd name="T2" fmla="*/ 2966 w 2967"/>
                <a:gd name="T3" fmla="*/ 1487 h 2967"/>
                <a:gd name="T4" fmla="*/ 1487 w 2967"/>
                <a:gd name="T5" fmla="*/ 2966 h 2967"/>
                <a:gd name="T6" fmla="*/ 0 w 2967"/>
                <a:gd name="T7" fmla="*/ 1487 h 2967"/>
                <a:gd name="T8" fmla="*/ 1487 w 2967"/>
                <a:gd name="T9" fmla="*/ 0 h 2967"/>
                <a:gd name="T10" fmla="*/ 2966 w 2967"/>
                <a:gd name="T11" fmla="*/ 1487 h 2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7" h="2967">
                  <a:moveTo>
                    <a:pt x="2966" y="1487"/>
                  </a:moveTo>
                  <a:lnTo>
                    <a:pt x="2966" y="1487"/>
                  </a:lnTo>
                  <a:cubicBezTo>
                    <a:pt x="2966" y="2307"/>
                    <a:pt x="2307" y="2966"/>
                    <a:pt x="1487" y="2966"/>
                  </a:cubicBezTo>
                  <a:cubicBezTo>
                    <a:pt x="667" y="2966"/>
                    <a:pt x="0" y="2307"/>
                    <a:pt x="0" y="1487"/>
                  </a:cubicBezTo>
                  <a:cubicBezTo>
                    <a:pt x="0" y="668"/>
                    <a:pt x="667" y="0"/>
                    <a:pt x="1487" y="0"/>
                  </a:cubicBezTo>
                  <a:cubicBezTo>
                    <a:pt x="2307" y="0"/>
                    <a:pt x="2966" y="668"/>
                    <a:pt x="2966" y="1487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69" name="Freeform 16">
              <a:extLst>
                <a:ext uri="{FF2B5EF4-FFF2-40B4-BE49-F238E27FC236}">
                  <a16:creationId xmlns:a16="http://schemas.microsoft.com/office/drawing/2014/main" id="{2C25ADE6-AB05-4280-A325-32DA7C06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4604" y="3235522"/>
              <a:ext cx="193029" cy="580624"/>
            </a:xfrm>
            <a:custGeom>
              <a:avLst/>
              <a:gdLst>
                <a:gd name="T0" fmla="*/ 870 w 1107"/>
                <a:gd name="T1" fmla="*/ 0 h 3331"/>
                <a:gd name="T2" fmla="*/ 870 w 1107"/>
                <a:gd name="T3" fmla="*/ 0 h 3331"/>
                <a:gd name="T4" fmla="*/ 870 w 1107"/>
                <a:gd name="T5" fmla="*/ 0 h 3331"/>
                <a:gd name="T6" fmla="*/ 633 w 1107"/>
                <a:gd name="T7" fmla="*/ 237 h 3331"/>
                <a:gd name="T8" fmla="*/ 633 w 1107"/>
                <a:gd name="T9" fmla="*/ 1682 h 3331"/>
                <a:gd name="T10" fmla="*/ 498 w 1107"/>
                <a:gd name="T11" fmla="*/ 1504 h 3331"/>
                <a:gd name="T12" fmla="*/ 498 w 1107"/>
                <a:gd name="T13" fmla="*/ 820 h 3331"/>
                <a:gd name="T14" fmla="*/ 253 w 1107"/>
                <a:gd name="T15" fmla="*/ 566 h 3331"/>
                <a:gd name="T16" fmla="*/ 253 w 1107"/>
                <a:gd name="T17" fmla="*/ 566 h 3331"/>
                <a:gd name="T18" fmla="*/ 0 w 1107"/>
                <a:gd name="T19" fmla="*/ 820 h 3331"/>
                <a:gd name="T20" fmla="*/ 0 w 1107"/>
                <a:gd name="T21" fmla="*/ 1665 h 3331"/>
                <a:gd name="T22" fmla="*/ 0 w 1107"/>
                <a:gd name="T23" fmla="*/ 1665 h 3331"/>
                <a:gd name="T24" fmla="*/ 633 w 1107"/>
                <a:gd name="T25" fmla="*/ 2561 h 3331"/>
                <a:gd name="T26" fmla="*/ 633 w 1107"/>
                <a:gd name="T27" fmla="*/ 3330 h 3331"/>
                <a:gd name="T28" fmla="*/ 1106 w 1107"/>
                <a:gd name="T29" fmla="*/ 3330 h 3331"/>
                <a:gd name="T30" fmla="*/ 1106 w 1107"/>
                <a:gd name="T31" fmla="*/ 237 h 3331"/>
                <a:gd name="T32" fmla="*/ 870 w 1107"/>
                <a:gd name="T33" fmla="*/ 0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7" h="3331">
                  <a:moveTo>
                    <a:pt x="870" y="0"/>
                  </a:moveTo>
                  <a:lnTo>
                    <a:pt x="870" y="0"/>
                  </a:lnTo>
                  <a:lnTo>
                    <a:pt x="870" y="0"/>
                  </a:lnTo>
                  <a:cubicBezTo>
                    <a:pt x="735" y="0"/>
                    <a:pt x="633" y="110"/>
                    <a:pt x="633" y="237"/>
                  </a:cubicBezTo>
                  <a:cubicBezTo>
                    <a:pt x="633" y="1682"/>
                    <a:pt x="633" y="1682"/>
                    <a:pt x="633" y="1682"/>
                  </a:cubicBezTo>
                  <a:cubicBezTo>
                    <a:pt x="498" y="1504"/>
                    <a:pt x="498" y="1504"/>
                    <a:pt x="498" y="1504"/>
                  </a:cubicBezTo>
                  <a:cubicBezTo>
                    <a:pt x="498" y="820"/>
                    <a:pt x="498" y="820"/>
                    <a:pt x="498" y="820"/>
                  </a:cubicBezTo>
                  <a:cubicBezTo>
                    <a:pt x="498" y="676"/>
                    <a:pt x="388" y="566"/>
                    <a:pt x="253" y="566"/>
                  </a:cubicBezTo>
                  <a:lnTo>
                    <a:pt x="253" y="566"/>
                  </a:lnTo>
                  <a:cubicBezTo>
                    <a:pt x="109" y="566"/>
                    <a:pt x="0" y="676"/>
                    <a:pt x="0" y="820"/>
                  </a:cubicBezTo>
                  <a:cubicBezTo>
                    <a:pt x="0" y="1665"/>
                    <a:pt x="0" y="1665"/>
                    <a:pt x="0" y="1665"/>
                  </a:cubicBezTo>
                  <a:lnTo>
                    <a:pt x="0" y="1665"/>
                  </a:lnTo>
                  <a:cubicBezTo>
                    <a:pt x="633" y="2561"/>
                    <a:pt x="633" y="2561"/>
                    <a:pt x="633" y="2561"/>
                  </a:cubicBezTo>
                  <a:cubicBezTo>
                    <a:pt x="633" y="3330"/>
                    <a:pt x="633" y="3330"/>
                    <a:pt x="633" y="3330"/>
                  </a:cubicBezTo>
                  <a:cubicBezTo>
                    <a:pt x="1106" y="3330"/>
                    <a:pt x="1106" y="3330"/>
                    <a:pt x="1106" y="3330"/>
                  </a:cubicBezTo>
                  <a:cubicBezTo>
                    <a:pt x="1106" y="237"/>
                    <a:pt x="1106" y="237"/>
                    <a:pt x="1106" y="237"/>
                  </a:cubicBezTo>
                  <a:cubicBezTo>
                    <a:pt x="1106" y="110"/>
                    <a:pt x="997" y="0"/>
                    <a:pt x="870" y="0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70" name="Freeform 17">
              <a:extLst>
                <a:ext uri="{FF2B5EF4-FFF2-40B4-BE49-F238E27FC236}">
                  <a16:creationId xmlns:a16="http://schemas.microsoft.com/office/drawing/2014/main" id="{6B99B382-983F-468D-A1B9-8AC71B2DD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507" y="2676845"/>
              <a:ext cx="807490" cy="837483"/>
            </a:xfrm>
            <a:custGeom>
              <a:avLst/>
              <a:gdLst>
                <a:gd name="T0" fmla="*/ 4555 w 4632"/>
                <a:gd name="T1" fmla="*/ 2374 h 4800"/>
                <a:gd name="T2" fmla="*/ 4555 w 4632"/>
                <a:gd name="T3" fmla="*/ 2374 h 4800"/>
                <a:gd name="T4" fmla="*/ 4580 w 4632"/>
                <a:gd name="T5" fmla="*/ 2585 h 4800"/>
                <a:gd name="T6" fmla="*/ 4589 w 4632"/>
                <a:gd name="T7" fmla="*/ 2678 h 4800"/>
                <a:gd name="T8" fmla="*/ 4530 w 4632"/>
                <a:gd name="T9" fmla="*/ 3363 h 4800"/>
                <a:gd name="T10" fmla="*/ 4479 w 4632"/>
                <a:gd name="T11" fmla="*/ 3464 h 4800"/>
                <a:gd name="T12" fmla="*/ 3887 w 4632"/>
                <a:gd name="T13" fmla="*/ 4276 h 4800"/>
                <a:gd name="T14" fmla="*/ 3794 w 4632"/>
                <a:gd name="T15" fmla="*/ 4352 h 4800"/>
                <a:gd name="T16" fmla="*/ 2459 w 4632"/>
                <a:gd name="T17" fmla="*/ 4799 h 4800"/>
                <a:gd name="T18" fmla="*/ 1335 w 4632"/>
                <a:gd name="T19" fmla="*/ 4495 h 4800"/>
                <a:gd name="T20" fmla="*/ 1225 w 4632"/>
                <a:gd name="T21" fmla="*/ 4428 h 4800"/>
                <a:gd name="T22" fmla="*/ 422 w 4632"/>
                <a:gd name="T23" fmla="*/ 1808 h 4800"/>
                <a:gd name="T24" fmla="*/ 363 w 4632"/>
                <a:gd name="T25" fmla="*/ 1411 h 4800"/>
                <a:gd name="T26" fmla="*/ 904 w 4632"/>
                <a:gd name="T27" fmla="*/ 751 h 4800"/>
                <a:gd name="T28" fmla="*/ 1209 w 4632"/>
                <a:gd name="T29" fmla="*/ 633 h 4800"/>
                <a:gd name="T30" fmla="*/ 1301 w 4632"/>
                <a:gd name="T31" fmla="*/ 582 h 4800"/>
                <a:gd name="T32" fmla="*/ 1656 w 4632"/>
                <a:gd name="T33" fmla="*/ 203 h 4800"/>
                <a:gd name="T34" fmla="*/ 1825 w 4632"/>
                <a:gd name="T35" fmla="*/ 60 h 4800"/>
                <a:gd name="T36" fmla="*/ 1910 w 4632"/>
                <a:gd name="T37" fmla="*/ 43 h 4800"/>
                <a:gd name="T38" fmla="*/ 2468 w 4632"/>
                <a:gd name="T39" fmla="*/ 271 h 4800"/>
                <a:gd name="T40" fmla="*/ 2527 w 4632"/>
                <a:gd name="T41" fmla="*/ 212 h 4800"/>
                <a:gd name="T42" fmla="*/ 2645 w 4632"/>
                <a:gd name="T43" fmla="*/ 110 h 4800"/>
                <a:gd name="T44" fmla="*/ 2747 w 4632"/>
                <a:gd name="T45" fmla="*/ 93 h 4800"/>
                <a:gd name="T46" fmla="*/ 2831 w 4632"/>
                <a:gd name="T47" fmla="*/ 144 h 4800"/>
                <a:gd name="T48" fmla="*/ 3380 w 4632"/>
                <a:gd name="T49" fmla="*/ 34 h 4800"/>
                <a:gd name="T50" fmla="*/ 3828 w 4632"/>
                <a:gd name="T51" fmla="*/ 337 h 4800"/>
                <a:gd name="T52" fmla="*/ 3896 w 4632"/>
                <a:gd name="T53" fmla="*/ 405 h 4800"/>
                <a:gd name="T54" fmla="*/ 3955 w 4632"/>
                <a:gd name="T55" fmla="*/ 456 h 4800"/>
                <a:gd name="T56" fmla="*/ 4284 w 4632"/>
                <a:gd name="T57" fmla="*/ 735 h 4800"/>
                <a:gd name="T58" fmla="*/ 4369 w 4632"/>
                <a:gd name="T59" fmla="*/ 1538 h 4800"/>
                <a:gd name="T60" fmla="*/ 4521 w 4632"/>
                <a:gd name="T61" fmla="*/ 2264 h 4800"/>
                <a:gd name="T62" fmla="*/ 4555 w 4632"/>
                <a:gd name="T63" fmla="*/ 2374 h 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32" h="4800">
                  <a:moveTo>
                    <a:pt x="4555" y="2374"/>
                  </a:moveTo>
                  <a:lnTo>
                    <a:pt x="4555" y="2374"/>
                  </a:lnTo>
                  <a:cubicBezTo>
                    <a:pt x="4564" y="2442"/>
                    <a:pt x="4572" y="2509"/>
                    <a:pt x="4580" y="2585"/>
                  </a:cubicBezTo>
                  <a:cubicBezTo>
                    <a:pt x="4580" y="2619"/>
                    <a:pt x="4580" y="2653"/>
                    <a:pt x="4589" y="2678"/>
                  </a:cubicBezTo>
                  <a:cubicBezTo>
                    <a:pt x="4606" y="2915"/>
                    <a:pt x="4631" y="3143"/>
                    <a:pt x="4530" y="3363"/>
                  </a:cubicBezTo>
                  <a:cubicBezTo>
                    <a:pt x="4513" y="3397"/>
                    <a:pt x="4496" y="3430"/>
                    <a:pt x="4479" y="3464"/>
                  </a:cubicBezTo>
                  <a:cubicBezTo>
                    <a:pt x="4335" y="3769"/>
                    <a:pt x="4141" y="4047"/>
                    <a:pt x="3887" y="4276"/>
                  </a:cubicBezTo>
                  <a:cubicBezTo>
                    <a:pt x="3862" y="4301"/>
                    <a:pt x="3828" y="4326"/>
                    <a:pt x="3794" y="4352"/>
                  </a:cubicBezTo>
                  <a:cubicBezTo>
                    <a:pt x="3423" y="4630"/>
                    <a:pt x="2958" y="4799"/>
                    <a:pt x="2459" y="4799"/>
                  </a:cubicBezTo>
                  <a:cubicBezTo>
                    <a:pt x="2045" y="4799"/>
                    <a:pt x="1665" y="4690"/>
                    <a:pt x="1335" y="4495"/>
                  </a:cubicBezTo>
                  <a:cubicBezTo>
                    <a:pt x="1301" y="4470"/>
                    <a:pt x="1259" y="4453"/>
                    <a:pt x="1225" y="4428"/>
                  </a:cubicBezTo>
                  <a:cubicBezTo>
                    <a:pt x="490" y="3827"/>
                    <a:pt x="0" y="2746"/>
                    <a:pt x="422" y="1808"/>
                  </a:cubicBezTo>
                  <a:cubicBezTo>
                    <a:pt x="473" y="1673"/>
                    <a:pt x="380" y="1546"/>
                    <a:pt x="363" y="1411"/>
                  </a:cubicBezTo>
                  <a:cubicBezTo>
                    <a:pt x="321" y="1081"/>
                    <a:pt x="591" y="853"/>
                    <a:pt x="904" y="751"/>
                  </a:cubicBezTo>
                  <a:cubicBezTo>
                    <a:pt x="1006" y="726"/>
                    <a:pt x="1098" y="667"/>
                    <a:pt x="1209" y="633"/>
                  </a:cubicBezTo>
                  <a:cubicBezTo>
                    <a:pt x="1242" y="616"/>
                    <a:pt x="1276" y="599"/>
                    <a:pt x="1301" y="582"/>
                  </a:cubicBezTo>
                  <a:cubicBezTo>
                    <a:pt x="1445" y="498"/>
                    <a:pt x="1563" y="380"/>
                    <a:pt x="1656" y="203"/>
                  </a:cubicBezTo>
                  <a:cubicBezTo>
                    <a:pt x="1690" y="136"/>
                    <a:pt x="1749" y="85"/>
                    <a:pt x="1825" y="60"/>
                  </a:cubicBezTo>
                  <a:cubicBezTo>
                    <a:pt x="1851" y="51"/>
                    <a:pt x="1885" y="43"/>
                    <a:pt x="1910" y="43"/>
                  </a:cubicBezTo>
                  <a:cubicBezTo>
                    <a:pt x="2104" y="17"/>
                    <a:pt x="2231" y="481"/>
                    <a:pt x="2468" y="271"/>
                  </a:cubicBezTo>
                  <a:cubicBezTo>
                    <a:pt x="2493" y="254"/>
                    <a:pt x="2510" y="237"/>
                    <a:pt x="2527" y="212"/>
                  </a:cubicBezTo>
                  <a:cubicBezTo>
                    <a:pt x="2569" y="178"/>
                    <a:pt x="2603" y="136"/>
                    <a:pt x="2645" y="110"/>
                  </a:cubicBezTo>
                  <a:cubicBezTo>
                    <a:pt x="2679" y="85"/>
                    <a:pt x="2713" y="85"/>
                    <a:pt x="2747" y="93"/>
                  </a:cubicBezTo>
                  <a:cubicBezTo>
                    <a:pt x="2772" y="110"/>
                    <a:pt x="2806" y="127"/>
                    <a:pt x="2831" y="144"/>
                  </a:cubicBezTo>
                  <a:cubicBezTo>
                    <a:pt x="3042" y="288"/>
                    <a:pt x="3211" y="0"/>
                    <a:pt x="3380" y="34"/>
                  </a:cubicBezTo>
                  <a:cubicBezTo>
                    <a:pt x="3566" y="60"/>
                    <a:pt x="3693" y="203"/>
                    <a:pt x="3828" y="337"/>
                  </a:cubicBezTo>
                  <a:cubicBezTo>
                    <a:pt x="3854" y="363"/>
                    <a:pt x="3870" y="380"/>
                    <a:pt x="3896" y="405"/>
                  </a:cubicBezTo>
                  <a:cubicBezTo>
                    <a:pt x="3913" y="422"/>
                    <a:pt x="3955" y="430"/>
                    <a:pt x="3955" y="456"/>
                  </a:cubicBezTo>
                  <a:cubicBezTo>
                    <a:pt x="4023" y="599"/>
                    <a:pt x="4166" y="659"/>
                    <a:pt x="4284" y="735"/>
                  </a:cubicBezTo>
                  <a:cubicBezTo>
                    <a:pt x="4496" y="887"/>
                    <a:pt x="4513" y="1275"/>
                    <a:pt x="4369" y="1538"/>
                  </a:cubicBezTo>
                  <a:cubicBezTo>
                    <a:pt x="4251" y="1757"/>
                    <a:pt x="4454" y="2019"/>
                    <a:pt x="4521" y="2264"/>
                  </a:cubicBezTo>
                  <a:cubicBezTo>
                    <a:pt x="4530" y="2298"/>
                    <a:pt x="4538" y="2332"/>
                    <a:pt x="4555" y="2374"/>
                  </a:cubicBezTo>
                </a:path>
              </a:pathLst>
            </a:custGeom>
            <a:solidFill>
              <a:srgbClr val="F7C905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71" name="Freeform 18">
              <a:extLst>
                <a:ext uri="{FF2B5EF4-FFF2-40B4-BE49-F238E27FC236}">
                  <a16:creationId xmlns:a16="http://schemas.microsoft.com/office/drawing/2014/main" id="{22C1B25A-D68A-4FFC-ACF6-432C2CDC6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0663" y="2915287"/>
              <a:ext cx="575241" cy="596774"/>
            </a:xfrm>
            <a:custGeom>
              <a:avLst/>
              <a:gdLst>
                <a:gd name="T0" fmla="*/ 3246 w 3297"/>
                <a:gd name="T1" fmla="*/ 1690 h 3423"/>
                <a:gd name="T2" fmla="*/ 3246 w 3297"/>
                <a:gd name="T3" fmla="*/ 1690 h 3423"/>
                <a:gd name="T4" fmla="*/ 3262 w 3297"/>
                <a:gd name="T5" fmla="*/ 1842 h 3423"/>
                <a:gd name="T6" fmla="*/ 3271 w 3297"/>
                <a:gd name="T7" fmla="*/ 1910 h 3423"/>
                <a:gd name="T8" fmla="*/ 3229 w 3297"/>
                <a:gd name="T9" fmla="*/ 2400 h 3423"/>
                <a:gd name="T10" fmla="*/ 3195 w 3297"/>
                <a:gd name="T11" fmla="*/ 2468 h 3423"/>
                <a:gd name="T12" fmla="*/ 2772 w 3297"/>
                <a:gd name="T13" fmla="*/ 3042 h 3423"/>
                <a:gd name="T14" fmla="*/ 2705 w 3297"/>
                <a:gd name="T15" fmla="*/ 3101 h 3423"/>
                <a:gd name="T16" fmla="*/ 1750 w 3297"/>
                <a:gd name="T17" fmla="*/ 3422 h 3423"/>
                <a:gd name="T18" fmla="*/ 947 w 3297"/>
                <a:gd name="T19" fmla="*/ 3203 h 3423"/>
                <a:gd name="T20" fmla="*/ 871 w 3297"/>
                <a:gd name="T21" fmla="*/ 3160 h 3423"/>
                <a:gd name="T22" fmla="*/ 296 w 3297"/>
                <a:gd name="T23" fmla="*/ 1284 h 3423"/>
                <a:gd name="T24" fmla="*/ 262 w 3297"/>
                <a:gd name="T25" fmla="*/ 1006 h 3423"/>
                <a:gd name="T26" fmla="*/ 643 w 3297"/>
                <a:gd name="T27" fmla="*/ 541 h 3423"/>
                <a:gd name="T28" fmla="*/ 862 w 3297"/>
                <a:gd name="T29" fmla="*/ 448 h 3423"/>
                <a:gd name="T30" fmla="*/ 922 w 3297"/>
                <a:gd name="T31" fmla="*/ 414 h 3423"/>
                <a:gd name="T32" fmla="*/ 1175 w 3297"/>
                <a:gd name="T33" fmla="*/ 143 h 3423"/>
                <a:gd name="T34" fmla="*/ 1302 w 3297"/>
                <a:gd name="T35" fmla="*/ 42 h 3423"/>
                <a:gd name="T36" fmla="*/ 1361 w 3297"/>
                <a:gd name="T37" fmla="*/ 25 h 3423"/>
                <a:gd name="T38" fmla="*/ 1758 w 3297"/>
                <a:gd name="T39" fmla="*/ 194 h 3423"/>
                <a:gd name="T40" fmla="*/ 1800 w 3297"/>
                <a:gd name="T41" fmla="*/ 152 h 3423"/>
                <a:gd name="T42" fmla="*/ 1885 w 3297"/>
                <a:gd name="T43" fmla="*/ 76 h 3423"/>
                <a:gd name="T44" fmla="*/ 1952 w 3297"/>
                <a:gd name="T45" fmla="*/ 67 h 3423"/>
                <a:gd name="T46" fmla="*/ 2020 w 3297"/>
                <a:gd name="T47" fmla="*/ 101 h 3423"/>
                <a:gd name="T48" fmla="*/ 2409 w 3297"/>
                <a:gd name="T49" fmla="*/ 17 h 3423"/>
                <a:gd name="T50" fmla="*/ 2730 w 3297"/>
                <a:gd name="T51" fmla="*/ 237 h 3423"/>
                <a:gd name="T52" fmla="*/ 2781 w 3297"/>
                <a:gd name="T53" fmla="*/ 287 h 3423"/>
                <a:gd name="T54" fmla="*/ 2823 w 3297"/>
                <a:gd name="T55" fmla="*/ 321 h 3423"/>
                <a:gd name="T56" fmla="*/ 3051 w 3297"/>
                <a:gd name="T57" fmla="*/ 524 h 3423"/>
                <a:gd name="T58" fmla="*/ 3110 w 3297"/>
                <a:gd name="T59" fmla="*/ 1090 h 3423"/>
                <a:gd name="T60" fmla="*/ 3220 w 3297"/>
                <a:gd name="T61" fmla="*/ 1614 h 3423"/>
                <a:gd name="T62" fmla="*/ 3246 w 3297"/>
                <a:gd name="T63" fmla="*/ 1690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97" h="3423">
                  <a:moveTo>
                    <a:pt x="3246" y="1690"/>
                  </a:moveTo>
                  <a:lnTo>
                    <a:pt x="3246" y="1690"/>
                  </a:lnTo>
                  <a:cubicBezTo>
                    <a:pt x="3254" y="1741"/>
                    <a:pt x="3262" y="1783"/>
                    <a:pt x="3262" y="1842"/>
                  </a:cubicBezTo>
                  <a:cubicBezTo>
                    <a:pt x="3262" y="1867"/>
                    <a:pt x="3262" y="1884"/>
                    <a:pt x="3271" y="1910"/>
                  </a:cubicBezTo>
                  <a:cubicBezTo>
                    <a:pt x="3280" y="2079"/>
                    <a:pt x="3296" y="2239"/>
                    <a:pt x="3229" y="2400"/>
                  </a:cubicBezTo>
                  <a:cubicBezTo>
                    <a:pt x="3220" y="2425"/>
                    <a:pt x="3203" y="2442"/>
                    <a:pt x="3195" y="2468"/>
                  </a:cubicBezTo>
                  <a:cubicBezTo>
                    <a:pt x="3085" y="2687"/>
                    <a:pt x="2950" y="2882"/>
                    <a:pt x="2772" y="3042"/>
                  </a:cubicBezTo>
                  <a:cubicBezTo>
                    <a:pt x="2747" y="3068"/>
                    <a:pt x="2722" y="3084"/>
                    <a:pt x="2705" y="3101"/>
                  </a:cubicBezTo>
                  <a:cubicBezTo>
                    <a:pt x="2434" y="3304"/>
                    <a:pt x="2105" y="3422"/>
                    <a:pt x="1750" y="3422"/>
                  </a:cubicBezTo>
                  <a:cubicBezTo>
                    <a:pt x="1454" y="3422"/>
                    <a:pt x="1184" y="3346"/>
                    <a:pt x="947" y="3203"/>
                  </a:cubicBezTo>
                  <a:cubicBezTo>
                    <a:pt x="922" y="3194"/>
                    <a:pt x="896" y="3177"/>
                    <a:pt x="871" y="3160"/>
                  </a:cubicBezTo>
                  <a:cubicBezTo>
                    <a:pt x="347" y="2730"/>
                    <a:pt x="0" y="1960"/>
                    <a:pt x="296" y="1284"/>
                  </a:cubicBezTo>
                  <a:cubicBezTo>
                    <a:pt x="339" y="1191"/>
                    <a:pt x="262" y="1098"/>
                    <a:pt x="262" y="1006"/>
                  </a:cubicBezTo>
                  <a:cubicBezTo>
                    <a:pt x="228" y="769"/>
                    <a:pt x="423" y="608"/>
                    <a:pt x="643" y="541"/>
                  </a:cubicBezTo>
                  <a:cubicBezTo>
                    <a:pt x="710" y="515"/>
                    <a:pt x="786" y="473"/>
                    <a:pt x="862" y="448"/>
                  </a:cubicBezTo>
                  <a:cubicBezTo>
                    <a:pt x="879" y="439"/>
                    <a:pt x="905" y="431"/>
                    <a:pt x="922" y="414"/>
                  </a:cubicBezTo>
                  <a:cubicBezTo>
                    <a:pt x="1031" y="355"/>
                    <a:pt x="1116" y="270"/>
                    <a:pt x="1175" y="143"/>
                  </a:cubicBezTo>
                  <a:cubicBezTo>
                    <a:pt x="1200" y="101"/>
                    <a:pt x="1243" y="59"/>
                    <a:pt x="1302" y="42"/>
                  </a:cubicBezTo>
                  <a:cubicBezTo>
                    <a:pt x="1319" y="34"/>
                    <a:pt x="1344" y="34"/>
                    <a:pt x="1361" y="25"/>
                  </a:cubicBezTo>
                  <a:cubicBezTo>
                    <a:pt x="1505" y="8"/>
                    <a:pt x="1589" y="346"/>
                    <a:pt x="1758" y="194"/>
                  </a:cubicBezTo>
                  <a:cubicBezTo>
                    <a:pt x="1775" y="177"/>
                    <a:pt x="1783" y="169"/>
                    <a:pt x="1800" y="152"/>
                  </a:cubicBezTo>
                  <a:cubicBezTo>
                    <a:pt x="1826" y="126"/>
                    <a:pt x="1860" y="101"/>
                    <a:pt x="1885" y="76"/>
                  </a:cubicBezTo>
                  <a:cubicBezTo>
                    <a:pt x="1910" y="59"/>
                    <a:pt x="1936" y="59"/>
                    <a:pt x="1952" y="67"/>
                  </a:cubicBezTo>
                  <a:cubicBezTo>
                    <a:pt x="1978" y="76"/>
                    <a:pt x="1995" y="84"/>
                    <a:pt x="2020" y="101"/>
                  </a:cubicBezTo>
                  <a:cubicBezTo>
                    <a:pt x="2164" y="203"/>
                    <a:pt x="2291" y="0"/>
                    <a:pt x="2409" y="17"/>
                  </a:cubicBezTo>
                  <a:cubicBezTo>
                    <a:pt x="2536" y="42"/>
                    <a:pt x="2629" y="143"/>
                    <a:pt x="2730" y="237"/>
                  </a:cubicBezTo>
                  <a:cubicBezTo>
                    <a:pt x="2747" y="253"/>
                    <a:pt x="2764" y="270"/>
                    <a:pt x="2781" y="287"/>
                  </a:cubicBezTo>
                  <a:cubicBezTo>
                    <a:pt x="2789" y="296"/>
                    <a:pt x="2823" y="304"/>
                    <a:pt x="2823" y="321"/>
                  </a:cubicBezTo>
                  <a:cubicBezTo>
                    <a:pt x="2865" y="431"/>
                    <a:pt x="2967" y="465"/>
                    <a:pt x="3051" y="524"/>
                  </a:cubicBezTo>
                  <a:cubicBezTo>
                    <a:pt x="3203" y="634"/>
                    <a:pt x="3212" y="904"/>
                    <a:pt x="3110" y="1090"/>
                  </a:cubicBezTo>
                  <a:cubicBezTo>
                    <a:pt x="3026" y="1251"/>
                    <a:pt x="3178" y="1436"/>
                    <a:pt x="3220" y="1614"/>
                  </a:cubicBezTo>
                  <a:cubicBezTo>
                    <a:pt x="3229" y="1639"/>
                    <a:pt x="3237" y="1665"/>
                    <a:pt x="3246" y="1690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72" name="Freeform 421">
              <a:extLst>
                <a:ext uri="{FF2B5EF4-FFF2-40B4-BE49-F238E27FC236}">
                  <a16:creationId xmlns:a16="http://schemas.microsoft.com/office/drawing/2014/main" id="{FEB29566-C9D4-4085-A4A5-C5422033A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8943" y="2994498"/>
              <a:ext cx="517564" cy="517563"/>
            </a:xfrm>
            <a:custGeom>
              <a:avLst/>
              <a:gdLst>
                <a:gd name="T0" fmla="*/ 2966 w 2967"/>
                <a:gd name="T1" fmla="*/ 1487 h 2967"/>
                <a:gd name="T2" fmla="*/ 2966 w 2967"/>
                <a:gd name="T3" fmla="*/ 1487 h 2967"/>
                <a:gd name="T4" fmla="*/ 1479 w 2967"/>
                <a:gd name="T5" fmla="*/ 2966 h 2967"/>
                <a:gd name="T6" fmla="*/ 0 w 2967"/>
                <a:gd name="T7" fmla="*/ 1487 h 2967"/>
                <a:gd name="T8" fmla="*/ 1479 w 2967"/>
                <a:gd name="T9" fmla="*/ 0 h 2967"/>
                <a:gd name="T10" fmla="*/ 2966 w 2967"/>
                <a:gd name="T11" fmla="*/ 1487 h 2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7" h="2967">
                  <a:moveTo>
                    <a:pt x="2966" y="1487"/>
                  </a:moveTo>
                  <a:lnTo>
                    <a:pt x="2966" y="1487"/>
                  </a:lnTo>
                  <a:cubicBezTo>
                    <a:pt x="2966" y="2307"/>
                    <a:pt x="2299" y="2966"/>
                    <a:pt x="1479" y="2966"/>
                  </a:cubicBezTo>
                  <a:cubicBezTo>
                    <a:pt x="659" y="2966"/>
                    <a:pt x="0" y="2307"/>
                    <a:pt x="0" y="1487"/>
                  </a:cubicBezTo>
                  <a:cubicBezTo>
                    <a:pt x="0" y="668"/>
                    <a:pt x="659" y="0"/>
                    <a:pt x="1479" y="0"/>
                  </a:cubicBezTo>
                  <a:cubicBezTo>
                    <a:pt x="2299" y="0"/>
                    <a:pt x="2966" y="668"/>
                    <a:pt x="2966" y="1487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73" name="Freeform 424">
              <a:extLst>
                <a:ext uri="{FF2B5EF4-FFF2-40B4-BE49-F238E27FC236}">
                  <a16:creationId xmlns:a16="http://schemas.microsoft.com/office/drawing/2014/main" id="{B53F5A21-DAF4-43E3-87B4-F5FB94676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2699" y="3249090"/>
              <a:ext cx="193029" cy="580624"/>
            </a:xfrm>
            <a:custGeom>
              <a:avLst/>
              <a:gdLst>
                <a:gd name="T0" fmla="*/ 871 w 1108"/>
                <a:gd name="T1" fmla="*/ 0 h 3331"/>
                <a:gd name="T2" fmla="*/ 871 w 1108"/>
                <a:gd name="T3" fmla="*/ 0 h 3331"/>
                <a:gd name="T4" fmla="*/ 871 w 1108"/>
                <a:gd name="T5" fmla="*/ 0 h 3331"/>
                <a:gd name="T6" fmla="*/ 634 w 1108"/>
                <a:gd name="T7" fmla="*/ 237 h 3331"/>
                <a:gd name="T8" fmla="*/ 634 w 1108"/>
                <a:gd name="T9" fmla="*/ 1682 h 3331"/>
                <a:gd name="T10" fmla="*/ 507 w 1108"/>
                <a:gd name="T11" fmla="*/ 1504 h 3331"/>
                <a:gd name="T12" fmla="*/ 507 w 1108"/>
                <a:gd name="T13" fmla="*/ 820 h 3331"/>
                <a:gd name="T14" fmla="*/ 254 w 1108"/>
                <a:gd name="T15" fmla="*/ 566 h 3331"/>
                <a:gd name="T16" fmla="*/ 254 w 1108"/>
                <a:gd name="T17" fmla="*/ 566 h 3331"/>
                <a:gd name="T18" fmla="*/ 0 w 1108"/>
                <a:gd name="T19" fmla="*/ 820 h 3331"/>
                <a:gd name="T20" fmla="*/ 0 w 1108"/>
                <a:gd name="T21" fmla="*/ 1665 h 3331"/>
                <a:gd name="T22" fmla="*/ 0 w 1108"/>
                <a:gd name="T23" fmla="*/ 1665 h 3331"/>
                <a:gd name="T24" fmla="*/ 634 w 1108"/>
                <a:gd name="T25" fmla="*/ 2561 h 3331"/>
                <a:gd name="T26" fmla="*/ 634 w 1108"/>
                <a:gd name="T27" fmla="*/ 3330 h 3331"/>
                <a:gd name="T28" fmla="*/ 1107 w 1108"/>
                <a:gd name="T29" fmla="*/ 3330 h 3331"/>
                <a:gd name="T30" fmla="*/ 1107 w 1108"/>
                <a:gd name="T31" fmla="*/ 237 h 3331"/>
                <a:gd name="T32" fmla="*/ 871 w 1108"/>
                <a:gd name="T33" fmla="*/ 0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8" h="3331">
                  <a:moveTo>
                    <a:pt x="871" y="0"/>
                  </a:moveTo>
                  <a:lnTo>
                    <a:pt x="871" y="0"/>
                  </a:lnTo>
                  <a:lnTo>
                    <a:pt x="871" y="0"/>
                  </a:lnTo>
                  <a:cubicBezTo>
                    <a:pt x="744" y="0"/>
                    <a:pt x="634" y="110"/>
                    <a:pt x="634" y="237"/>
                  </a:cubicBezTo>
                  <a:cubicBezTo>
                    <a:pt x="634" y="1682"/>
                    <a:pt x="634" y="1682"/>
                    <a:pt x="634" y="1682"/>
                  </a:cubicBezTo>
                  <a:cubicBezTo>
                    <a:pt x="507" y="1504"/>
                    <a:pt x="507" y="1504"/>
                    <a:pt x="507" y="1504"/>
                  </a:cubicBezTo>
                  <a:cubicBezTo>
                    <a:pt x="507" y="820"/>
                    <a:pt x="507" y="820"/>
                    <a:pt x="507" y="820"/>
                  </a:cubicBezTo>
                  <a:cubicBezTo>
                    <a:pt x="507" y="676"/>
                    <a:pt x="389" y="566"/>
                    <a:pt x="254" y="566"/>
                  </a:cubicBezTo>
                  <a:lnTo>
                    <a:pt x="254" y="566"/>
                  </a:lnTo>
                  <a:cubicBezTo>
                    <a:pt x="110" y="566"/>
                    <a:pt x="0" y="676"/>
                    <a:pt x="0" y="820"/>
                  </a:cubicBezTo>
                  <a:cubicBezTo>
                    <a:pt x="0" y="1665"/>
                    <a:pt x="0" y="1665"/>
                    <a:pt x="0" y="1665"/>
                  </a:cubicBezTo>
                  <a:lnTo>
                    <a:pt x="0" y="1665"/>
                  </a:lnTo>
                  <a:cubicBezTo>
                    <a:pt x="634" y="2561"/>
                    <a:pt x="634" y="2561"/>
                    <a:pt x="634" y="2561"/>
                  </a:cubicBezTo>
                  <a:cubicBezTo>
                    <a:pt x="634" y="3330"/>
                    <a:pt x="634" y="3330"/>
                    <a:pt x="634" y="3330"/>
                  </a:cubicBezTo>
                  <a:cubicBezTo>
                    <a:pt x="1107" y="3330"/>
                    <a:pt x="1107" y="3330"/>
                    <a:pt x="1107" y="3330"/>
                  </a:cubicBezTo>
                  <a:cubicBezTo>
                    <a:pt x="1107" y="237"/>
                    <a:pt x="1107" y="237"/>
                    <a:pt x="1107" y="237"/>
                  </a:cubicBezTo>
                  <a:cubicBezTo>
                    <a:pt x="1107" y="110"/>
                    <a:pt x="1006" y="0"/>
                    <a:pt x="871" y="0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74" name="Freeform 425">
              <a:extLst>
                <a:ext uri="{FF2B5EF4-FFF2-40B4-BE49-F238E27FC236}">
                  <a16:creationId xmlns:a16="http://schemas.microsoft.com/office/drawing/2014/main" id="{96E176BD-A3F3-4EDA-B71E-537EDE26E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2448" y="2529229"/>
              <a:ext cx="948224" cy="982831"/>
            </a:xfrm>
            <a:custGeom>
              <a:avLst/>
              <a:gdLst>
                <a:gd name="T0" fmla="*/ 5341 w 5435"/>
                <a:gd name="T1" fmla="*/ 2788 h 5636"/>
                <a:gd name="T2" fmla="*/ 5341 w 5435"/>
                <a:gd name="T3" fmla="*/ 2788 h 5636"/>
                <a:gd name="T4" fmla="*/ 5375 w 5435"/>
                <a:gd name="T5" fmla="*/ 3033 h 5636"/>
                <a:gd name="T6" fmla="*/ 5383 w 5435"/>
                <a:gd name="T7" fmla="*/ 3151 h 5636"/>
                <a:gd name="T8" fmla="*/ 5315 w 5435"/>
                <a:gd name="T9" fmla="*/ 3945 h 5636"/>
                <a:gd name="T10" fmla="*/ 5256 w 5435"/>
                <a:gd name="T11" fmla="*/ 4072 h 5636"/>
                <a:gd name="T12" fmla="*/ 4563 w 5435"/>
                <a:gd name="T13" fmla="*/ 5019 h 5636"/>
                <a:gd name="T14" fmla="*/ 4445 w 5435"/>
                <a:gd name="T15" fmla="*/ 5112 h 5636"/>
                <a:gd name="T16" fmla="*/ 2882 w 5435"/>
                <a:gd name="T17" fmla="*/ 5635 h 5636"/>
                <a:gd name="T18" fmla="*/ 1563 w 5435"/>
                <a:gd name="T19" fmla="*/ 5281 h 5636"/>
                <a:gd name="T20" fmla="*/ 1436 w 5435"/>
                <a:gd name="T21" fmla="*/ 5196 h 5636"/>
                <a:gd name="T22" fmla="*/ 490 w 5435"/>
                <a:gd name="T23" fmla="*/ 2120 h 5636"/>
                <a:gd name="T24" fmla="*/ 431 w 5435"/>
                <a:gd name="T25" fmla="*/ 1663 h 5636"/>
                <a:gd name="T26" fmla="*/ 1065 w 5435"/>
                <a:gd name="T27" fmla="*/ 887 h 5636"/>
                <a:gd name="T28" fmla="*/ 1420 w 5435"/>
                <a:gd name="T29" fmla="*/ 743 h 5636"/>
                <a:gd name="T30" fmla="*/ 1529 w 5435"/>
                <a:gd name="T31" fmla="*/ 693 h 5636"/>
                <a:gd name="T32" fmla="*/ 1943 w 5435"/>
                <a:gd name="T33" fmla="*/ 245 h 5636"/>
                <a:gd name="T34" fmla="*/ 2146 w 5435"/>
                <a:gd name="T35" fmla="*/ 76 h 5636"/>
                <a:gd name="T36" fmla="*/ 2248 w 5435"/>
                <a:gd name="T37" fmla="*/ 50 h 5636"/>
                <a:gd name="T38" fmla="*/ 2898 w 5435"/>
                <a:gd name="T39" fmla="*/ 321 h 5636"/>
                <a:gd name="T40" fmla="*/ 2966 w 5435"/>
                <a:gd name="T41" fmla="*/ 253 h 5636"/>
                <a:gd name="T42" fmla="*/ 3110 w 5435"/>
                <a:gd name="T43" fmla="*/ 126 h 5636"/>
                <a:gd name="T44" fmla="*/ 3220 w 5435"/>
                <a:gd name="T45" fmla="*/ 118 h 5636"/>
                <a:gd name="T46" fmla="*/ 3321 w 5435"/>
                <a:gd name="T47" fmla="*/ 169 h 5636"/>
                <a:gd name="T48" fmla="*/ 3972 w 5435"/>
                <a:gd name="T49" fmla="*/ 42 h 5636"/>
                <a:gd name="T50" fmla="*/ 4496 w 5435"/>
                <a:gd name="T51" fmla="*/ 397 h 5636"/>
                <a:gd name="T52" fmla="*/ 4572 w 5435"/>
                <a:gd name="T53" fmla="*/ 473 h 5636"/>
                <a:gd name="T54" fmla="*/ 4648 w 5435"/>
                <a:gd name="T55" fmla="*/ 532 h 5636"/>
                <a:gd name="T56" fmla="*/ 5028 w 5435"/>
                <a:gd name="T57" fmla="*/ 862 h 5636"/>
                <a:gd name="T58" fmla="*/ 5129 w 5435"/>
                <a:gd name="T59" fmla="*/ 1799 h 5636"/>
                <a:gd name="T60" fmla="*/ 5307 w 5435"/>
                <a:gd name="T61" fmla="*/ 2661 h 5636"/>
                <a:gd name="T62" fmla="*/ 5341 w 5435"/>
                <a:gd name="T63" fmla="*/ 2788 h 5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35" h="5636">
                  <a:moveTo>
                    <a:pt x="5341" y="2788"/>
                  </a:moveTo>
                  <a:lnTo>
                    <a:pt x="5341" y="2788"/>
                  </a:lnTo>
                  <a:cubicBezTo>
                    <a:pt x="5358" y="2872"/>
                    <a:pt x="5366" y="2948"/>
                    <a:pt x="5375" y="3033"/>
                  </a:cubicBezTo>
                  <a:cubicBezTo>
                    <a:pt x="5375" y="3075"/>
                    <a:pt x="5375" y="3109"/>
                    <a:pt x="5383" y="3151"/>
                  </a:cubicBezTo>
                  <a:cubicBezTo>
                    <a:pt x="5400" y="3421"/>
                    <a:pt x="5434" y="3692"/>
                    <a:pt x="5315" y="3945"/>
                  </a:cubicBezTo>
                  <a:cubicBezTo>
                    <a:pt x="5298" y="3987"/>
                    <a:pt x="5273" y="4030"/>
                    <a:pt x="5256" y="4072"/>
                  </a:cubicBezTo>
                  <a:cubicBezTo>
                    <a:pt x="5087" y="4418"/>
                    <a:pt x="4859" y="4748"/>
                    <a:pt x="4563" y="5019"/>
                  </a:cubicBezTo>
                  <a:cubicBezTo>
                    <a:pt x="4530" y="5052"/>
                    <a:pt x="4487" y="5078"/>
                    <a:pt x="4445" y="5112"/>
                  </a:cubicBezTo>
                  <a:cubicBezTo>
                    <a:pt x="4014" y="5441"/>
                    <a:pt x="3473" y="5635"/>
                    <a:pt x="2882" y="5635"/>
                  </a:cubicBezTo>
                  <a:cubicBezTo>
                    <a:pt x="2400" y="5635"/>
                    <a:pt x="1952" y="5509"/>
                    <a:pt x="1563" y="5281"/>
                  </a:cubicBezTo>
                  <a:cubicBezTo>
                    <a:pt x="1521" y="5255"/>
                    <a:pt x="1479" y="5230"/>
                    <a:pt x="1436" y="5196"/>
                  </a:cubicBezTo>
                  <a:cubicBezTo>
                    <a:pt x="566" y="4494"/>
                    <a:pt x="0" y="3227"/>
                    <a:pt x="490" y="2120"/>
                  </a:cubicBezTo>
                  <a:cubicBezTo>
                    <a:pt x="557" y="1968"/>
                    <a:pt x="439" y="1816"/>
                    <a:pt x="431" y="1663"/>
                  </a:cubicBezTo>
                  <a:cubicBezTo>
                    <a:pt x="380" y="1266"/>
                    <a:pt x="693" y="1005"/>
                    <a:pt x="1065" y="887"/>
                  </a:cubicBezTo>
                  <a:cubicBezTo>
                    <a:pt x="1183" y="853"/>
                    <a:pt x="1293" y="786"/>
                    <a:pt x="1420" y="743"/>
                  </a:cubicBezTo>
                  <a:cubicBezTo>
                    <a:pt x="1453" y="727"/>
                    <a:pt x="1496" y="709"/>
                    <a:pt x="1529" y="693"/>
                  </a:cubicBezTo>
                  <a:cubicBezTo>
                    <a:pt x="1698" y="591"/>
                    <a:pt x="1834" y="448"/>
                    <a:pt x="1943" y="245"/>
                  </a:cubicBezTo>
                  <a:cubicBezTo>
                    <a:pt x="1977" y="169"/>
                    <a:pt x="2053" y="101"/>
                    <a:pt x="2146" y="76"/>
                  </a:cubicBezTo>
                  <a:cubicBezTo>
                    <a:pt x="2180" y="67"/>
                    <a:pt x="2214" y="59"/>
                    <a:pt x="2248" y="50"/>
                  </a:cubicBezTo>
                  <a:cubicBezTo>
                    <a:pt x="2476" y="25"/>
                    <a:pt x="2611" y="574"/>
                    <a:pt x="2898" y="321"/>
                  </a:cubicBezTo>
                  <a:cubicBezTo>
                    <a:pt x="2924" y="304"/>
                    <a:pt x="2941" y="279"/>
                    <a:pt x="2966" y="253"/>
                  </a:cubicBezTo>
                  <a:cubicBezTo>
                    <a:pt x="3008" y="211"/>
                    <a:pt x="3059" y="169"/>
                    <a:pt x="3110" y="126"/>
                  </a:cubicBezTo>
                  <a:cubicBezTo>
                    <a:pt x="3144" y="101"/>
                    <a:pt x="3186" y="101"/>
                    <a:pt x="3220" y="118"/>
                  </a:cubicBezTo>
                  <a:cubicBezTo>
                    <a:pt x="3253" y="135"/>
                    <a:pt x="3287" y="152"/>
                    <a:pt x="3321" y="169"/>
                  </a:cubicBezTo>
                  <a:cubicBezTo>
                    <a:pt x="3566" y="346"/>
                    <a:pt x="3769" y="0"/>
                    <a:pt x="3972" y="42"/>
                  </a:cubicBezTo>
                  <a:cubicBezTo>
                    <a:pt x="4183" y="76"/>
                    <a:pt x="4335" y="245"/>
                    <a:pt x="4496" y="397"/>
                  </a:cubicBezTo>
                  <a:cubicBezTo>
                    <a:pt x="4521" y="422"/>
                    <a:pt x="4546" y="448"/>
                    <a:pt x="4572" y="473"/>
                  </a:cubicBezTo>
                  <a:cubicBezTo>
                    <a:pt x="4597" y="498"/>
                    <a:pt x="4648" y="507"/>
                    <a:pt x="4648" y="532"/>
                  </a:cubicBezTo>
                  <a:cubicBezTo>
                    <a:pt x="4724" y="709"/>
                    <a:pt x="4884" y="777"/>
                    <a:pt x="5028" y="862"/>
                  </a:cubicBezTo>
                  <a:cubicBezTo>
                    <a:pt x="5282" y="1039"/>
                    <a:pt x="5290" y="1495"/>
                    <a:pt x="5129" y="1799"/>
                  </a:cubicBezTo>
                  <a:cubicBezTo>
                    <a:pt x="4986" y="2069"/>
                    <a:pt x="5231" y="2374"/>
                    <a:pt x="5307" y="2661"/>
                  </a:cubicBezTo>
                  <a:cubicBezTo>
                    <a:pt x="5315" y="2703"/>
                    <a:pt x="5332" y="2745"/>
                    <a:pt x="5341" y="2788"/>
                  </a:cubicBezTo>
                </a:path>
              </a:pathLst>
            </a:custGeom>
            <a:solidFill>
              <a:srgbClr val="F7C905"/>
            </a:solidFill>
            <a:ln w="9525" cap="flat">
              <a:solidFill>
                <a:srgbClr val="FEFFFF"/>
              </a:solidFill>
              <a:bevel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75" name="Freeform 426">
              <a:extLst>
                <a:ext uri="{FF2B5EF4-FFF2-40B4-BE49-F238E27FC236}">
                  <a16:creationId xmlns:a16="http://schemas.microsoft.com/office/drawing/2014/main" id="{B632A6F2-F4AF-4BE6-BC7D-9E08FE051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132" y="2810698"/>
              <a:ext cx="675216" cy="701363"/>
            </a:xfrm>
            <a:custGeom>
              <a:avLst/>
              <a:gdLst>
                <a:gd name="T0" fmla="*/ 3812 w 3872"/>
                <a:gd name="T1" fmla="*/ 1986 h 4023"/>
                <a:gd name="T2" fmla="*/ 3812 w 3872"/>
                <a:gd name="T3" fmla="*/ 1986 h 4023"/>
                <a:gd name="T4" fmla="*/ 3829 w 3872"/>
                <a:gd name="T5" fmla="*/ 2163 h 4023"/>
                <a:gd name="T6" fmla="*/ 3837 w 3872"/>
                <a:gd name="T7" fmla="*/ 2248 h 4023"/>
                <a:gd name="T8" fmla="*/ 3787 w 3872"/>
                <a:gd name="T9" fmla="*/ 2823 h 4023"/>
                <a:gd name="T10" fmla="*/ 3753 w 3872"/>
                <a:gd name="T11" fmla="*/ 2907 h 4023"/>
                <a:gd name="T12" fmla="*/ 3254 w 3872"/>
                <a:gd name="T13" fmla="*/ 3583 h 4023"/>
                <a:gd name="T14" fmla="*/ 3170 w 3872"/>
                <a:gd name="T15" fmla="*/ 3651 h 4023"/>
                <a:gd name="T16" fmla="*/ 2054 w 3872"/>
                <a:gd name="T17" fmla="*/ 4022 h 4023"/>
                <a:gd name="T18" fmla="*/ 1116 w 3872"/>
                <a:gd name="T19" fmla="*/ 3769 h 4023"/>
                <a:gd name="T20" fmla="*/ 1023 w 3872"/>
                <a:gd name="T21" fmla="*/ 3710 h 4023"/>
                <a:gd name="T22" fmla="*/ 355 w 3872"/>
                <a:gd name="T23" fmla="*/ 1513 h 4023"/>
                <a:gd name="T24" fmla="*/ 305 w 3872"/>
                <a:gd name="T25" fmla="*/ 1191 h 4023"/>
                <a:gd name="T26" fmla="*/ 761 w 3872"/>
                <a:gd name="T27" fmla="*/ 634 h 4023"/>
                <a:gd name="T28" fmla="*/ 1015 w 3872"/>
                <a:gd name="T29" fmla="*/ 532 h 4023"/>
                <a:gd name="T30" fmla="*/ 1091 w 3872"/>
                <a:gd name="T31" fmla="*/ 490 h 4023"/>
                <a:gd name="T32" fmla="*/ 1386 w 3872"/>
                <a:gd name="T33" fmla="*/ 177 h 4023"/>
                <a:gd name="T34" fmla="*/ 1530 w 3872"/>
                <a:gd name="T35" fmla="*/ 59 h 4023"/>
                <a:gd name="T36" fmla="*/ 1598 w 3872"/>
                <a:gd name="T37" fmla="*/ 42 h 4023"/>
                <a:gd name="T38" fmla="*/ 2071 w 3872"/>
                <a:gd name="T39" fmla="*/ 228 h 4023"/>
                <a:gd name="T40" fmla="*/ 2113 w 3872"/>
                <a:gd name="T41" fmla="*/ 186 h 4023"/>
                <a:gd name="T42" fmla="*/ 2215 w 3872"/>
                <a:gd name="T43" fmla="*/ 93 h 4023"/>
                <a:gd name="T44" fmla="*/ 2299 w 3872"/>
                <a:gd name="T45" fmla="*/ 84 h 4023"/>
                <a:gd name="T46" fmla="*/ 2375 w 3872"/>
                <a:gd name="T47" fmla="*/ 127 h 4023"/>
                <a:gd name="T48" fmla="*/ 2832 w 3872"/>
                <a:gd name="T49" fmla="*/ 34 h 4023"/>
                <a:gd name="T50" fmla="*/ 3204 w 3872"/>
                <a:gd name="T51" fmla="*/ 287 h 4023"/>
                <a:gd name="T52" fmla="*/ 3262 w 3872"/>
                <a:gd name="T53" fmla="*/ 338 h 4023"/>
                <a:gd name="T54" fmla="*/ 3313 w 3872"/>
                <a:gd name="T55" fmla="*/ 380 h 4023"/>
                <a:gd name="T56" fmla="*/ 3584 w 3872"/>
                <a:gd name="T57" fmla="*/ 617 h 4023"/>
                <a:gd name="T58" fmla="*/ 3660 w 3872"/>
                <a:gd name="T59" fmla="*/ 1284 h 4023"/>
                <a:gd name="T60" fmla="*/ 3787 w 3872"/>
                <a:gd name="T61" fmla="*/ 1901 h 4023"/>
                <a:gd name="T62" fmla="*/ 3812 w 3872"/>
                <a:gd name="T63" fmla="*/ 1986 h 4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72" h="4023">
                  <a:moveTo>
                    <a:pt x="3812" y="1986"/>
                  </a:moveTo>
                  <a:lnTo>
                    <a:pt x="3812" y="1986"/>
                  </a:lnTo>
                  <a:cubicBezTo>
                    <a:pt x="3820" y="2045"/>
                    <a:pt x="3829" y="2104"/>
                    <a:pt x="3829" y="2163"/>
                  </a:cubicBezTo>
                  <a:cubicBezTo>
                    <a:pt x="3837" y="2197"/>
                    <a:pt x="3837" y="2222"/>
                    <a:pt x="3837" y="2248"/>
                  </a:cubicBezTo>
                  <a:cubicBezTo>
                    <a:pt x="3854" y="2442"/>
                    <a:pt x="3871" y="2636"/>
                    <a:pt x="3787" y="2823"/>
                  </a:cubicBezTo>
                  <a:cubicBezTo>
                    <a:pt x="3778" y="2848"/>
                    <a:pt x="3761" y="2873"/>
                    <a:pt x="3753" y="2907"/>
                  </a:cubicBezTo>
                  <a:cubicBezTo>
                    <a:pt x="3626" y="3161"/>
                    <a:pt x="3465" y="3389"/>
                    <a:pt x="3254" y="3583"/>
                  </a:cubicBezTo>
                  <a:cubicBezTo>
                    <a:pt x="3229" y="3600"/>
                    <a:pt x="3204" y="3625"/>
                    <a:pt x="3170" y="3651"/>
                  </a:cubicBezTo>
                  <a:cubicBezTo>
                    <a:pt x="2865" y="3879"/>
                    <a:pt x="2477" y="4022"/>
                    <a:pt x="2054" y="4022"/>
                  </a:cubicBezTo>
                  <a:cubicBezTo>
                    <a:pt x="1716" y="4022"/>
                    <a:pt x="1395" y="3929"/>
                    <a:pt x="1116" y="3769"/>
                  </a:cubicBezTo>
                  <a:cubicBezTo>
                    <a:pt x="1082" y="3752"/>
                    <a:pt x="1057" y="3735"/>
                    <a:pt x="1023" y="3710"/>
                  </a:cubicBezTo>
                  <a:cubicBezTo>
                    <a:pt x="406" y="3211"/>
                    <a:pt x="0" y="2298"/>
                    <a:pt x="355" y="1513"/>
                  </a:cubicBezTo>
                  <a:cubicBezTo>
                    <a:pt x="398" y="1403"/>
                    <a:pt x="313" y="1301"/>
                    <a:pt x="305" y="1191"/>
                  </a:cubicBezTo>
                  <a:cubicBezTo>
                    <a:pt x="271" y="904"/>
                    <a:pt x="499" y="718"/>
                    <a:pt x="761" y="634"/>
                  </a:cubicBezTo>
                  <a:cubicBezTo>
                    <a:pt x="837" y="608"/>
                    <a:pt x="922" y="566"/>
                    <a:pt x="1015" y="532"/>
                  </a:cubicBezTo>
                  <a:cubicBezTo>
                    <a:pt x="1040" y="524"/>
                    <a:pt x="1065" y="507"/>
                    <a:pt x="1091" y="490"/>
                  </a:cubicBezTo>
                  <a:cubicBezTo>
                    <a:pt x="1209" y="422"/>
                    <a:pt x="1310" y="321"/>
                    <a:pt x="1386" y="177"/>
                  </a:cubicBezTo>
                  <a:cubicBezTo>
                    <a:pt x="1412" y="118"/>
                    <a:pt x="1462" y="76"/>
                    <a:pt x="1530" y="59"/>
                  </a:cubicBezTo>
                  <a:cubicBezTo>
                    <a:pt x="1555" y="50"/>
                    <a:pt x="1572" y="42"/>
                    <a:pt x="1598" y="42"/>
                  </a:cubicBezTo>
                  <a:cubicBezTo>
                    <a:pt x="1767" y="17"/>
                    <a:pt x="1860" y="414"/>
                    <a:pt x="2071" y="228"/>
                  </a:cubicBezTo>
                  <a:cubicBezTo>
                    <a:pt x="2088" y="220"/>
                    <a:pt x="2096" y="203"/>
                    <a:pt x="2113" y="186"/>
                  </a:cubicBezTo>
                  <a:cubicBezTo>
                    <a:pt x="2147" y="152"/>
                    <a:pt x="2181" y="118"/>
                    <a:pt x="2215" y="93"/>
                  </a:cubicBezTo>
                  <a:cubicBezTo>
                    <a:pt x="2240" y="76"/>
                    <a:pt x="2274" y="76"/>
                    <a:pt x="2299" y="84"/>
                  </a:cubicBezTo>
                  <a:cubicBezTo>
                    <a:pt x="2325" y="93"/>
                    <a:pt x="2350" y="110"/>
                    <a:pt x="2375" y="127"/>
                  </a:cubicBezTo>
                  <a:cubicBezTo>
                    <a:pt x="2544" y="245"/>
                    <a:pt x="2688" y="0"/>
                    <a:pt x="2832" y="34"/>
                  </a:cubicBezTo>
                  <a:cubicBezTo>
                    <a:pt x="2984" y="59"/>
                    <a:pt x="3093" y="177"/>
                    <a:pt x="3204" y="287"/>
                  </a:cubicBezTo>
                  <a:cubicBezTo>
                    <a:pt x="3220" y="304"/>
                    <a:pt x="3246" y="321"/>
                    <a:pt x="3262" y="338"/>
                  </a:cubicBezTo>
                  <a:cubicBezTo>
                    <a:pt x="3280" y="355"/>
                    <a:pt x="3313" y="363"/>
                    <a:pt x="3313" y="380"/>
                  </a:cubicBezTo>
                  <a:cubicBezTo>
                    <a:pt x="3364" y="507"/>
                    <a:pt x="3482" y="558"/>
                    <a:pt x="3584" y="617"/>
                  </a:cubicBezTo>
                  <a:cubicBezTo>
                    <a:pt x="3761" y="743"/>
                    <a:pt x="3778" y="1073"/>
                    <a:pt x="3660" y="1284"/>
                  </a:cubicBezTo>
                  <a:cubicBezTo>
                    <a:pt x="3558" y="1479"/>
                    <a:pt x="3727" y="1698"/>
                    <a:pt x="3787" y="1901"/>
                  </a:cubicBezTo>
                  <a:cubicBezTo>
                    <a:pt x="3795" y="1927"/>
                    <a:pt x="3803" y="1960"/>
                    <a:pt x="3812" y="1986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76" name="Freeform 427">
              <a:extLst>
                <a:ext uri="{FF2B5EF4-FFF2-40B4-BE49-F238E27FC236}">
                  <a16:creationId xmlns:a16="http://schemas.microsoft.com/office/drawing/2014/main" id="{21878DB1-3A8F-4690-8AE0-A586AEF00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5613" y="2906789"/>
              <a:ext cx="606002" cy="607540"/>
            </a:xfrm>
            <a:custGeom>
              <a:avLst/>
              <a:gdLst>
                <a:gd name="T0" fmla="*/ 3473 w 3474"/>
                <a:gd name="T1" fmla="*/ 1741 h 3482"/>
                <a:gd name="T2" fmla="*/ 3473 w 3474"/>
                <a:gd name="T3" fmla="*/ 1741 h 3482"/>
                <a:gd name="T4" fmla="*/ 1741 w 3474"/>
                <a:gd name="T5" fmla="*/ 3481 h 3482"/>
                <a:gd name="T6" fmla="*/ 0 w 3474"/>
                <a:gd name="T7" fmla="*/ 1741 h 3482"/>
                <a:gd name="T8" fmla="*/ 1741 w 3474"/>
                <a:gd name="T9" fmla="*/ 0 h 3482"/>
                <a:gd name="T10" fmla="*/ 3473 w 3474"/>
                <a:gd name="T11" fmla="*/ 1741 h 3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74" h="3482">
                  <a:moveTo>
                    <a:pt x="3473" y="1741"/>
                  </a:moveTo>
                  <a:lnTo>
                    <a:pt x="3473" y="1741"/>
                  </a:lnTo>
                  <a:cubicBezTo>
                    <a:pt x="3473" y="2704"/>
                    <a:pt x="2695" y="3481"/>
                    <a:pt x="1741" y="3481"/>
                  </a:cubicBezTo>
                  <a:cubicBezTo>
                    <a:pt x="777" y="3481"/>
                    <a:pt x="0" y="2704"/>
                    <a:pt x="0" y="1741"/>
                  </a:cubicBezTo>
                  <a:cubicBezTo>
                    <a:pt x="0" y="786"/>
                    <a:pt x="777" y="0"/>
                    <a:pt x="1741" y="0"/>
                  </a:cubicBezTo>
                  <a:cubicBezTo>
                    <a:pt x="2695" y="0"/>
                    <a:pt x="3473" y="786"/>
                    <a:pt x="3473" y="1741"/>
                  </a:cubicBezTo>
                </a:path>
              </a:pathLst>
            </a:custGeom>
            <a:solidFill>
              <a:srgbClr val="BA1312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77" name="Freeform 428">
              <a:extLst>
                <a:ext uri="{FF2B5EF4-FFF2-40B4-BE49-F238E27FC236}">
                  <a16:creationId xmlns:a16="http://schemas.microsoft.com/office/drawing/2014/main" id="{7E3082BE-88AC-47EF-BA33-D228FF6B5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7073" y="3249090"/>
              <a:ext cx="193029" cy="580624"/>
            </a:xfrm>
            <a:custGeom>
              <a:avLst/>
              <a:gdLst>
                <a:gd name="T0" fmla="*/ 870 w 1108"/>
                <a:gd name="T1" fmla="*/ 0 h 3331"/>
                <a:gd name="T2" fmla="*/ 870 w 1108"/>
                <a:gd name="T3" fmla="*/ 0 h 3331"/>
                <a:gd name="T4" fmla="*/ 870 w 1108"/>
                <a:gd name="T5" fmla="*/ 0 h 3331"/>
                <a:gd name="T6" fmla="*/ 634 w 1108"/>
                <a:gd name="T7" fmla="*/ 237 h 3331"/>
                <a:gd name="T8" fmla="*/ 634 w 1108"/>
                <a:gd name="T9" fmla="*/ 1682 h 3331"/>
                <a:gd name="T10" fmla="*/ 507 w 1108"/>
                <a:gd name="T11" fmla="*/ 1504 h 3331"/>
                <a:gd name="T12" fmla="*/ 507 w 1108"/>
                <a:gd name="T13" fmla="*/ 820 h 3331"/>
                <a:gd name="T14" fmla="*/ 253 w 1108"/>
                <a:gd name="T15" fmla="*/ 566 h 3331"/>
                <a:gd name="T16" fmla="*/ 253 w 1108"/>
                <a:gd name="T17" fmla="*/ 566 h 3331"/>
                <a:gd name="T18" fmla="*/ 0 w 1108"/>
                <a:gd name="T19" fmla="*/ 820 h 3331"/>
                <a:gd name="T20" fmla="*/ 0 w 1108"/>
                <a:gd name="T21" fmla="*/ 1665 h 3331"/>
                <a:gd name="T22" fmla="*/ 0 w 1108"/>
                <a:gd name="T23" fmla="*/ 1665 h 3331"/>
                <a:gd name="T24" fmla="*/ 634 w 1108"/>
                <a:gd name="T25" fmla="*/ 2561 h 3331"/>
                <a:gd name="T26" fmla="*/ 634 w 1108"/>
                <a:gd name="T27" fmla="*/ 3330 h 3331"/>
                <a:gd name="T28" fmla="*/ 1107 w 1108"/>
                <a:gd name="T29" fmla="*/ 3330 h 3331"/>
                <a:gd name="T30" fmla="*/ 1107 w 1108"/>
                <a:gd name="T31" fmla="*/ 237 h 3331"/>
                <a:gd name="T32" fmla="*/ 870 w 1108"/>
                <a:gd name="T33" fmla="*/ 0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8" h="3331">
                  <a:moveTo>
                    <a:pt x="870" y="0"/>
                  </a:moveTo>
                  <a:lnTo>
                    <a:pt x="870" y="0"/>
                  </a:lnTo>
                  <a:lnTo>
                    <a:pt x="870" y="0"/>
                  </a:lnTo>
                  <a:cubicBezTo>
                    <a:pt x="735" y="0"/>
                    <a:pt x="634" y="110"/>
                    <a:pt x="634" y="237"/>
                  </a:cubicBezTo>
                  <a:cubicBezTo>
                    <a:pt x="634" y="1682"/>
                    <a:pt x="634" y="1682"/>
                    <a:pt x="634" y="1682"/>
                  </a:cubicBezTo>
                  <a:cubicBezTo>
                    <a:pt x="507" y="1504"/>
                    <a:pt x="507" y="1504"/>
                    <a:pt x="507" y="1504"/>
                  </a:cubicBezTo>
                  <a:cubicBezTo>
                    <a:pt x="507" y="820"/>
                    <a:pt x="507" y="820"/>
                    <a:pt x="507" y="820"/>
                  </a:cubicBezTo>
                  <a:cubicBezTo>
                    <a:pt x="507" y="676"/>
                    <a:pt x="389" y="566"/>
                    <a:pt x="253" y="566"/>
                  </a:cubicBezTo>
                  <a:lnTo>
                    <a:pt x="253" y="566"/>
                  </a:lnTo>
                  <a:cubicBezTo>
                    <a:pt x="110" y="566"/>
                    <a:pt x="0" y="676"/>
                    <a:pt x="0" y="820"/>
                  </a:cubicBezTo>
                  <a:cubicBezTo>
                    <a:pt x="0" y="1665"/>
                    <a:pt x="0" y="1665"/>
                    <a:pt x="0" y="1665"/>
                  </a:cubicBezTo>
                  <a:lnTo>
                    <a:pt x="0" y="1665"/>
                  </a:lnTo>
                  <a:cubicBezTo>
                    <a:pt x="634" y="2561"/>
                    <a:pt x="634" y="2561"/>
                    <a:pt x="634" y="2561"/>
                  </a:cubicBezTo>
                  <a:cubicBezTo>
                    <a:pt x="634" y="3330"/>
                    <a:pt x="634" y="3330"/>
                    <a:pt x="634" y="3330"/>
                  </a:cubicBezTo>
                  <a:cubicBezTo>
                    <a:pt x="1107" y="3330"/>
                    <a:pt x="1107" y="3330"/>
                    <a:pt x="1107" y="3330"/>
                  </a:cubicBezTo>
                  <a:cubicBezTo>
                    <a:pt x="1107" y="237"/>
                    <a:pt x="1107" y="237"/>
                    <a:pt x="1107" y="237"/>
                  </a:cubicBezTo>
                  <a:cubicBezTo>
                    <a:pt x="1107" y="110"/>
                    <a:pt x="1005" y="0"/>
                    <a:pt x="870" y="0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pt-BR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78" name="Caixa de texto 95">
            <a:extLst>
              <a:ext uri="{FF2B5EF4-FFF2-40B4-BE49-F238E27FC236}">
                <a16:creationId xmlns:a16="http://schemas.microsoft.com/office/drawing/2014/main" id="{E31221A7-D4CC-4EE5-A883-75D0A894C26E}"/>
              </a:ext>
            </a:extLst>
          </p:cNvPr>
          <p:cNvSpPr txBox="1"/>
          <p:nvPr/>
        </p:nvSpPr>
        <p:spPr>
          <a:xfrm>
            <a:off x="8305747" y="1549491"/>
            <a:ext cx="2984811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363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Menor </a:t>
            </a: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número de 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queimadas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  <a:p>
            <a:pPr marL="360363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  <a:p>
            <a:pPr marL="360363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rgbClr val="C00000"/>
                </a:solidFill>
                <a:latin typeface="Geomanist" panose="02000503000000020004" pitchFamily="50" charset="0"/>
                <a:ea typeface="League Spartan" charset="0"/>
                <a:cs typeface="Poppins" pitchFamily="2" charset="77"/>
              </a:rPr>
              <a:t>Março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manist" panose="02000503000000020004" pitchFamily="50" charset="0"/>
                <a:ea typeface="League Spartan" charset="0"/>
                <a:cs typeface="Poppins" pitchFamily="2" charset="77"/>
              </a:rPr>
              <a:t>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manist" panose="02000503000000020004" pitchFamily="50" charset="0"/>
                <a:ea typeface="League Spartan" charset="0"/>
                <a:cs typeface="Poppins" pitchFamily="2" charset="77"/>
              </a:rPr>
              <a:t>=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manist" panose="02000503000000020004" pitchFamily="50" charset="0"/>
                <a:ea typeface="League Spartan" charset="0"/>
                <a:cs typeface="Poppins" pitchFamily="2" charset="77"/>
              </a:rPr>
              <a:t>17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manist" panose="02000503000000020004" pitchFamily="50" charset="0"/>
                <a:ea typeface="League Spartan" charset="0"/>
                <a:cs typeface="Poppins" pitchFamily="2" charset="77"/>
              </a:rPr>
              <a:t>focos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  <a:p>
            <a:pPr marL="360363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</p:txBody>
      </p:sp>
      <p:sp>
        <p:nvSpPr>
          <p:cNvPr id="80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Fonte: </a:t>
            </a:r>
            <a:r>
              <a:rPr lang="pt-BR" sz="1100" dirty="0">
                <a:hlinkClick r:id="rId3"/>
              </a:rPr>
              <a:t>http://</a:t>
            </a:r>
            <a:r>
              <a:rPr lang="pt-BR" sz="1100" dirty="0" smtClean="0">
                <a:hlinkClick r:id="rId3"/>
              </a:rPr>
              <a:t>queimadas.dgi.inpe.br/queimadas/bdqueimadas/</a:t>
            </a:r>
            <a:r>
              <a:rPr lang="pt-BR" sz="1100" dirty="0" smtClean="0"/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sp>
        <p:nvSpPr>
          <p:cNvPr id="82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343410" y="440612"/>
            <a:ext cx="76606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Cenário atual</a:t>
            </a:r>
            <a:endParaRPr lang="pt-BR" sz="2000" b="1" dirty="0">
              <a:solidFill>
                <a:srgbClr val="009B3D"/>
              </a:solidFill>
              <a:latin typeface="Geomanist" panose="02000503000000020004" pitchFamily="50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093593" y="4765458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(zero) focos de calor nos municípios 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 o período analisado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9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06230" y="125768"/>
            <a:ext cx="8372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Distribuição Geográfica das </a:t>
            </a:r>
            <a:r>
              <a:rPr lang="pt-BR" sz="2400" b="1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Queimadas - Amazonas</a:t>
            </a:r>
            <a:endParaRPr lang="pt-BR" sz="2400" b="1" dirty="0">
              <a:solidFill>
                <a:srgbClr val="202F58"/>
              </a:solidFill>
              <a:latin typeface="Geomanist" panose="02000503000000020004" pitchFamily="50" charset="0"/>
            </a:endParaRPr>
          </a:p>
        </p:txBody>
      </p:sp>
      <p:sp>
        <p:nvSpPr>
          <p:cNvPr id="20482" name="AutoShape 2" descr="blob:https://web.whatsapp.com/95fc17af-4f20-4da6-a4a6-5f487e1c773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6" y="587433"/>
            <a:ext cx="6752218" cy="5641351"/>
          </a:xfrm>
          <a:prstGeom prst="rect">
            <a:avLst/>
          </a:prstGeom>
        </p:spPr>
      </p:pic>
      <p:sp>
        <p:nvSpPr>
          <p:cNvPr id="9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Fonte: </a:t>
            </a:r>
            <a:r>
              <a:rPr lang="pt-BR" sz="1100" dirty="0">
                <a:hlinkClick r:id="rId4"/>
              </a:rPr>
              <a:t>http://</a:t>
            </a:r>
            <a:r>
              <a:rPr lang="pt-BR" sz="1100" dirty="0" smtClean="0">
                <a:hlinkClick r:id="rId4"/>
              </a:rPr>
              <a:t>queimadas.dgi.inpe.br/queimadas/bdqueimadas/</a:t>
            </a:r>
            <a:r>
              <a:rPr lang="pt-BR" sz="1100" dirty="0" smtClean="0"/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8908857" y="0"/>
            <a:ext cx="3283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 smtClean="0">
                <a:latin typeface="Geomanist" panose="02000503000000020004" pitchFamily="50" charset="0"/>
              </a:rPr>
              <a:t>Período analisado:  </a:t>
            </a:r>
            <a:r>
              <a:rPr lang="pt-BR" sz="1400" b="1" dirty="0" smtClean="0">
                <a:latin typeface="Geomanist" panose="02000503000000020004" pitchFamily="50" charset="0"/>
              </a:rPr>
              <a:t>01/01 a </a:t>
            </a:r>
            <a:r>
              <a:rPr lang="pt-BR" sz="1400" b="1" dirty="0" smtClean="0">
                <a:latin typeface="Geomanist" panose="02000503000000020004" pitchFamily="50" charset="0"/>
              </a:rPr>
              <a:t>03/05/2021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898807"/>
              </p:ext>
            </p:extLst>
          </p:nvPr>
        </p:nvGraphicFramePr>
        <p:xfrm>
          <a:off x="6907792" y="389794"/>
          <a:ext cx="5353481" cy="6177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290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7530" y="50834"/>
            <a:ext cx="566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Panorama de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Queimadas - Amazonas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02F58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</p:txBody>
      </p:sp>
      <p:sp>
        <p:nvSpPr>
          <p:cNvPr id="12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194652" y="457728"/>
            <a:ext cx="6369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B3D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Focos de queimadas nas áreas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9B3D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de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B3D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intensa</a:t>
            </a:r>
            <a:r>
              <a:rPr kumimoji="0" lang="pt-BR" sz="2000" b="1" i="0" u="none" strike="noStrike" kern="1200" cap="none" spc="0" normalizeH="0" noProof="0" dirty="0" smtClean="0">
                <a:ln>
                  <a:noFill/>
                </a:ln>
                <a:solidFill>
                  <a:srgbClr val="009B3D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p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B3D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ressão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9B3D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908857" y="0"/>
            <a:ext cx="3283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>
                <a:latin typeface="Geomanist" panose="02000503000000020004" pitchFamily="50" charset="0"/>
              </a:rPr>
              <a:t>Período analisado:  </a:t>
            </a:r>
            <a:r>
              <a:rPr lang="pt-BR" sz="1400" b="1" dirty="0">
                <a:latin typeface="Geomanist" panose="02000503000000020004" pitchFamily="50" charset="0"/>
              </a:rPr>
              <a:t>01/01 a </a:t>
            </a:r>
            <a:r>
              <a:rPr lang="pt-BR" sz="1400" b="1" dirty="0" smtClean="0">
                <a:latin typeface="Geomanist" panose="02000503000000020004" pitchFamily="50" charset="0"/>
              </a:rPr>
              <a:t>03/05/2021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sp>
        <p:nvSpPr>
          <p:cNvPr id="18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Fonte: </a:t>
            </a:r>
            <a:r>
              <a:rPr lang="pt-BR" sz="1100" dirty="0">
                <a:hlinkClick r:id="rId3"/>
              </a:rPr>
              <a:t>http://</a:t>
            </a:r>
            <a:r>
              <a:rPr lang="pt-BR" sz="1100" dirty="0" smtClean="0">
                <a:hlinkClick r:id="rId3"/>
              </a:rPr>
              <a:t>queimadas.dgi.inpe.br/queimadas/bdqueimadas/</a:t>
            </a:r>
            <a:r>
              <a:rPr lang="pt-BR" sz="1100" dirty="0" smtClean="0"/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sp>
        <p:nvSpPr>
          <p:cNvPr id="20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3399995" y="891491"/>
            <a:ext cx="50580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  <a:defRPr/>
            </a:pP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RMM: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20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focos  (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50%)</a:t>
            </a:r>
            <a:endParaRPr lang="pt-BR" sz="2000" b="1" dirty="0">
              <a:solidFill>
                <a:srgbClr val="C00000"/>
              </a:solidFill>
              <a:latin typeface="Geomanist" panose="02000503000000020004" pitchFamily="50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Região Sul: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20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focos 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(50%)</a:t>
            </a:r>
            <a:endParaRPr lang="pt-BR" sz="2000" b="1" dirty="0">
              <a:solidFill>
                <a:srgbClr val="C00000"/>
              </a:solidFill>
              <a:latin typeface="Geomanist" panose="02000503000000020004" pitchFamily="50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161230"/>
              </p:ext>
            </p:extLst>
          </p:nvPr>
        </p:nvGraphicFramePr>
        <p:xfrm>
          <a:off x="194652" y="1633030"/>
          <a:ext cx="11858803" cy="4576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987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44544"/>
              </p:ext>
            </p:extLst>
          </p:nvPr>
        </p:nvGraphicFramePr>
        <p:xfrm>
          <a:off x="6531429" y="882851"/>
          <a:ext cx="5544460" cy="5401833"/>
        </p:xfrm>
        <a:graphic>
          <a:graphicData uri="http://schemas.openxmlformats.org/drawingml/2006/table">
            <a:tbl>
              <a:tblPr/>
              <a:tblGrid>
                <a:gridCol w="1700655">
                  <a:extLst>
                    <a:ext uri="{9D8B030D-6E8A-4147-A177-3AD203B41FA5}">
                      <a16:colId xmlns:a16="http://schemas.microsoft.com/office/drawing/2014/main" val="1215966165"/>
                    </a:ext>
                  </a:extLst>
                </a:gridCol>
                <a:gridCol w="690350">
                  <a:extLst>
                    <a:ext uri="{9D8B030D-6E8A-4147-A177-3AD203B41FA5}">
                      <a16:colId xmlns:a16="http://schemas.microsoft.com/office/drawing/2014/main" val="2790720755"/>
                    </a:ext>
                  </a:extLst>
                </a:gridCol>
                <a:gridCol w="630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691">
                  <a:extLst>
                    <a:ext uri="{9D8B030D-6E8A-4147-A177-3AD203B41FA5}">
                      <a16:colId xmlns:a16="http://schemas.microsoft.com/office/drawing/2014/main" val="3127424035"/>
                    </a:ext>
                  </a:extLst>
                </a:gridCol>
                <a:gridCol w="630691">
                  <a:extLst>
                    <a:ext uri="{9D8B030D-6E8A-4147-A177-3AD203B41FA5}">
                      <a16:colId xmlns:a16="http://schemas.microsoft.com/office/drawing/2014/main" val="2890636652"/>
                    </a:ext>
                  </a:extLst>
                </a:gridCol>
                <a:gridCol w="630691">
                  <a:extLst>
                    <a:ext uri="{9D8B030D-6E8A-4147-A177-3AD203B41FA5}">
                      <a16:colId xmlns:a16="http://schemas.microsoft.com/office/drawing/2014/main" val="285433625"/>
                    </a:ext>
                  </a:extLst>
                </a:gridCol>
                <a:gridCol w="630691">
                  <a:extLst>
                    <a:ext uri="{9D8B030D-6E8A-4147-A177-3AD203B41FA5}">
                      <a16:colId xmlns:a16="http://schemas.microsoft.com/office/drawing/2014/main" val="294337828"/>
                    </a:ext>
                  </a:extLst>
                </a:gridCol>
              </a:tblGrid>
              <a:tr h="7480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JAN 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FEV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3491"/>
                  </a:ext>
                </a:extLst>
              </a:tr>
              <a:tr h="503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TERRA INDIGENA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98173"/>
                  </a:ext>
                </a:extLst>
              </a:tr>
              <a:tr h="503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ASSENTAMENTO 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181221"/>
                  </a:ext>
                </a:extLst>
              </a:tr>
              <a:tr h="7946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UNIDADE DE </a:t>
                      </a: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CONSERVAÇÃO </a:t>
                      </a: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ESTADUAL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191696"/>
                  </a:ext>
                </a:extLst>
              </a:tr>
              <a:tr h="7946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UNIDADE DE </a:t>
                      </a: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CONSERVAÇÃO </a:t>
                      </a: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155585"/>
                  </a:ext>
                </a:extLst>
              </a:tr>
              <a:tr h="503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GLEBAS ESTADUAIS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843323"/>
                  </a:ext>
                </a:extLst>
              </a:tr>
              <a:tr h="503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GLEBAS FEDERAIS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145988"/>
                  </a:ext>
                </a:extLst>
              </a:tr>
              <a:tr h="503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OUTRAS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701170"/>
                  </a:ext>
                </a:extLst>
              </a:tr>
              <a:tr h="5478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5324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8908857" y="0"/>
            <a:ext cx="3283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>
                <a:latin typeface="Geomanist" panose="02000503000000020004" pitchFamily="50" charset="0"/>
              </a:rPr>
              <a:t>Período analisado:  </a:t>
            </a:r>
            <a:r>
              <a:rPr lang="pt-BR" sz="1400" b="1" dirty="0">
                <a:latin typeface="Geomanist" panose="02000503000000020004" pitchFamily="50" charset="0"/>
              </a:rPr>
              <a:t>01/01 a </a:t>
            </a:r>
            <a:r>
              <a:rPr lang="pt-BR" sz="1400" b="1" dirty="0" smtClean="0">
                <a:latin typeface="Geomanist" panose="02000503000000020004" pitchFamily="50" charset="0"/>
              </a:rPr>
              <a:t>03/05/2021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sp>
        <p:nvSpPr>
          <p:cNvPr id="9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Fonte: </a:t>
            </a:r>
            <a:r>
              <a:rPr lang="pt-BR" sz="1100" dirty="0">
                <a:hlinkClick r:id="rId3"/>
              </a:rPr>
              <a:t>http://</a:t>
            </a:r>
            <a:r>
              <a:rPr lang="pt-BR" sz="1100" dirty="0" smtClean="0">
                <a:hlinkClick r:id="rId3"/>
              </a:rPr>
              <a:t>queimadas.dgi.inpe.br/queimadas/bdqueimadas/</a:t>
            </a:r>
            <a:r>
              <a:rPr lang="pt-BR" sz="1100" dirty="0" smtClean="0"/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sp>
        <p:nvSpPr>
          <p:cNvPr id="10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194651" y="482740"/>
            <a:ext cx="75328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Distribuição de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alertas </a:t>
            </a: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de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focos de queimadas por categoria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7530" y="50834"/>
            <a:ext cx="566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Panorama de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Queimadas - Amazonas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02F58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/>
          </p:nvPr>
        </p:nvGraphicFramePr>
        <p:xfrm>
          <a:off x="474209" y="882850"/>
          <a:ext cx="5700254" cy="5091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05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05428" y="1278705"/>
            <a:ext cx="4004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Queimadas x Desmatamentos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0" y="9054"/>
            <a:ext cx="566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</a:t>
            </a:r>
            <a:r>
              <a:rPr lang="pt-BR" sz="2400" b="1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Queimadas - Amazonas</a:t>
            </a:r>
            <a:endParaRPr lang="pt-BR" sz="2400" b="1" dirty="0">
              <a:solidFill>
                <a:srgbClr val="202F58"/>
              </a:solidFill>
              <a:latin typeface="Geomanist" panose="02000503000000020004" pitchFamily="50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956060" y="1278704"/>
            <a:ext cx="2436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Queimadas x CAR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/>
          </p:nvPr>
        </p:nvGraphicFramePr>
        <p:xfrm>
          <a:off x="-115150" y="1972703"/>
          <a:ext cx="6226239" cy="3789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/>
          </p:nvPr>
        </p:nvGraphicFramePr>
        <p:xfrm>
          <a:off x="6429828" y="1943570"/>
          <a:ext cx="6502399" cy="3593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379031" y="489873"/>
            <a:ext cx="95125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Análise entre o número de focos de calor em  relação ao CAR e a vegetação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8908856" y="14502"/>
            <a:ext cx="3283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>
                <a:latin typeface="Geomanist" panose="02000503000000020004" pitchFamily="50" charset="0"/>
              </a:rPr>
              <a:t>Período analisado:  </a:t>
            </a:r>
            <a:r>
              <a:rPr lang="pt-BR" sz="1400" b="1" dirty="0" smtClean="0">
                <a:latin typeface="Geomanist" panose="02000503000000020004" pitchFamily="50" charset="0"/>
              </a:rPr>
              <a:t>01/01 </a:t>
            </a:r>
            <a:r>
              <a:rPr lang="pt-BR" sz="1400" b="1" dirty="0">
                <a:latin typeface="Geomanist" panose="02000503000000020004" pitchFamily="50" charset="0"/>
              </a:rPr>
              <a:t>a </a:t>
            </a:r>
            <a:r>
              <a:rPr lang="pt-BR" sz="1400" b="1" dirty="0" smtClean="0">
                <a:latin typeface="Geomanist" panose="02000503000000020004" pitchFamily="50" charset="0"/>
              </a:rPr>
              <a:t>31/03/2021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sp>
        <p:nvSpPr>
          <p:cNvPr id="12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</a:t>
            </a:r>
            <a:r>
              <a:rPr lang="pt-BR" sz="1100" dirty="0"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  <a:hlinkClick r:id="rId4"/>
              </a:rPr>
              <a:t>http://terrabrasilis.dpi.inpe.br</a:t>
            </a:r>
            <a:r>
              <a:rPr lang="pt-BR" sz="1100" dirty="0" smtClean="0">
                <a:latin typeface="Geomanist" panose="02000503000000020004" pitchFamily="50" charset="0"/>
                <a:hlinkClick r:id="rId4"/>
              </a:rPr>
              <a:t>/</a:t>
            </a:r>
            <a:r>
              <a:rPr lang="pt-BR" sz="1100" dirty="0" smtClean="0">
                <a:latin typeface="Geomanist" panose="02000503000000020004" pitchFamily="50" charset="0"/>
              </a:rPr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7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B8AF93A-326C-47D2-9D6F-CEEC924BCBE8}"/>
              </a:ext>
            </a:extLst>
          </p:cNvPr>
          <p:cNvSpPr/>
          <p:nvPr/>
        </p:nvSpPr>
        <p:spPr>
          <a:xfrm>
            <a:off x="-1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688977-85C7-432D-A494-D542730D3FE9}"/>
              </a:ext>
            </a:extLst>
          </p:cNvPr>
          <p:cNvSpPr/>
          <p:nvPr/>
        </p:nvSpPr>
        <p:spPr>
          <a:xfrm>
            <a:off x="715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9886CEF-D101-4D2A-B575-8BEC0993A01F}"/>
              </a:ext>
            </a:extLst>
          </p:cNvPr>
          <p:cNvSpPr/>
          <p:nvPr/>
        </p:nvSpPr>
        <p:spPr>
          <a:xfrm>
            <a:off x="3365795" y="6615156"/>
            <a:ext cx="5040000" cy="242844"/>
          </a:xfrm>
          <a:prstGeom prst="rect">
            <a:avLst/>
          </a:prstGeom>
          <a:solidFill>
            <a:srgbClr val="04A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F89366D4-0AF8-4FFB-8CBB-92397F16ED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526" y="5378450"/>
            <a:ext cx="5200538" cy="1091341"/>
          </a:xfrm>
          <a:prstGeom prst="rect">
            <a:avLst/>
          </a:prstGeom>
        </p:spPr>
      </p:pic>
      <p:sp>
        <p:nvSpPr>
          <p:cNvPr id="11" name="TITLE">
            <a:extLst>
              <a:ext uri="{FF2B5EF4-FFF2-40B4-BE49-F238E27FC236}">
                <a16:creationId xmlns:a16="http://schemas.microsoft.com/office/drawing/2014/main" id="{8C909754-49CC-4B03-BA8A-9FE047832A3F}"/>
              </a:ext>
            </a:extLst>
          </p:cNvPr>
          <p:cNvSpPr/>
          <p:nvPr/>
        </p:nvSpPr>
        <p:spPr>
          <a:xfrm>
            <a:off x="-12000" y="1308531"/>
            <a:ext cx="1220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2A3D74"/>
                </a:solidFill>
                <a:latin typeface="Geomanist" panose="02000503000000020004" pitchFamily="50" charset="0"/>
              </a:rPr>
              <a:t>BOLETIM SEMANAL DAS </a:t>
            </a:r>
          </a:p>
          <a:p>
            <a:pPr algn="ctr"/>
            <a:r>
              <a:rPr lang="pt-BR" sz="4400" b="1" dirty="0">
                <a:solidFill>
                  <a:srgbClr val="2A3D74"/>
                </a:solidFill>
                <a:latin typeface="Geomanist" panose="02000503000000020004" pitchFamily="50" charset="0"/>
              </a:rPr>
              <a:t>QUEIMADAS </a:t>
            </a:r>
          </a:p>
          <a:p>
            <a:pPr algn="ctr"/>
            <a:endParaRPr lang="pt-BR" sz="4400" dirty="0">
              <a:solidFill>
                <a:srgbClr val="2A3D74"/>
              </a:solidFill>
              <a:latin typeface="Geomanist" panose="02000503000000020004" pitchFamily="50" charset="0"/>
            </a:endParaRPr>
          </a:p>
          <a:p>
            <a:pPr algn="ctr"/>
            <a:r>
              <a:rPr lang="pt-BR" sz="4400" dirty="0" smtClean="0">
                <a:solidFill>
                  <a:srgbClr val="2A3D74"/>
                </a:solidFill>
                <a:latin typeface="Geomanist" panose="02000503000000020004" pitchFamily="50" charset="0"/>
              </a:rPr>
              <a:t>26 </a:t>
            </a:r>
            <a:r>
              <a:rPr lang="pt-BR" sz="4400" dirty="0" smtClean="0">
                <a:solidFill>
                  <a:srgbClr val="2A3D74"/>
                </a:solidFill>
                <a:latin typeface="Geomanist" panose="02000503000000020004" pitchFamily="50" charset="0"/>
              </a:rPr>
              <a:t>de abril </a:t>
            </a:r>
            <a:r>
              <a:rPr lang="pt-BR" sz="4400" dirty="0">
                <a:solidFill>
                  <a:srgbClr val="2A3D74"/>
                </a:solidFill>
                <a:latin typeface="Geomanist" panose="02000503000000020004" pitchFamily="50" charset="0"/>
              </a:rPr>
              <a:t>a </a:t>
            </a:r>
            <a:r>
              <a:rPr lang="pt-BR" sz="4400" dirty="0" smtClean="0">
                <a:solidFill>
                  <a:srgbClr val="2A3D74"/>
                </a:solidFill>
                <a:latin typeface="Geomanist" panose="02000503000000020004" pitchFamily="50" charset="0"/>
              </a:rPr>
              <a:t>02 </a:t>
            </a:r>
            <a:r>
              <a:rPr lang="pt-BR" sz="4400" dirty="0">
                <a:solidFill>
                  <a:srgbClr val="2A3D74"/>
                </a:solidFill>
                <a:latin typeface="Geomanist" panose="02000503000000020004" pitchFamily="50" charset="0"/>
              </a:rPr>
              <a:t>de </a:t>
            </a:r>
            <a:r>
              <a:rPr lang="pt-BR" sz="4400" dirty="0" smtClean="0">
                <a:solidFill>
                  <a:srgbClr val="2A3D74"/>
                </a:solidFill>
                <a:latin typeface="Geomanist" panose="02000503000000020004" pitchFamily="50" charset="0"/>
              </a:rPr>
              <a:t>maio</a:t>
            </a:r>
            <a:r>
              <a:rPr lang="pt-BR" sz="4400" dirty="0" smtClean="0">
                <a:solidFill>
                  <a:srgbClr val="2A3D74"/>
                </a:solidFill>
                <a:latin typeface="Geomanist" panose="02000503000000020004" pitchFamily="50" charset="0"/>
              </a:rPr>
              <a:t> </a:t>
            </a:r>
            <a:r>
              <a:rPr lang="pt-BR" sz="4400" dirty="0">
                <a:solidFill>
                  <a:srgbClr val="2A3D74"/>
                </a:solidFill>
                <a:latin typeface="Geomanist" panose="02000503000000020004" pitchFamily="50" charset="0"/>
              </a:rPr>
              <a:t>de </a:t>
            </a:r>
            <a:r>
              <a:rPr lang="pt-BR" sz="4400" dirty="0" smtClean="0">
                <a:solidFill>
                  <a:srgbClr val="2A3D74"/>
                </a:solidFill>
                <a:latin typeface="Geomanist" panose="02000503000000020004" pitchFamily="50" charset="0"/>
              </a:rPr>
              <a:t>2021</a:t>
            </a:r>
          </a:p>
          <a:p>
            <a:pPr algn="ctr"/>
            <a:endParaRPr lang="pt-BR" sz="4400" dirty="0" smtClean="0">
              <a:solidFill>
                <a:srgbClr val="2A3D74"/>
              </a:solidFill>
              <a:latin typeface="Geomanist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439266" y="589829"/>
            <a:ext cx="30238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solidFill>
                  <a:srgbClr val="009B3D"/>
                </a:solidFill>
                <a:latin typeface="Geomanist" panose="02000503000000020004" pitchFamily="50" charset="0"/>
              </a:rPr>
              <a:t>Ranking Amazônia Legal</a:t>
            </a:r>
            <a:endParaRPr lang="pt-BR" sz="2000" dirty="0"/>
          </a:p>
        </p:txBody>
      </p:sp>
      <p:sp>
        <p:nvSpPr>
          <p:cNvPr id="18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10413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19" name="titleSul">
            <a:extLst>
              <a:ext uri="{FF2B5EF4-FFF2-40B4-BE49-F238E27FC236}">
                <a16:creationId xmlns:a16="http://schemas.microsoft.com/office/drawing/2014/main" id="{A6C14935-C8F3-461D-917A-4B9ED4602068}"/>
              </a:ext>
            </a:extLst>
          </p:cNvPr>
          <p:cNvSpPr/>
          <p:nvPr/>
        </p:nvSpPr>
        <p:spPr>
          <a:xfrm>
            <a:off x="1184278" y="1045635"/>
            <a:ext cx="3685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Número de focos detectados: </a:t>
            </a:r>
            <a:r>
              <a:rPr lang="pt-BR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123</a:t>
            </a:r>
            <a:endParaRPr lang="pt-BR" b="1" dirty="0">
              <a:solidFill>
                <a:srgbClr val="C00000"/>
              </a:solidFill>
              <a:latin typeface="Geomanist" panose="02000503000000020004" pitchFamily="50" charset="0"/>
            </a:endParaRP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113257"/>
              </p:ext>
            </p:extLst>
          </p:nvPr>
        </p:nvGraphicFramePr>
        <p:xfrm>
          <a:off x="6574953" y="1202004"/>
          <a:ext cx="5503316" cy="4392981"/>
        </p:xfrm>
        <a:graphic>
          <a:graphicData uri="http://schemas.openxmlformats.org/drawingml/2006/table">
            <a:tbl>
              <a:tblPr/>
              <a:tblGrid>
                <a:gridCol w="755490">
                  <a:extLst>
                    <a:ext uri="{9D8B030D-6E8A-4147-A177-3AD203B41FA5}">
                      <a16:colId xmlns:a16="http://schemas.microsoft.com/office/drawing/2014/main" val="591322112"/>
                    </a:ext>
                  </a:extLst>
                </a:gridCol>
                <a:gridCol w="1140226">
                  <a:extLst>
                    <a:ext uri="{9D8B030D-6E8A-4147-A177-3AD203B41FA5}">
                      <a16:colId xmlns:a16="http://schemas.microsoft.com/office/drawing/2014/main" val="355676898"/>
                    </a:ext>
                  </a:extLst>
                </a:gridCol>
                <a:gridCol w="1429789">
                  <a:extLst>
                    <a:ext uri="{9D8B030D-6E8A-4147-A177-3AD203B41FA5}">
                      <a16:colId xmlns:a16="http://schemas.microsoft.com/office/drawing/2014/main" val="4007731952"/>
                    </a:ext>
                  </a:extLst>
                </a:gridCol>
                <a:gridCol w="1438102">
                  <a:extLst>
                    <a:ext uri="{9D8B030D-6E8A-4147-A177-3AD203B41FA5}">
                      <a16:colId xmlns:a16="http://schemas.microsoft.com/office/drawing/2014/main" val="743013916"/>
                    </a:ext>
                  </a:extLst>
                </a:gridCol>
                <a:gridCol w="739709">
                  <a:extLst>
                    <a:ext uri="{9D8B030D-6E8A-4147-A177-3AD203B41FA5}">
                      <a16:colId xmlns:a16="http://schemas.microsoft.com/office/drawing/2014/main" val="1783581877"/>
                    </a:ext>
                  </a:extLst>
                </a:gridCol>
              </a:tblGrid>
              <a:tr h="90942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RANKING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ESTADOS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26/04 </a:t>
                      </a:r>
                      <a:r>
                        <a:rPr lang="pt-BR" sz="14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 </a:t>
                      </a:r>
                      <a:r>
                        <a:rPr lang="pt-BR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02 </a:t>
                      </a:r>
                      <a:r>
                        <a:rPr lang="pt-BR" sz="14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pt-BR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maio</a:t>
                      </a:r>
                      <a:endParaRPr lang="pt-BR" sz="1400" b="0" i="0" u="none" strike="noStrike" baseline="0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pt-BR" sz="14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26/04 </a:t>
                      </a:r>
                      <a:r>
                        <a:rPr lang="pt-BR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 </a:t>
                      </a:r>
                      <a:r>
                        <a:rPr lang="pt-BR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02 de maio </a:t>
                      </a:r>
                      <a:r>
                        <a:rPr lang="pt-BR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de 2021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Variação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411075"/>
                  </a:ext>
                </a:extLst>
              </a:tr>
              <a:tr h="58059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63626"/>
                  </a:ext>
                </a:extLst>
              </a:tr>
              <a:tr h="5805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TOCANTINS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51291"/>
                  </a:ext>
                </a:extLst>
              </a:tr>
              <a:tr h="58059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MARANHÃO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734797"/>
                  </a:ext>
                </a:extLst>
              </a:tr>
              <a:tr h="58059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66031"/>
                  </a:ext>
                </a:extLst>
              </a:tr>
              <a:tr h="58059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RONDÔNIA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52109"/>
                  </a:ext>
                </a:extLst>
              </a:tr>
              <a:tr h="58059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RORAIMA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198972"/>
                  </a:ext>
                </a:extLst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8900843" y="0"/>
            <a:ext cx="32911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>
                <a:latin typeface="Geomanist" panose="02000503000000020004" pitchFamily="50" charset="0"/>
              </a:rPr>
              <a:t>Período analisado:  </a:t>
            </a:r>
            <a:r>
              <a:rPr lang="pt-BR" sz="1400" dirty="0" smtClean="0">
                <a:latin typeface="Geomanist" panose="02000503000000020004" pitchFamily="50" charset="0"/>
              </a:rPr>
              <a:t>26/04</a:t>
            </a:r>
            <a:r>
              <a:rPr lang="pt-BR" sz="1400" b="1" dirty="0" smtClean="0">
                <a:latin typeface="Geomanist" panose="02000503000000020004" pitchFamily="50" charset="0"/>
              </a:rPr>
              <a:t> </a:t>
            </a:r>
            <a:r>
              <a:rPr lang="pt-BR" sz="1400" b="1" dirty="0">
                <a:latin typeface="Geomanist" panose="02000503000000020004" pitchFamily="50" charset="0"/>
              </a:rPr>
              <a:t>a </a:t>
            </a:r>
            <a:r>
              <a:rPr lang="pt-BR" sz="1400" b="1" dirty="0" smtClean="0">
                <a:latin typeface="Geomanist" panose="02000503000000020004" pitchFamily="50" charset="0"/>
              </a:rPr>
              <a:t>02/05/2021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sp>
        <p:nvSpPr>
          <p:cNvPr id="15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Fonte: </a:t>
            </a:r>
            <a:r>
              <a:rPr lang="pt-BR" sz="1100" dirty="0">
                <a:hlinkClick r:id="rId3"/>
              </a:rPr>
              <a:t>http://</a:t>
            </a:r>
            <a:r>
              <a:rPr lang="pt-BR" sz="1100" dirty="0" smtClean="0">
                <a:hlinkClick r:id="rId3"/>
              </a:rPr>
              <a:t>queimadas.dgi.inpe.br/queimadas/bdqueimadas/</a:t>
            </a:r>
            <a:r>
              <a:rPr lang="pt-BR" sz="1100" dirty="0" smtClean="0"/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188179"/>
              </p:ext>
            </p:extLst>
          </p:nvPr>
        </p:nvGraphicFramePr>
        <p:xfrm>
          <a:off x="439265" y="1623225"/>
          <a:ext cx="6135688" cy="382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72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0" y="0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21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146859" y="437264"/>
            <a:ext cx="56170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Municípios no país com mais focos</a:t>
            </a:r>
            <a:endParaRPr lang="pt-BR" sz="2000" b="1" dirty="0"/>
          </a:p>
        </p:txBody>
      </p:sp>
      <p:sp>
        <p:nvSpPr>
          <p:cNvPr id="10" name="Retângulo 9"/>
          <p:cNvSpPr/>
          <p:nvPr/>
        </p:nvSpPr>
        <p:spPr>
          <a:xfrm>
            <a:off x="8900843" y="0"/>
            <a:ext cx="32911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>
                <a:latin typeface="Geomanist" panose="02000503000000020004" pitchFamily="50" charset="0"/>
              </a:rPr>
              <a:t>Período analisado:  </a:t>
            </a:r>
            <a:r>
              <a:rPr lang="pt-BR" sz="1400" dirty="0" smtClean="0">
                <a:latin typeface="Geomanist" panose="02000503000000020004" pitchFamily="50" charset="0"/>
              </a:rPr>
              <a:t>26/04</a:t>
            </a:r>
            <a:r>
              <a:rPr lang="pt-BR" sz="1400" b="1" dirty="0" smtClean="0">
                <a:latin typeface="Geomanist" panose="02000503000000020004" pitchFamily="50" charset="0"/>
              </a:rPr>
              <a:t> </a:t>
            </a:r>
            <a:r>
              <a:rPr lang="pt-BR" sz="1400" b="1" dirty="0">
                <a:latin typeface="Geomanist" panose="02000503000000020004" pitchFamily="50" charset="0"/>
              </a:rPr>
              <a:t>a </a:t>
            </a:r>
            <a:r>
              <a:rPr lang="pt-BR" sz="1400" b="1" dirty="0" smtClean="0">
                <a:latin typeface="Geomanist" panose="02000503000000020004" pitchFamily="50" charset="0"/>
              </a:rPr>
              <a:t>02/05/2021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sp>
        <p:nvSpPr>
          <p:cNvPr id="13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Fonte: </a:t>
            </a:r>
            <a:r>
              <a:rPr lang="pt-BR" sz="1100" dirty="0">
                <a:hlinkClick r:id="rId3"/>
              </a:rPr>
              <a:t>http://</a:t>
            </a:r>
            <a:r>
              <a:rPr lang="pt-BR" sz="1100" dirty="0" smtClean="0">
                <a:hlinkClick r:id="rId3"/>
              </a:rPr>
              <a:t>queimadas.dgi.inpe.br/queimadas/bdqueimadas/</a:t>
            </a:r>
            <a:r>
              <a:rPr lang="pt-BR" sz="1100" dirty="0" smtClean="0"/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sp>
        <p:nvSpPr>
          <p:cNvPr id="14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7202531" y="437264"/>
            <a:ext cx="4878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Ranking dos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municípios no Amazonas</a:t>
            </a:r>
            <a:endParaRPr lang="pt-BR" sz="2000" b="1" dirty="0"/>
          </a:p>
        </p:txBody>
      </p:sp>
      <p:sp>
        <p:nvSpPr>
          <p:cNvPr id="15" name="Retângulo 14"/>
          <p:cNvSpPr/>
          <p:nvPr/>
        </p:nvSpPr>
        <p:spPr>
          <a:xfrm>
            <a:off x="7635832" y="2964600"/>
            <a:ext cx="3589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(zero) focos </a:t>
            </a: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calor </a:t>
            </a:r>
            <a:endParaRPr lang="pt-BR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nos municípios do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Sul 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202531" y="4769147"/>
            <a:ext cx="44562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(zero)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focos </a:t>
            </a: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calor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</a:t>
            </a: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calor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RMM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662552" y="1549314"/>
            <a:ext cx="3536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(zero) focos de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calor </a:t>
            </a: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nos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municípios do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Amazonas </a:t>
            </a:r>
            <a:endParaRPr lang="pt-BR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2" name="Grá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272881"/>
              </p:ext>
            </p:extLst>
          </p:nvPr>
        </p:nvGraphicFramePr>
        <p:xfrm>
          <a:off x="72044" y="664256"/>
          <a:ext cx="6927272" cy="5935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85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94392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6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484774" y="637319"/>
            <a:ext cx="101604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Comparação do total de focos ativos detectados dia a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dia: 01 a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02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de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maio </a:t>
            </a:r>
            <a:endParaRPr lang="pt-BR" sz="2000" b="1" dirty="0"/>
          </a:p>
        </p:txBody>
      </p:sp>
      <p:sp>
        <p:nvSpPr>
          <p:cNvPr id="9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Fonte: </a:t>
            </a:r>
            <a:r>
              <a:rPr lang="pt-BR" sz="1100" dirty="0">
                <a:hlinkClick r:id="rId3"/>
              </a:rPr>
              <a:t>http://</a:t>
            </a:r>
            <a:r>
              <a:rPr lang="pt-BR" sz="1100" dirty="0" smtClean="0">
                <a:hlinkClick r:id="rId3"/>
              </a:rPr>
              <a:t>queimadas.dgi.inpe.br/queimadas/bdqueimadas/</a:t>
            </a:r>
            <a:r>
              <a:rPr lang="pt-BR" sz="1100" dirty="0" smtClean="0"/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604469"/>
              </p:ext>
            </p:extLst>
          </p:nvPr>
        </p:nvGraphicFramePr>
        <p:xfrm>
          <a:off x="71437" y="1338349"/>
          <a:ext cx="12049125" cy="456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4888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707036" y="1347441"/>
          <a:ext cx="5237748" cy="4570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0" y="76944"/>
            <a:ext cx="6224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do </a:t>
            </a:r>
            <a:r>
              <a:rPr lang="pt-BR" sz="2400" b="1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Desmatamento (km²) - 2021</a:t>
            </a:r>
            <a:endParaRPr lang="pt-BR" sz="2400" b="1" dirty="0">
              <a:solidFill>
                <a:srgbClr val="202F58"/>
              </a:solidFill>
              <a:latin typeface="Geomanist" panose="02000503000000020004" pitchFamily="50" charset="0"/>
            </a:endParaRPr>
          </a:p>
        </p:txBody>
      </p:sp>
      <p:sp>
        <p:nvSpPr>
          <p:cNvPr id="5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423283" y="1039666"/>
            <a:ext cx="60936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Área total desmatada: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974,83 km²</a:t>
            </a:r>
            <a:endParaRPr lang="pt-BR" sz="2000" b="1" dirty="0">
              <a:solidFill>
                <a:srgbClr val="C00000"/>
              </a:solidFill>
              <a:latin typeface="Geomanist" panose="02000503000000020004" pitchFamily="50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Área desmatada no Amazonas</a:t>
            </a:r>
            <a:r>
              <a:rPr lang="pt-BR" sz="2000" b="1" dirty="0">
                <a:solidFill>
                  <a:srgbClr val="004386"/>
                </a:solidFill>
                <a:latin typeface="Geomanist" panose="02000503000000020004" pitchFamily="50" charset="0"/>
              </a:rPr>
              <a:t>: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156,00 km²</a:t>
            </a:r>
            <a:endParaRPr lang="pt-BR" sz="2000" b="1" dirty="0">
              <a:solidFill>
                <a:srgbClr val="C00000"/>
              </a:solidFill>
              <a:latin typeface="Geomanist" panose="02000503000000020004" pitchFamily="50" charset="0"/>
            </a:endParaRPr>
          </a:p>
        </p:txBody>
      </p:sp>
      <p:sp>
        <p:nvSpPr>
          <p:cNvPr id="6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</a:t>
            </a:r>
            <a:r>
              <a:rPr lang="pt-BR" sz="1100" dirty="0"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  <a:hlinkClick r:id="rId4"/>
              </a:rPr>
              <a:t>http://terrabrasilis.dpi.inpe.br</a:t>
            </a:r>
            <a:r>
              <a:rPr lang="pt-BR" sz="1100" dirty="0" smtClean="0">
                <a:latin typeface="Geomanist" panose="02000503000000020004" pitchFamily="50" charset="0"/>
                <a:hlinkClick r:id="rId4"/>
              </a:rPr>
              <a:t>/</a:t>
            </a:r>
            <a:r>
              <a:rPr lang="pt-BR" sz="1100" dirty="0" smtClean="0">
                <a:latin typeface="Geomanist" panose="02000503000000020004" pitchFamily="50" charset="0"/>
              </a:rPr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sp>
        <p:nvSpPr>
          <p:cNvPr id="12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319183" y="598118"/>
            <a:ext cx="5178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Ranking dos Estados da Amazônia </a:t>
            </a: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Legal</a:t>
            </a:r>
            <a:endParaRPr lang="pt-BR" sz="2000" b="1" dirty="0"/>
          </a:p>
        </p:txBody>
      </p:sp>
      <p:sp>
        <p:nvSpPr>
          <p:cNvPr id="10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6954254" y="627554"/>
            <a:ext cx="52377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Ranking dos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municípios </a:t>
            </a: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da Amazônia Legal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19501" y="0"/>
            <a:ext cx="3272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>
                <a:latin typeface="Geomanist" panose="02000503000000020004" pitchFamily="50" charset="0"/>
              </a:rPr>
              <a:t>Período analisado:  </a:t>
            </a:r>
            <a:r>
              <a:rPr lang="pt-BR" sz="1400" b="1" dirty="0">
                <a:latin typeface="Geomanist" panose="02000503000000020004" pitchFamily="50" charset="0"/>
              </a:rPr>
              <a:t>01/01 a </a:t>
            </a:r>
            <a:r>
              <a:rPr lang="pt-BR" sz="1400" b="1" dirty="0" smtClean="0">
                <a:latin typeface="Geomanist" panose="02000503000000020004" pitchFamily="50" charset="0"/>
              </a:rPr>
              <a:t>22/04/2021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3290788"/>
            <a:ext cx="400110" cy="88451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400" dirty="0"/>
              <a:t>k</a:t>
            </a:r>
            <a:r>
              <a:rPr lang="pt-BR" sz="1400" dirty="0" smtClean="0"/>
              <a:t>m²</a:t>
            </a:r>
            <a:endParaRPr lang="pt-BR" sz="1400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/>
          </p:nvPr>
        </p:nvGraphicFramePr>
        <p:xfrm>
          <a:off x="319183" y="1747552"/>
          <a:ext cx="6829761" cy="448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301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0" y="108889"/>
            <a:ext cx="750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Panorama do Desmatamento (km²) - Amazonas 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02F58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</p:txBody>
      </p:sp>
      <p:sp>
        <p:nvSpPr>
          <p:cNvPr id="12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326940" y="556040"/>
            <a:ext cx="93410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Ranking </a:t>
            </a: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dos municípios com o maior número de alertas de desmatamento 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</a:t>
            </a:r>
            <a:r>
              <a:rPr lang="pt-BR" sz="1100" dirty="0"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  <a:hlinkClick r:id="rId3"/>
              </a:rPr>
              <a:t>http://terrabrasilis.dpi.inpe.br</a:t>
            </a:r>
            <a:r>
              <a:rPr lang="pt-BR" sz="1100" dirty="0" smtClean="0">
                <a:latin typeface="Geomanist" panose="02000503000000020004" pitchFamily="50" charset="0"/>
                <a:hlinkClick r:id="rId3"/>
              </a:rPr>
              <a:t>/</a:t>
            </a:r>
            <a:r>
              <a:rPr lang="pt-BR" sz="1100" dirty="0" smtClean="0">
                <a:latin typeface="Geomanist" panose="02000503000000020004" pitchFamily="50" charset="0"/>
              </a:rPr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8919501" y="0"/>
            <a:ext cx="3272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>
                <a:latin typeface="Geomanist" panose="02000503000000020004" pitchFamily="50" charset="0"/>
              </a:rPr>
              <a:t>Período analisado:  </a:t>
            </a:r>
            <a:r>
              <a:rPr lang="pt-BR" sz="1400" b="1" dirty="0">
                <a:latin typeface="Geomanist" panose="02000503000000020004" pitchFamily="50" charset="0"/>
              </a:rPr>
              <a:t>01/01 a </a:t>
            </a:r>
            <a:r>
              <a:rPr lang="pt-BR" sz="1400" b="1" dirty="0" smtClean="0">
                <a:latin typeface="Geomanist" panose="02000503000000020004" pitchFamily="50" charset="0"/>
              </a:rPr>
              <a:t>22/04/2021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pic>
        <p:nvPicPr>
          <p:cNvPr id="43" name="Imagem 42">
            <a:extLst>
              <a:ext uri="{FF2B5EF4-FFF2-40B4-BE49-F238E27FC236}">
                <a16:creationId xmlns:a16="http://schemas.microsoft.com/office/drawing/2014/main" id="{56932D05-65D0-4C93-ADDB-A7144A7C84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50" y="919393"/>
            <a:ext cx="7722362" cy="5220725"/>
          </a:xfrm>
          <a:prstGeom prst="rect">
            <a:avLst/>
          </a:prstGeom>
        </p:spPr>
      </p:pic>
      <p:cxnSp>
        <p:nvCxnSpPr>
          <p:cNvPr id="44" name="Conector: Angulado 13">
            <a:extLst>
              <a:ext uri="{FF2B5EF4-FFF2-40B4-BE49-F238E27FC236}">
                <a16:creationId xmlns:a16="http://schemas.microsoft.com/office/drawing/2014/main" id="{6001451B-7E00-42BC-9130-EDAB9028111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794667" y="2601157"/>
            <a:ext cx="2815998" cy="1919617"/>
          </a:xfrm>
          <a:prstGeom prst="bentConnector3">
            <a:avLst>
              <a:gd name="adj1" fmla="val 100774"/>
            </a:avLst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: Angulado 27">
            <a:extLst>
              <a:ext uri="{FF2B5EF4-FFF2-40B4-BE49-F238E27FC236}">
                <a16:creationId xmlns:a16="http://schemas.microsoft.com/office/drawing/2014/main" id="{EBB75C46-1A7E-4D04-AADA-3E709541F268}"/>
              </a:ext>
            </a:extLst>
          </p:cNvPr>
          <p:cNvCxnSpPr>
            <a:cxnSpLocks/>
          </p:cNvCxnSpPr>
          <p:nvPr/>
        </p:nvCxnSpPr>
        <p:spPr>
          <a:xfrm flipV="1">
            <a:off x="3590160" y="1740735"/>
            <a:ext cx="4572314" cy="3479970"/>
          </a:xfrm>
          <a:prstGeom prst="bentConnector3">
            <a:avLst>
              <a:gd name="adj1" fmla="val -178"/>
            </a:avLst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Angulado 29">
            <a:extLst>
              <a:ext uri="{FF2B5EF4-FFF2-40B4-BE49-F238E27FC236}">
                <a16:creationId xmlns:a16="http://schemas.microsoft.com/office/drawing/2014/main" id="{D4618517-7E4F-439C-B66E-D39B828E1F61}"/>
              </a:ext>
            </a:extLst>
          </p:cNvPr>
          <p:cNvCxnSpPr>
            <a:cxnSpLocks/>
          </p:cNvCxnSpPr>
          <p:nvPr/>
        </p:nvCxnSpPr>
        <p:spPr>
          <a:xfrm flipV="1">
            <a:off x="5960225" y="2627944"/>
            <a:ext cx="2202250" cy="1894180"/>
          </a:xfrm>
          <a:prstGeom prst="bentConnector3">
            <a:avLst>
              <a:gd name="adj1" fmla="val 552"/>
            </a:avLst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do 32">
            <a:extLst>
              <a:ext uri="{FF2B5EF4-FFF2-40B4-BE49-F238E27FC236}">
                <a16:creationId xmlns:a16="http://schemas.microsoft.com/office/drawing/2014/main" id="{F80635B0-FC1A-44D5-8A4D-430865AE4120}"/>
              </a:ext>
            </a:extLst>
          </p:cNvPr>
          <p:cNvCxnSpPr>
            <a:cxnSpLocks/>
          </p:cNvCxnSpPr>
          <p:nvPr/>
        </p:nvCxnSpPr>
        <p:spPr>
          <a:xfrm flipV="1">
            <a:off x="4214553" y="3033431"/>
            <a:ext cx="3962370" cy="1605072"/>
          </a:xfrm>
          <a:prstGeom prst="bentConnector3">
            <a:avLst>
              <a:gd name="adj1" fmla="val 489"/>
            </a:avLst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: Angulado 35">
            <a:extLst>
              <a:ext uri="{FF2B5EF4-FFF2-40B4-BE49-F238E27FC236}">
                <a16:creationId xmlns:a16="http://schemas.microsoft.com/office/drawing/2014/main" id="{E7D309DD-B47D-4860-95E4-923BE9279BA1}"/>
              </a:ext>
            </a:extLst>
          </p:cNvPr>
          <p:cNvCxnSpPr>
            <a:cxnSpLocks/>
          </p:cNvCxnSpPr>
          <p:nvPr/>
        </p:nvCxnSpPr>
        <p:spPr>
          <a:xfrm rot="10800000">
            <a:off x="3773978" y="4804756"/>
            <a:ext cx="4438504" cy="1116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: Angulado 37">
            <a:extLst>
              <a:ext uri="{FF2B5EF4-FFF2-40B4-BE49-F238E27FC236}">
                <a16:creationId xmlns:a16="http://schemas.microsoft.com/office/drawing/2014/main" id="{E6757795-0482-42DD-8C5D-62B87E4F19FB}"/>
              </a:ext>
            </a:extLst>
          </p:cNvPr>
          <p:cNvCxnSpPr>
            <a:cxnSpLocks/>
          </p:cNvCxnSpPr>
          <p:nvPr/>
        </p:nvCxnSpPr>
        <p:spPr>
          <a:xfrm rot="10800000" flipV="1">
            <a:off x="5336772" y="3507971"/>
            <a:ext cx="2848957" cy="739832"/>
          </a:xfrm>
          <a:prstGeom prst="bentConnector3">
            <a:avLst>
              <a:gd name="adj1" fmla="val 100186"/>
            </a:avLst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: Angulado 47">
            <a:extLst>
              <a:ext uri="{FF2B5EF4-FFF2-40B4-BE49-F238E27FC236}">
                <a16:creationId xmlns:a16="http://schemas.microsoft.com/office/drawing/2014/main" id="{3CD5CB10-2659-4140-BCD2-F257A3346872}"/>
              </a:ext>
            </a:extLst>
          </p:cNvPr>
          <p:cNvCxnSpPr>
            <a:cxnSpLocks/>
          </p:cNvCxnSpPr>
          <p:nvPr/>
        </p:nvCxnSpPr>
        <p:spPr>
          <a:xfrm rot="10800000" flipV="1">
            <a:off x="6858000" y="3898667"/>
            <a:ext cx="1327728" cy="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Angulado 50">
            <a:extLst>
              <a:ext uri="{FF2B5EF4-FFF2-40B4-BE49-F238E27FC236}">
                <a16:creationId xmlns:a16="http://schemas.microsoft.com/office/drawing/2014/main" id="{11534518-D6EC-4B8D-891D-A3004322789E}"/>
              </a:ext>
            </a:extLst>
          </p:cNvPr>
          <p:cNvCxnSpPr>
            <a:cxnSpLocks/>
          </p:cNvCxnSpPr>
          <p:nvPr/>
        </p:nvCxnSpPr>
        <p:spPr>
          <a:xfrm rot="10800000" flipV="1">
            <a:off x="5079077" y="4356493"/>
            <a:ext cx="3115625" cy="28200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Angulado 55">
            <a:extLst>
              <a:ext uri="{FF2B5EF4-FFF2-40B4-BE49-F238E27FC236}">
                <a16:creationId xmlns:a16="http://schemas.microsoft.com/office/drawing/2014/main" id="{25196709-3509-45E4-AF96-68FC4D629330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01142" y="5267686"/>
            <a:ext cx="5315146" cy="368341"/>
          </a:xfrm>
          <a:prstGeom prst="bentConnector3">
            <a:avLst>
              <a:gd name="adj1" fmla="val 23725"/>
            </a:avLst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F799869C-F98C-4042-9F3F-F3108A5F9B1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162474" y="1355138"/>
          <a:ext cx="4029525" cy="4355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730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787651"/>
          <a:ext cx="12192000" cy="561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0" y="108890"/>
            <a:ext cx="7067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Panorama do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Desmatamento (km²) - Amazonas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02F58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</p:txBody>
      </p:sp>
      <p:sp>
        <p:nvSpPr>
          <p:cNvPr id="12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228365" y="570555"/>
            <a:ext cx="4991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Alertas </a:t>
            </a: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de desmatamento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mensal - DETER 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</a:t>
            </a:r>
            <a:r>
              <a:rPr lang="pt-BR" sz="1100" dirty="0"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  <a:hlinkClick r:id="rId4"/>
              </a:rPr>
              <a:t>http://terrabrasilis.dpi.inpe.br</a:t>
            </a:r>
            <a:r>
              <a:rPr lang="pt-BR" sz="1100" dirty="0" smtClean="0">
                <a:latin typeface="Geomanist" panose="02000503000000020004" pitchFamily="50" charset="0"/>
                <a:hlinkClick r:id="rId4"/>
              </a:rPr>
              <a:t>/</a:t>
            </a:r>
            <a:r>
              <a:rPr lang="pt-BR" sz="1100" dirty="0" smtClean="0">
                <a:latin typeface="Geomanist" panose="02000503000000020004" pitchFamily="50" charset="0"/>
              </a:rPr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sp>
        <p:nvSpPr>
          <p:cNvPr id="9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907062" y="1600814"/>
            <a:ext cx="26268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Janeiro: redução de </a:t>
            </a:r>
            <a:r>
              <a:rPr lang="pt-BR" sz="2000" b="1" dirty="0">
                <a:solidFill>
                  <a:srgbClr val="004386"/>
                </a:solidFill>
                <a:latin typeface="Geomanist" panose="02000503000000020004" pitchFamily="50" charset="0"/>
              </a:rPr>
              <a:t>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56,40%</a:t>
            </a:r>
          </a:p>
        </p:txBody>
      </p:sp>
      <p:sp>
        <p:nvSpPr>
          <p:cNvPr id="11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3683846" y="1600793"/>
            <a:ext cx="2912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Fevereiro</a:t>
            </a:r>
            <a:r>
              <a:rPr lang="pt-BR" sz="2000" b="1" dirty="0">
                <a:solidFill>
                  <a:srgbClr val="004386"/>
                </a:solidFill>
                <a:latin typeface="Geomanist" panose="02000503000000020004" pitchFamily="50" charset="0"/>
              </a:rPr>
              <a:t>: aumento de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24,51%</a:t>
            </a:r>
          </a:p>
        </p:txBody>
      </p:sp>
      <p:sp>
        <p:nvSpPr>
          <p:cNvPr id="13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6602857" y="1591668"/>
            <a:ext cx="2866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Março: </a:t>
            </a:r>
            <a:r>
              <a:rPr lang="pt-BR" sz="2000" b="1" dirty="0">
                <a:solidFill>
                  <a:srgbClr val="004386"/>
                </a:solidFill>
                <a:latin typeface="Geomanist" panose="02000503000000020004" pitchFamily="50" charset="0"/>
              </a:rPr>
              <a:t>redução de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15,54%</a:t>
            </a:r>
            <a:endParaRPr lang="pt-BR" sz="2000" b="1" dirty="0">
              <a:solidFill>
                <a:srgbClr val="C00000"/>
              </a:solidFill>
              <a:latin typeface="Geomanist" panose="02000503000000020004" pitchFamily="50" charset="0"/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2724240" y="5149119"/>
            <a:ext cx="341797" cy="498764"/>
          </a:xfrm>
          <a:prstGeom prst="downArrow">
            <a:avLst/>
          </a:prstGeom>
          <a:solidFill>
            <a:srgbClr val="00CC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baixo 13"/>
          <p:cNvSpPr/>
          <p:nvPr/>
        </p:nvSpPr>
        <p:spPr>
          <a:xfrm rot="10800000">
            <a:off x="5531223" y="4090909"/>
            <a:ext cx="354782" cy="526078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9326880" y="6199987"/>
            <a:ext cx="2764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dirty="0" smtClean="0">
                <a:latin typeface="Geomanist" panose="02000503000000020004" pitchFamily="50" charset="0"/>
              </a:rPr>
              <a:t>*Período analisado em abril: </a:t>
            </a:r>
            <a:r>
              <a:rPr lang="pt-BR" sz="1400" b="1" dirty="0" smtClean="0">
                <a:latin typeface="Geomanist" panose="02000503000000020004" pitchFamily="50" charset="0"/>
              </a:rPr>
              <a:t>01/04 </a:t>
            </a:r>
            <a:r>
              <a:rPr lang="pt-BR" sz="1400" b="1" dirty="0">
                <a:latin typeface="Geomanist" panose="02000503000000020004" pitchFamily="50" charset="0"/>
              </a:rPr>
              <a:t>a </a:t>
            </a:r>
            <a:r>
              <a:rPr lang="pt-BR" sz="1400" b="1" dirty="0" smtClean="0">
                <a:latin typeface="Geomanist" panose="02000503000000020004" pitchFamily="50" charset="0"/>
              </a:rPr>
              <a:t>22/04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sp>
        <p:nvSpPr>
          <p:cNvPr id="19" name="Seta para baixo 1"/>
          <p:cNvSpPr/>
          <p:nvPr/>
        </p:nvSpPr>
        <p:spPr>
          <a:xfrm>
            <a:off x="8497241" y="2743200"/>
            <a:ext cx="341797" cy="498764"/>
          </a:xfrm>
          <a:prstGeom prst="downArrow">
            <a:avLst/>
          </a:prstGeom>
          <a:solidFill>
            <a:srgbClr val="00CC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9468881" y="1618874"/>
            <a:ext cx="26749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Abril*: aumento </a:t>
            </a:r>
            <a:r>
              <a:rPr lang="pt-BR" sz="2000" b="1" dirty="0">
                <a:solidFill>
                  <a:srgbClr val="004386"/>
                </a:solidFill>
                <a:latin typeface="Geomanist" panose="02000503000000020004" pitchFamily="50" charset="0"/>
              </a:rPr>
              <a:t>de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85,39%</a:t>
            </a:r>
            <a:endParaRPr lang="pt-BR" sz="2000" b="1" dirty="0">
              <a:solidFill>
                <a:srgbClr val="C00000"/>
              </a:solidFill>
              <a:latin typeface="Geomanist" panose="02000503000000020004" pitchFamily="50" charset="0"/>
            </a:endParaRPr>
          </a:p>
        </p:txBody>
      </p:sp>
      <p:sp>
        <p:nvSpPr>
          <p:cNvPr id="21" name="Seta para baixo 13"/>
          <p:cNvSpPr/>
          <p:nvPr/>
        </p:nvSpPr>
        <p:spPr>
          <a:xfrm rot="10800000">
            <a:off x="11305370" y="2543856"/>
            <a:ext cx="354782" cy="526078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4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F8BFC43-1DDC-4BED-A951-6DE7E26B30E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118539" y="1684475"/>
          <a:ext cx="4882746" cy="405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19128" y="108890"/>
            <a:ext cx="677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Panorama do Desmatamento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(km²) – </a:t>
            </a:r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Amazonas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02F58"/>
              </a:solidFill>
              <a:effectLst/>
              <a:uLnTx/>
              <a:uFillTx/>
              <a:latin typeface="Geomanist" panose="02000503000000020004" pitchFamily="50" charset="0"/>
              <a:ea typeface="+mn-ea"/>
              <a:cs typeface="+mn-cs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482138" y="1371599"/>
          <a:ext cx="6411957" cy="4223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534">
                  <a:extLst>
                    <a:ext uri="{9D8B030D-6E8A-4147-A177-3AD203B41FA5}">
                      <a16:colId xmlns:a16="http://schemas.microsoft.com/office/drawing/2014/main" val="1682315019"/>
                    </a:ext>
                  </a:extLst>
                </a:gridCol>
                <a:gridCol w="1791955">
                  <a:extLst>
                    <a:ext uri="{9D8B030D-6E8A-4147-A177-3AD203B41FA5}">
                      <a16:colId xmlns:a16="http://schemas.microsoft.com/office/drawing/2014/main" val="1086884955"/>
                    </a:ext>
                  </a:extLst>
                </a:gridCol>
                <a:gridCol w="1473587">
                  <a:extLst>
                    <a:ext uri="{9D8B030D-6E8A-4147-A177-3AD203B41FA5}">
                      <a16:colId xmlns:a16="http://schemas.microsoft.com/office/drawing/2014/main" val="109532410"/>
                    </a:ext>
                  </a:extLst>
                </a:gridCol>
                <a:gridCol w="1559881">
                  <a:extLst>
                    <a:ext uri="{9D8B030D-6E8A-4147-A177-3AD203B41FA5}">
                      <a16:colId xmlns:a16="http://schemas.microsoft.com/office/drawing/2014/main" val="1664996251"/>
                    </a:ext>
                  </a:extLst>
                </a:gridCol>
              </a:tblGrid>
              <a:tr h="598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MÊS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2020 (km²)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2021 (km²)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Variação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075565"/>
                  </a:ext>
                </a:extLst>
              </a:tr>
              <a:tr h="7248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JANEIRO</a:t>
                      </a:r>
                      <a:endParaRPr lang="pt-BR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13,44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5,86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-56,40%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773899"/>
                  </a:ext>
                </a:extLst>
              </a:tr>
              <a:tr h="7248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FEVEREIRO</a:t>
                      </a:r>
                      <a:endParaRPr lang="pt-BR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20,73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25,81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24,51%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5755"/>
                  </a:ext>
                </a:extLst>
              </a:tr>
              <a:tr h="7248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MARÇO</a:t>
                      </a:r>
                      <a:endParaRPr lang="pt-BR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72,71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61,41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-15,54%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624147"/>
                  </a:ext>
                </a:extLst>
              </a:tr>
              <a:tr h="7248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ABRIL</a:t>
                      </a:r>
                      <a:endParaRPr lang="pt-BR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33,94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62,92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85,39%</a:t>
                      </a:r>
                      <a:endParaRPr lang="pt-BR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14093"/>
                  </a:ext>
                </a:extLst>
              </a:tr>
              <a:tr h="7248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140,82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156,00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34095"/>
                  </a:ext>
                </a:extLst>
              </a:tr>
            </a:tbl>
          </a:graphicData>
        </a:graphic>
      </p:graphicFrame>
      <p:sp>
        <p:nvSpPr>
          <p:cNvPr id="5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7865021" y="1122745"/>
            <a:ext cx="4203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Aumento de desmatamento de 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10,8%</a:t>
            </a:r>
            <a:endParaRPr lang="pt-BR" sz="2000" b="1" dirty="0">
              <a:solidFill>
                <a:srgbClr val="C00000"/>
              </a:solidFill>
              <a:latin typeface="Geomanist" panose="02000503000000020004" pitchFamily="50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1562" y="0"/>
            <a:ext cx="3272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>
                <a:latin typeface="Geomanist" panose="02000503000000020004" pitchFamily="50" charset="0"/>
              </a:rPr>
              <a:t>Período analisado:  </a:t>
            </a:r>
            <a:r>
              <a:rPr lang="pt-BR" sz="1400" b="1" dirty="0">
                <a:latin typeface="Geomanist" panose="02000503000000020004" pitchFamily="50" charset="0"/>
              </a:rPr>
              <a:t>01/01 a </a:t>
            </a:r>
            <a:r>
              <a:rPr lang="pt-BR" sz="1400" b="1" dirty="0" smtClean="0">
                <a:latin typeface="Geomanist" panose="02000503000000020004" pitchFamily="50" charset="0"/>
              </a:rPr>
              <a:t>22/04/2021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sp>
        <p:nvSpPr>
          <p:cNvPr id="8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228365" y="570967"/>
            <a:ext cx="54550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Alertas </a:t>
            </a: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de desmatamento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acumulado - DETER 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eta para baixo 13"/>
          <p:cNvSpPr/>
          <p:nvPr/>
        </p:nvSpPr>
        <p:spPr>
          <a:xfrm rot="10800000">
            <a:off x="10886436" y="1976787"/>
            <a:ext cx="354782" cy="526078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19128" y="108890"/>
            <a:ext cx="5033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Panorama do Desmatamento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(km²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)</a:t>
            </a:r>
          </a:p>
        </p:txBody>
      </p:sp>
      <p:sp>
        <p:nvSpPr>
          <p:cNvPr id="12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363572" y="529585"/>
            <a:ext cx="82977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Distribuição de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alertas </a:t>
            </a: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de desmatamento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por </a:t>
            </a: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categoria Amazonas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96472" y="6391030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</a:t>
            </a:r>
            <a:r>
              <a:rPr lang="pt-BR" sz="1100" dirty="0"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  <a:hlinkClick r:id="rId3"/>
              </a:rPr>
              <a:t>http://terrabrasilis.dpi.inpe.br</a:t>
            </a:r>
            <a:r>
              <a:rPr lang="pt-BR" sz="1100" dirty="0" smtClean="0">
                <a:latin typeface="Geomanist" panose="02000503000000020004" pitchFamily="50" charset="0"/>
                <a:hlinkClick r:id="rId3"/>
              </a:rPr>
              <a:t>/</a:t>
            </a:r>
            <a:r>
              <a:rPr lang="pt-BR" sz="1100" dirty="0" smtClean="0">
                <a:latin typeface="Geomanist" panose="02000503000000020004" pitchFamily="50" charset="0"/>
              </a:rPr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8919501" y="0"/>
            <a:ext cx="3272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>
                <a:latin typeface="Geomanist" panose="02000503000000020004" pitchFamily="50" charset="0"/>
              </a:rPr>
              <a:t>Período analisado:  </a:t>
            </a:r>
            <a:r>
              <a:rPr lang="pt-BR" sz="1400" b="1" dirty="0">
                <a:latin typeface="Geomanist" panose="02000503000000020004" pitchFamily="50" charset="0"/>
              </a:rPr>
              <a:t>01/01 a </a:t>
            </a:r>
            <a:r>
              <a:rPr lang="pt-BR" sz="1400" b="1" dirty="0" smtClean="0">
                <a:latin typeface="Geomanist" panose="02000503000000020004" pitchFamily="50" charset="0"/>
              </a:rPr>
              <a:t>22/04/2021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2A7D9696-E171-437F-A040-68965622BD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62939" y="1273003"/>
          <a:ext cx="5293478" cy="46955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75960">
                  <a:extLst>
                    <a:ext uri="{9D8B030D-6E8A-4147-A177-3AD203B41FA5}">
                      <a16:colId xmlns:a16="http://schemas.microsoft.com/office/drawing/2014/main" val="2880739296"/>
                    </a:ext>
                  </a:extLst>
                </a:gridCol>
                <a:gridCol w="765724">
                  <a:extLst>
                    <a:ext uri="{9D8B030D-6E8A-4147-A177-3AD203B41FA5}">
                      <a16:colId xmlns:a16="http://schemas.microsoft.com/office/drawing/2014/main" val="1359900615"/>
                    </a:ext>
                  </a:extLst>
                </a:gridCol>
                <a:gridCol w="787917">
                  <a:extLst>
                    <a:ext uri="{9D8B030D-6E8A-4147-A177-3AD203B41FA5}">
                      <a16:colId xmlns:a16="http://schemas.microsoft.com/office/drawing/2014/main" val="1069670631"/>
                    </a:ext>
                  </a:extLst>
                </a:gridCol>
                <a:gridCol w="743528">
                  <a:extLst>
                    <a:ext uri="{9D8B030D-6E8A-4147-A177-3AD203B41FA5}">
                      <a16:colId xmlns:a16="http://schemas.microsoft.com/office/drawing/2014/main" val="3238949124"/>
                    </a:ext>
                  </a:extLst>
                </a:gridCol>
                <a:gridCol w="743528">
                  <a:extLst>
                    <a:ext uri="{9D8B030D-6E8A-4147-A177-3AD203B41FA5}">
                      <a16:colId xmlns:a16="http://schemas.microsoft.com/office/drawing/2014/main" val="1814733904"/>
                    </a:ext>
                  </a:extLst>
                </a:gridCol>
                <a:gridCol w="776821">
                  <a:extLst>
                    <a:ext uri="{9D8B030D-6E8A-4147-A177-3AD203B41FA5}">
                      <a16:colId xmlns:a16="http://schemas.microsoft.com/office/drawing/2014/main" val="399768867"/>
                    </a:ext>
                  </a:extLst>
                </a:gridCol>
              </a:tblGrid>
              <a:tr h="6886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CATEGORIA</a:t>
                      </a:r>
                      <a:b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DESM/KM²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ABRIL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(km²)</a:t>
                      </a:r>
                      <a:endParaRPr lang="pt-BR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129317"/>
                  </a:ext>
                </a:extLst>
              </a:tr>
              <a:tr h="4322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effectLst/>
                          <a:latin typeface="+mn-lt"/>
                        </a:rPr>
                        <a:t>TERRA </a:t>
                      </a:r>
                      <a:endParaRPr lang="pt-BR" sz="1200" b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+mn-lt"/>
                        </a:rPr>
                        <a:t>INDIGENA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269702"/>
                  </a:ext>
                </a:extLst>
              </a:tr>
              <a:tr h="4690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effectLst/>
                          <a:latin typeface="+mn-lt"/>
                        </a:rPr>
                        <a:t>ASSENTAMENTO </a:t>
                      </a:r>
                      <a:endParaRPr lang="pt-BR" sz="1200" b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+mn-lt"/>
                        </a:rPr>
                        <a:t>FEDERAL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756519"/>
                  </a:ext>
                </a:extLst>
              </a:tr>
              <a:tr h="6976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effectLst/>
                          <a:latin typeface="+mn-lt"/>
                        </a:rPr>
                        <a:t>UNIDADE DE </a:t>
                      </a:r>
                      <a:endParaRPr lang="pt-BR" sz="1200" b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+mn-lt"/>
                        </a:rPr>
                        <a:t>CONSERVAÇÃO </a:t>
                      </a:r>
                    </a:p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+mn-lt"/>
                        </a:rPr>
                        <a:t>ESTADUAL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473085"/>
                  </a:ext>
                </a:extLst>
              </a:tr>
              <a:tr h="643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effectLst/>
                          <a:latin typeface="+mn-lt"/>
                        </a:rPr>
                        <a:t>UNIDADE </a:t>
                      </a:r>
                      <a:r>
                        <a:rPr lang="pt-BR" sz="1200" b="0" u="none" strike="noStrike" dirty="0" smtClean="0">
                          <a:effectLst/>
                          <a:latin typeface="+mn-lt"/>
                        </a:rPr>
                        <a:t>DE</a:t>
                      </a:r>
                    </a:p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t-BR" sz="1200" b="0" u="none" strike="noStrike" dirty="0">
                          <a:effectLst/>
                          <a:latin typeface="+mn-lt"/>
                        </a:rPr>
                        <a:t>CONSERVAÇÃO </a:t>
                      </a:r>
                      <a:endParaRPr lang="pt-BR" sz="1200" b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+mn-lt"/>
                        </a:rPr>
                        <a:t>FEDERAL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24009"/>
                  </a:ext>
                </a:extLst>
              </a:tr>
              <a:tr h="4322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effectLst/>
                          <a:latin typeface="+mn-lt"/>
                        </a:rPr>
                        <a:t>GLEBAS </a:t>
                      </a:r>
                      <a:endParaRPr lang="pt-BR" sz="1200" b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+mn-lt"/>
                        </a:rPr>
                        <a:t>ESTADUAIS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731211"/>
                  </a:ext>
                </a:extLst>
              </a:tr>
              <a:tr h="4322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effectLst/>
                          <a:latin typeface="+mn-lt"/>
                        </a:rPr>
                        <a:t>GLEBAS </a:t>
                      </a:r>
                      <a:endParaRPr lang="pt-BR" sz="1200" b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+mn-lt"/>
                        </a:rPr>
                        <a:t>FEDERAIS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856051"/>
                  </a:ext>
                </a:extLst>
              </a:tr>
              <a:tr h="4309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effectLst/>
                          <a:latin typeface="+mn-lt"/>
                        </a:rPr>
                        <a:t>OUTRAS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01628"/>
                  </a:ext>
                </a:extLst>
              </a:tr>
              <a:tr h="4690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310051"/>
                  </a:ext>
                </a:extLst>
              </a:tr>
            </a:tbl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9128" y="1168116"/>
          <a:ext cx="6328969" cy="488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705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B8AF93A-326C-47D2-9D6F-CEEC924BCBE8}"/>
              </a:ext>
            </a:extLst>
          </p:cNvPr>
          <p:cNvSpPr/>
          <p:nvPr/>
        </p:nvSpPr>
        <p:spPr>
          <a:xfrm>
            <a:off x="-1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688977-85C7-432D-A494-D542730D3FE9}"/>
              </a:ext>
            </a:extLst>
          </p:cNvPr>
          <p:cNvSpPr/>
          <p:nvPr/>
        </p:nvSpPr>
        <p:spPr>
          <a:xfrm>
            <a:off x="715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9886CEF-D101-4D2A-B575-8BEC0993A01F}"/>
              </a:ext>
            </a:extLst>
          </p:cNvPr>
          <p:cNvSpPr/>
          <p:nvPr/>
        </p:nvSpPr>
        <p:spPr>
          <a:xfrm>
            <a:off x="3365795" y="6615156"/>
            <a:ext cx="5040000" cy="242844"/>
          </a:xfrm>
          <a:prstGeom prst="rect">
            <a:avLst/>
          </a:prstGeom>
          <a:solidFill>
            <a:srgbClr val="04A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F89366D4-0AF8-4FFB-8CBB-92397F16ED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526" y="5378450"/>
            <a:ext cx="5200538" cy="1091341"/>
          </a:xfrm>
          <a:prstGeom prst="rect">
            <a:avLst/>
          </a:prstGeom>
        </p:spPr>
      </p:pic>
      <p:sp>
        <p:nvSpPr>
          <p:cNvPr id="11" name="TITLE">
            <a:extLst>
              <a:ext uri="{FF2B5EF4-FFF2-40B4-BE49-F238E27FC236}">
                <a16:creationId xmlns:a16="http://schemas.microsoft.com/office/drawing/2014/main" id="{8C909754-49CC-4B03-BA8A-9FE047832A3F}"/>
              </a:ext>
            </a:extLst>
          </p:cNvPr>
          <p:cNvSpPr/>
          <p:nvPr/>
        </p:nvSpPr>
        <p:spPr>
          <a:xfrm>
            <a:off x="997683" y="1600286"/>
            <a:ext cx="1046797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</a:t>
            </a:r>
            <a:r>
              <a:rPr lang="pt-BR" sz="4400" b="1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DAS QUEIMADAS </a:t>
            </a:r>
            <a:r>
              <a:rPr lang="pt-BR" sz="4400" b="1" dirty="0">
                <a:solidFill>
                  <a:srgbClr val="202F58"/>
                </a:solidFill>
                <a:latin typeface="Geomanist" panose="02000503000000020004" pitchFamily="50" charset="0"/>
              </a:rPr>
              <a:t>NO AMAZONAS</a:t>
            </a:r>
          </a:p>
          <a:p>
            <a:pPr algn="ctr"/>
            <a:endParaRPr lang="pt-BR" sz="4400" b="1" dirty="0">
              <a:solidFill>
                <a:srgbClr val="202F58"/>
              </a:solidFill>
              <a:latin typeface="Geomanist" panose="02000503000000020004" pitchFamily="50" charset="0"/>
            </a:endParaRPr>
          </a:p>
          <a:p>
            <a:pPr algn="ctr"/>
            <a:r>
              <a:rPr lang="pt-BR" sz="4400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01 de </a:t>
            </a:r>
            <a:r>
              <a:rPr lang="pt-BR" sz="4400" dirty="0">
                <a:solidFill>
                  <a:srgbClr val="202F58"/>
                </a:solidFill>
                <a:latin typeface="Geomanist" panose="02000503000000020004" pitchFamily="50" charset="0"/>
              </a:rPr>
              <a:t>janeiro a </a:t>
            </a:r>
            <a:r>
              <a:rPr lang="pt-BR" sz="4400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02 </a:t>
            </a:r>
            <a:r>
              <a:rPr lang="pt-BR" sz="4400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de </a:t>
            </a:r>
            <a:r>
              <a:rPr lang="pt-BR" sz="4400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maio </a:t>
            </a:r>
            <a:r>
              <a:rPr lang="pt-BR" sz="4400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de 2021</a:t>
            </a:r>
            <a:endParaRPr lang="pt-BR" sz="4400" dirty="0">
              <a:solidFill>
                <a:srgbClr val="202F58"/>
              </a:solidFill>
              <a:latin typeface="Geomanist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2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FF47E953-61A4-4AFB-B956-85DC5ED49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71728"/>
              </p:ext>
            </p:extLst>
          </p:nvPr>
        </p:nvGraphicFramePr>
        <p:xfrm>
          <a:off x="6139544" y="1814284"/>
          <a:ext cx="6052456" cy="4180114"/>
        </p:xfrm>
        <a:graphic>
          <a:graphicData uri="http://schemas.openxmlformats.org/drawingml/2006/table">
            <a:tbl>
              <a:tblPr/>
              <a:tblGrid>
                <a:gridCol w="733632">
                  <a:extLst>
                    <a:ext uri="{9D8B030D-6E8A-4147-A177-3AD203B41FA5}">
                      <a16:colId xmlns:a16="http://schemas.microsoft.com/office/drawing/2014/main" val="2700231297"/>
                    </a:ext>
                  </a:extLst>
                </a:gridCol>
                <a:gridCol w="1375558">
                  <a:extLst>
                    <a:ext uri="{9D8B030D-6E8A-4147-A177-3AD203B41FA5}">
                      <a16:colId xmlns:a16="http://schemas.microsoft.com/office/drawing/2014/main" val="2308182512"/>
                    </a:ext>
                  </a:extLst>
                </a:gridCol>
                <a:gridCol w="733632">
                  <a:extLst>
                    <a:ext uri="{9D8B030D-6E8A-4147-A177-3AD203B41FA5}">
                      <a16:colId xmlns:a16="http://schemas.microsoft.com/office/drawing/2014/main" val="3497125441"/>
                    </a:ext>
                  </a:extLst>
                </a:gridCol>
                <a:gridCol w="733632">
                  <a:extLst>
                    <a:ext uri="{9D8B030D-6E8A-4147-A177-3AD203B41FA5}">
                      <a16:colId xmlns:a16="http://schemas.microsoft.com/office/drawing/2014/main" val="713744926"/>
                    </a:ext>
                  </a:extLst>
                </a:gridCol>
                <a:gridCol w="1192149">
                  <a:extLst>
                    <a:ext uri="{9D8B030D-6E8A-4147-A177-3AD203B41FA5}">
                      <a16:colId xmlns:a16="http://schemas.microsoft.com/office/drawing/2014/main" val="559034201"/>
                    </a:ext>
                  </a:extLst>
                </a:gridCol>
                <a:gridCol w="1283853">
                  <a:extLst>
                    <a:ext uri="{9D8B030D-6E8A-4147-A177-3AD203B41FA5}">
                      <a16:colId xmlns:a16="http://schemas.microsoft.com/office/drawing/2014/main" val="3077458694"/>
                    </a:ext>
                  </a:extLst>
                </a:gridCol>
              </a:tblGrid>
              <a:tr h="79305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RANKING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ESTADOS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VARIAÇÃO </a:t>
                      </a:r>
                      <a:endParaRPr lang="pt-BR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CONTRIBUIÇÃO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052049"/>
                  </a:ext>
                </a:extLst>
              </a:tr>
              <a:tr h="36338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MATO GROSSO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974060"/>
                  </a:ext>
                </a:extLst>
              </a:tr>
              <a:tr h="36338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07720"/>
                  </a:ext>
                </a:extLst>
              </a:tr>
              <a:tr h="36338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RORAIMA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707611"/>
                  </a:ext>
                </a:extLst>
              </a:tr>
              <a:tr h="37409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MARANHÃO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085285"/>
                  </a:ext>
                </a:extLst>
              </a:tr>
              <a:tr h="49934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TOCANTINS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248329"/>
                  </a:ext>
                </a:extLst>
              </a:tr>
              <a:tr h="3633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RONDÔNIA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620712"/>
                  </a:ext>
                </a:extLst>
              </a:tr>
              <a:tr h="33332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AMAZONAS</a:t>
                      </a:r>
                      <a:endParaRPr lang="pt-BR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-70,8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267942"/>
                  </a:ext>
                </a:extLst>
              </a:tr>
              <a:tr h="36338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806815"/>
                  </a:ext>
                </a:extLst>
              </a:tr>
              <a:tr h="36338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AMAPÁ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145444"/>
                  </a:ext>
                </a:extLst>
              </a:tr>
            </a:tbl>
          </a:graphicData>
        </a:graphic>
      </p:graphicFrame>
      <p:sp>
        <p:nvSpPr>
          <p:cNvPr id="4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72847" y="77203"/>
            <a:ext cx="624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13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72846" y="527696"/>
            <a:ext cx="76606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Ranking </a:t>
            </a: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das queimadas nos Estados </a:t>
            </a:r>
            <a:r>
              <a:rPr lang="pt-BR" sz="2000" b="1" dirty="0">
                <a:solidFill>
                  <a:srgbClr val="009B3D"/>
                </a:solidFill>
                <a:latin typeface="Geomanist" panose="02000503000000020004" pitchFamily="50" charset="0"/>
              </a:rPr>
              <a:t>da Amazônia Legal</a:t>
            </a:r>
          </a:p>
        </p:txBody>
      </p:sp>
      <p:sp>
        <p:nvSpPr>
          <p:cNvPr id="15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3279345" y="927806"/>
            <a:ext cx="72541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Número de focos de queimadas: </a:t>
            </a:r>
            <a:r>
              <a:rPr lang="pt-BR" sz="2000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4.337</a:t>
            </a:r>
            <a:endParaRPr lang="pt-BR" sz="2000" b="1" dirty="0" smtClean="0">
              <a:solidFill>
                <a:srgbClr val="C00000"/>
              </a:solidFill>
              <a:latin typeface="Geomanist" panose="02000503000000020004" pitchFamily="50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b="1" dirty="0">
                <a:solidFill>
                  <a:srgbClr val="004386"/>
                </a:solidFill>
                <a:latin typeface="Geomanist" panose="02000503000000020004" pitchFamily="50" charset="0"/>
              </a:rPr>
              <a:t>Redução de </a:t>
            </a:r>
            <a:r>
              <a:rPr lang="pt-BR" sz="2000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40% (2020-2021)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8908857" y="0"/>
            <a:ext cx="3283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>
                <a:latin typeface="Geomanist" panose="02000503000000020004" pitchFamily="50" charset="0"/>
              </a:rPr>
              <a:t>Período analisado:  </a:t>
            </a:r>
            <a:r>
              <a:rPr lang="pt-BR" sz="1400" b="1" dirty="0">
                <a:latin typeface="Geomanist" panose="02000503000000020004" pitchFamily="50" charset="0"/>
              </a:rPr>
              <a:t>01/01 a </a:t>
            </a:r>
            <a:r>
              <a:rPr lang="pt-BR" sz="1400" b="1" dirty="0" smtClean="0">
                <a:latin typeface="Geomanist" panose="02000503000000020004" pitchFamily="50" charset="0"/>
              </a:rPr>
              <a:t>02/05/2021</a:t>
            </a:r>
            <a:endParaRPr lang="pt-BR" sz="1400" b="1" dirty="0">
              <a:latin typeface="Geomanist" panose="02000503000000020004" pitchFamily="50" charset="0"/>
            </a:endParaRPr>
          </a:p>
        </p:txBody>
      </p:sp>
      <p:sp>
        <p:nvSpPr>
          <p:cNvPr id="19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Fonte: </a:t>
            </a:r>
            <a:r>
              <a:rPr lang="pt-BR" sz="1100" dirty="0">
                <a:hlinkClick r:id="rId3"/>
              </a:rPr>
              <a:t>http://</a:t>
            </a:r>
            <a:r>
              <a:rPr lang="pt-BR" sz="1100" dirty="0" smtClean="0">
                <a:hlinkClick r:id="rId3"/>
              </a:rPr>
              <a:t>queimadas.dgi.inpe.br/queimadas/bdqueimadas/</a:t>
            </a:r>
            <a:r>
              <a:rPr lang="pt-BR" sz="1100" dirty="0" smtClean="0"/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114970"/>
              </p:ext>
            </p:extLst>
          </p:nvPr>
        </p:nvGraphicFramePr>
        <p:xfrm>
          <a:off x="166255" y="1814284"/>
          <a:ext cx="5973289" cy="418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019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122373" y="457584"/>
            <a:ext cx="49135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000" b="1" dirty="0" smtClean="0">
                <a:solidFill>
                  <a:srgbClr val="009B3D"/>
                </a:solidFill>
                <a:latin typeface="Geomanist" panose="02000503000000020004" pitchFamily="50" charset="0"/>
              </a:rPr>
              <a:t>Alertas mensal de focos de queimadas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157632" y="987519"/>
            <a:ext cx="2460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Janeiro: redução de </a:t>
            </a:r>
            <a:r>
              <a:rPr lang="pt-BR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81%</a:t>
            </a:r>
          </a:p>
        </p:txBody>
      </p:sp>
      <p:sp>
        <p:nvSpPr>
          <p:cNvPr id="10" name="Seta para baixo 9"/>
          <p:cNvSpPr/>
          <p:nvPr/>
        </p:nvSpPr>
        <p:spPr>
          <a:xfrm>
            <a:off x="1947051" y="4991211"/>
            <a:ext cx="443529" cy="622300"/>
          </a:xfrm>
          <a:prstGeom prst="downArrow">
            <a:avLst/>
          </a:prstGeom>
          <a:solidFill>
            <a:srgbClr val="00CC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2369301" y="1026199"/>
            <a:ext cx="2588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Fevereiro</a:t>
            </a:r>
            <a:r>
              <a:rPr lang="pt-BR" b="1" dirty="0">
                <a:solidFill>
                  <a:srgbClr val="004386"/>
                </a:solidFill>
                <a:latin typeface="Geomanist" panose="02000503000000020004" pitchFamily="50" charset="0"/>
              </a:rPr>
              <a:t>: </a:t>
            </a:r>
            <a:r>
              <a:rPr lang="pt-BR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redução </a:t>
            </a:r>
            <a:r>
              <a:rPr lang="pt-BR" b="1" dirty="0">
                <a:solidFill>
                  <a:srgbClr val="004386"/>
                </a:solidFill>
                <a:latin typeface="Geomanist" panose="02000503000000020004" pitchFamily="50" charset="0"/>
              </a:rPr>
              <a:t>de </a:t>
            </a:r>
            <a:r>
              <a:rPr lang="pt-BR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55%</a:t>
            </a:r>
          </a:p>
        </p:txBody>
      </p:sp>
      <p:sp>
        <p:nvSpPr>
          <p:cNvPr id="14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4821522" y="1026199"/>
            <a:ext cx="2435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Março: </a:t>
            </a:r>
            <a:r>
              <a:rPr lang="pt-BR" b="1" dirty="0">
                <a:solidFill>
                  <a:srgbClr val="004386"/>
                </a:solidFill>
                <a:latin typeface="Geomanist" panose="02000503000000020004" pitchFamily="50" charset="0"/>
              </a:rPr>
              <a:t>redução de </a:t>
            </a:r>
          </a:p>
          <a:p>
            <a:r>
              <a:rPr lang="pt-BR" b="1" dirty="0">
                <a:solidFill>
                  <a:srgbClr val="004386"/>
                </a:solidFill>
                <a:latin typeface="Geomanist" panose="02000503000000020004" pitchFamily="50" charset="0"/>
              </a:rPr>
              <a:t>     </a:t>
            </a:r>
            <a:r>
              <a:rPr lang="pt-BR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78%</a:t>
            </a:r>
            <a:endParaRPr lang="pt-BR" b="1" dirty="0">
              <a:solidFill>
                <a:srgbClr val="C00000"/>
              </a:solidFill>
              <a:latin typeface="Geomanist" panose="02000503000000020004" pitchFamily="50" charset="0"/>
            </a:endParaRPr>
          </a:p>
        </p:txBody>
      </p:sp>
      <p:sp>
        <p:nvSpPr>
          <p:cNvPr id="15" name="Seta para baixo 14"/>
          <p:cNvSpPr/>
          <p:nvPr/>
        </p:nvSpPr>
        <p:spPr>
          <a:xfrm>
            <a:off x="4163624" y="4978508"/>
            <a:ext cx="443529" cy="622300"/>
          </a:xfrm>
          <a:prstGeom prst="downArrow">
            <a:avLst/>
          </a:prstGeom>
          <a:solidFill>
            <a:srgbClr val="00CC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83142" y="6299465"/>
            <a:ext cx="27735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050" dirty="0" smtClean="0">
                <a:latin typeface="Geomanist" panose="02000503000000020004" pitchFamily="50" charset="0"/>
              </a:rPr>
              <a:t>*Período analisado em abril:  </a:t>
            </a:r>
            <a:r>
              <a:rPr lang="pt-BR" sz="1050" b="1" dirty="0" smtClean="0">
                <a:latin typeface="Geomanist" panose="02000503000000020004" pitchFamily="50" charset="0"/>
              </a:rPr>
              <a:t>01/05  </a:t>
            </a:r>
            <a:r>
              <a:rPr lang="pt-BR" sz="1050" b="1" dirty="0">
                <a:latin typeface="Geomanist" panose="02000503000000020004" pitchFamily="50" charset="0"/>
              </a:rPr>
              <a:t>a </a:t>
            </a:r>
            <a:r>
              <a:rPr lang="pt-BR" sz="1050" b="1" dirty="0" smtClean="0">
                <a:latin typeface="Geomanist" panose="02000503000000020004" pitchFamily="50" charset="0"/>
              </a:rPr>
              <a:t> 03/05</a:t>
            </a:r>
            <a:endParaRPr lang="pt-BR" sz="1050" b="1" dirty="0">
              <a:latin typeface="Geomanist" panose="02000503000000020004" pitchFamily="50" charset="0"/>
            </a:endParaRPr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4791" y="4633"/>
            <a:ext cx="624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</a:t>
            </a:r>
            <a:r>
              <a:rPr lang="pt-BR" sz="2400" b="1" dirty="0" smtClean="0">
                <a:solidFill>
                  <a:srgbClr val="202F58"/>
                </a:solidFill>
                <a:latin typeface="Geomanist" panose="02000503000000020004" pitchFamily="50" charset="0"/>
              </a:rPr>
              <a:t>Queimadas - Amazonas</a:t>
            </a:r>
            <a:endParaRPr lang="pt-BR" sz="2400" b="1" dirty="0">
              <a:solidFill>
                <a:srgbClr val="202F58"/>
              </a:solidFill>
              <a:latin typeface="Geomanist" panose="02000503000000020004" pitchFamily="50" charset="0"/>
            </a:endParaRPr>
          </a:p>
        </p:txBody>
      </p:sp>
      <p:sp>
        <p:nvSpPr>
          <p:cNvPr id="18" name="PERIODO">
            <a:extLst>
              <a:ext uri="{FF2B5EF4-FFF2-40B4-BE49-F238E27FC236}">
                <a16:creationId xmlns:a16="http://schemas.microsoft.com/office/drawing/2014/main" id="{C4D800BC-4E62-43B9-ABEA-C6076BE81398}"/>
              </a:ext>
            </a:extLst>
          </p:cNvPr>
          <p:cNvSpPr/>
          <p:nvPr/>
        </p:nvSpPr>
        <p:spPr>
          <a:xfrm>
            <a:off x="4724044" y="6426423"/>
            <a:ext cx="7467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Geomanist" panose="02000503000000020004" pitchFamily="50" charset="0"/>
              </a:rPr>
              <a:t>Fonte: </a:t>
            </a:r>
            <a:r>
              <a:rPr lang="pt-BR" sz="1100" dirty="0">
                <a:hlinkClick r:id="rId3"/>
              </a:rPr>
              <a:t>http://</a:t>
            </a:r>
            <a:r>
              <a:rPr lang="pt-BR" sz="1100" dirty="0" smtClean="0">
                <a:hlinkClick r:id="rId3"/>
              </a:rPr>
              <a:t>queimadas.dgi.inpe.br/queimadas/bdqueimadas/</a:t>
            </a:r>
            <a:r>
              <a:rPr lang="pt-BR" sz="1100" dirty="0" smtClean="0"/>
              <a:t> </a:t>
            </a:r>
            <a:endParaRPr lang="pt-BR" sz="1100" dirty="0">
              <a:latin typeface="Geomanist" panose="02000503000000020004" pitchFamily="50" charset="0"/>
            </a:endParaRPr>
          </a:p>
        </p:txBody>
      </p:sp>
      <p:sp>
        <p:nvSpPr>
          <p:cNvPr id="19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7190509" y="1026199"/>
            <a:ext cx="2435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Abril: </a:t>
            </a:r>
            <a:r>
              <a:rPr lang="pt-BR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aumento </a:t>
            </a:r>
            <a:r>
              <a:rPr lang="pt-BR" b="1" dirty="0">
                <a:solidFill>
                  <a:srgbClr val="004386"/>
                </a:solidFill>
                <a:latin typeface="Geomanist" panose="02000503000000020004" pitchFamily="50" charset="0"/>
              </a:rPr>
              <a:t>de </a:t>
            </a:r>
          </a:p>
          <a:p>
            <a:r>
              <a:rPr lang="pt-BR" b="1" dirty="0">
                <a:solidFill>
                  <a:srgbClr val="FF0000"/>
                </a:solidFill>
                <a:latin typeface="Geomanist" panose="02000503000000020004" pitchFamily="50" charset="0"/>
              </a:rPr>
              <a:t>     </a:t>
            </a:r>
            <a:r>
              <a:rPr lang="pt-BR" b="1" dirty="0">
                <a:solidFill>
                  <a:srgbClr val="C00000"/>
                </a:solidFill>
                <a:latin typeface="Geomanist" panose="02000503000000020004" pitchFamily="50" charset="0"/>
              </a:rPr>
              <a:t>5</a:t>
            </a:r>
            <a:r>
              <a:rPr lang="pt-BR" b="1" dirty="0" smtClean="0">
                <a:solidFill>
                  <a:srgbClr val="C00000"/>
                </a:solidFill>
                <a:latin typeface="Geomanist" panose="02000503000000020004" pitchFamily="50" charset="0"/>
              </a:rPr>
              <a:t>0</a:t>
            </a:r>
            <a:r>
              <a:rPr lang="pt-BR" b="1" dirty="0">
                <a:solidFill>
                  <a:srgbClr val="C00000"/>
                </a:solidFill>
                <a:latin typeface="Geomanist" panose="02000503000000020004" pitchFamily="50" charset="0"/>
              </a:rPr>
              <a:t>%</a:t>
            </a:r>
          </a:p>
        </p:txBody>
      </p:sp>
      <p:sp>
        <p:nvSpPr>
          <p:cNvPr id="20" name="Seta para baixo 9"/>
          <p:cNvSpPr/>
          <p:nvPr/>
        </p:nvSpPr>
        <p:spPr>
          <a:xfrm>
            <a:off x="6639166" y="4978508"/>
            <a:ext cx="443529" cy="622300"/>
          </a:xfrm>
          <a:prstGeom prst="downArrow">
            <a:avLst/>
          </a:prstGeom>
          <a:solidFill>
            <a:srgbClr val="00CC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baixo 9"/>
          <p:cNvSpPr/>
          <p:nvPr/>
        </p:nvSpPr>
        <p:spPr>
          <a:xfrm rot="10800000">
            <a:off x="8745081" y="4978508"/>
            <a:ext cx="443529" cy="6223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2" name="Grá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272031"/>
              </p:ext>
            </p:extLst>
          </p:nvPr>
        </p:nvGraphicFramePr>
        <p:xfrm>
          <a:off x="14791" y="1613717"/>
          <a:ext cx="11823016" cy="434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itleAML">
            <a:extLst>
              <a:ext uri="{FF2B5EF4-FFF2-40B4-BE49-F238E27FC236}">
                <a16:creationId xmlns:a16="http://schemas.microsoft.com/office/drawing/2014/main" id="{B9F939C0-7298-45A7-981E-5F521A4FEB9D}"/>
              </a:ext>
            </a:extLst>
          </p:cNvPr>
          <p:cNvSpPr/>
          <p:nvPr/>
        </p:nvSpPr>
        <p:spPr>
          <a:xfrm>
            <a:off x="9368303" y="1072736"/>
            <a:ext cx="2385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Maio*</a:t>
            </a:r>
            <a:r>
              <a:rPr lang="pt-BR" b="1" dirty="0" smtClean="0">
                <a:solidFill>
                  <a:srgbClr val="004386"/>
                </a:solidFill>
                <a:latin typeface="Geomanist" panose="02000503000000020004" pitchFamily="50" charset="0"/>
              </a:rPr>
              <a:t>: sem registro</a:t>
            </a:r>
            <a:endParaRPr lang="pt-BR" b="1" dirty="0">
              <a:solidFill>
                <a:srgbClr val="C00000"/>
              </a:solidFill>
              <a:latin typeface="Geomanist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54201</TotalTime>
  <Words>1023</Words>
  <Application>Microsoft Office PowerPoint</Application>
  <PresentationFormat>Widescreen</PresentationFormat>
  <Paragraphs>400</Paragraphs>
  <Slides>18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Geomanist</vt:lpstr>
      <vt:lpstr>League Spartan</vt:lpstr>
      <vt:lpstr>Poppins</vt:lpstr>
      <vt:lpstr>3_Tema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Oliveira Cobello</dc:creator>
  <cp:lastModifiedBy>Waldelice Holanda Salgado</cp:lastModifiedBy>
  <cp:revision>1819</cp:revision>
  <cp:lastPrinted>2020-09-11T13:32:49Z</cp:lastPrinted>
  <dcterms:created xsi:type="dcterms:W3CDTF">2019-10-25T14:27:39Z</dcterms:created>
  <dcterms:modified xsi:type="dcterms:W3CDTF">2021-05-04T16:53:17Z</dcterms:modified>
</cp:coreProperties>
</file>