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7556500" cy="10693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M Sans" panose="020B0604020202020204" charset="0"/>
      <p:regular r:id="rId10"/>
    </p:embeddedFont>
    <p:embeddedFont>
      <p:font typeface="Montserrat Bold" panose="020B0604020202020204" charset="0"/>
      <p:regular r:id="rId11"/>
    </p:embeddedFont>
    <p:embeddedFont>
      <p:font typeface="Canva Sans" panose="020B0604020202020204" charset="0"/>
      <p:regular r:id="rId12"/>
    </p:embeddedFont>
    <p:embeddedFont>
      <p:font typeface="TT Commons Pro Bold" panose="020B0604020202020204" charset="0"/>
      <p:regular r:id="rId13"/>
    </p:embeddedFont>
    <p:embeddedFont>
      <p:font typeface="Montserrat" panose="020B0604020202020204" charset="0"/>
      <p:regular r:id="rId14"/>
    </p:embeddedFont>
    <p:embeddedFont>
      <p:font typeface="Open Sans Extra Bold" panose="020B0604020202020204" charset="0"/>
      <p:regular r:id="rId15"/>
    </p:embeddedFont>
    <p:embeddedFont>
      <p:font typeface="Garet Bold" panose="020B0604020202020204" charset="0"/>
      <p:regular r:id="rId16"/>
    </p:embeddedFont>
    <p:embeddedFont>
      <p:font typeface="Open San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7" autoAdjust="0"/>
    <p:restoredTop sz="94836" autoAdjust="0"/>
  </p:normalViewPr>
  <p:slideViewPr>
    <p:cSldViewPr>
      <p:cViewPr>
        <p:scale>
          <a:sx n="90" d="100"/>
          <a:sy n="90" d="100"/>
        </p:scale>
        <p:origin x="2117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5" Type="http://schemas.openxmlformats.org/officeDocument/2006/relationships/image" Target="../media/image10.svg"/><Relationship Id="rId10" Type="http://schemas.openxmlformats.org/officeDocument/2006/relationships/image" Target="../media/image7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66" y="4660900"/>
            <a:ext cx="7382694" cy="2819400"/>
            <a:chOff x="0" y="0"/>
            <a:chExt cx="2515293" cy="9187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5293" cy="918786"/>
            </a:xfrm>
            <a:custGeom>
              <a:avLst/>
              <a:gdLst/>
              <a:ahLst/>
              <a:cxnLst/>
              <a:rect l="l" t="t" r="r" b="b"/>
              <a:pathLst>
                <a:path w="2515293" h="918786">
                  <a:moveTo>
                    <a:pt x="0" y="0"/>
                  </a:moveTo>
                  <a:lnTo>
                    <a:pt x="2515293" y="0"/>
                  </a:lnTo>
                  <a:lnTo>
                    <a:pt x="2515293" y="918786"/>
                  </a:lnTo>
                  <a:lnTo>
                    <a:pt x="0" y="91878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5293" cy="9473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366" y="973215"/>
            <a:ext cx="4481161" cy="3335886"/>
          </a:xfrm>
          <a:custGeom>
            <a:avLst/>
            <a:gdLst/>
            <a:ahLst/>
            <a:cxnLst/>
            <a:rect l="l" t="t" r="r" b="b"/>
            <a:pathLst>
              <a:path w="4481161" h="3335886">
                <a:moveTo>
                  <a:pt x="0" y="0"/>
                </a:moveTo>
                <a:lnTo>
                  <a:pt x="4481160" y="0"/>
                </a:lnTo>
                <a:lnTo>
                  <a:pt x="4481160" y="3335886"/>
                </a:lnTo>
                <a:lnTo>
                  <a:pt x="0" y="3335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4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333074" y="4347201"/>
            <a:ext cx="3899690" cy="271364"/>
            <a:chOff x="0" y="0"/>
            <a:chExt cx="461395" cy="32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1395" cy="32107"/>
            </a:xfrm>
            <a:custGeom>
              <a:avLst/>
              <a:gdLst/>
              <a:ahLst/>
              <a:cxnLst/>
              <a:rect l="l" t="t" r="r" b="b"/>
              <a:pathLst>
                <a:path w="461395" h="32107">
                  <a:moveTo>
                    <a:pt x="16053" y="0"/>
                  </a:moveTo>
                  <a:lnTo>
                    <a:pt x="445342" y="0"/>
                  </a:lnTo>
                  <a:cubicBezTo>
                    <a:pt x="449599" y="0"/>
                    <a:pt x="453683" y="1691"/>
                    <a:pt x="456693" y="4702"/>
                  </a:cubicBezTo>
                  <a:cubicBezTo>
                    <a:pt x="459704" y="7712"/>
                    <a:pt x="461395" y="11796"/>
                    <a:pt x="461395" y="16053"/>
                  </a:cubicBezTo>
                  <a:lnTo>
                    <a:pt x="461395" y="16053"/>
                  </a:lnTo>
                  <a:cubicBezTo>
                    <a:pt x="461395" y="20311"/>
                    <a:pt x="459704" y="24394"/>
                    <a:pt x="456693" y="27405"/>
                  </a:cubicBezTo>
                  <a:cubicBezTo>
                    <a:pt x="453683" y="30415"/>
                    <a:pt x="449599" y="32107"/>
                    <a:pt x="445342" y="32107"/>
                  </a:cubicBezTo>
                  <a:lnTo>
                    <a:pt x="16053" y="32107"/>
                  </a:lnTo>
                  <a:cubicBezTo>
                    <a:pt x="11796" y="32107"/>
                    <a:pt x="7712" y="30415"/>
                    <a:pt x="4702" y="27405"/>
                  </a:cubicBezTo>
                  <a:cubicBezTo>
                    <a:pt x="1691" y="24394"/>
                    <a:pt x="0" y="20311"/>
                    <a:pt x="0" y="16053"/>
                  </a:cubicBezTo>
                  <a:lnTo>
                    <a:pt x="0" y="16053"/>
                  </a:lnTo>
                  <a:cubicBezTo>
                    <a:pt x="0" y="11796"/>
                    <a:pt x="1691" y="7712"/>
                    <a:pt x="4702" y="4702"/>
                  </a:cubicBezTo>
                  <a:cubicBezTo>
                    <a:pt x="7712" y="1691"/>
                    <a:pt x="11796" y="0"/>
                    <a:pt x="1605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55000"/>
                  </a:srgbClr>
                </a:gs>
                <a:gs pos="100000">
                  <a:srgbClr val="5DE0E6">
                    <a:alpha val="55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1395" cy="60682"/>
            </a:xfrm>
            <a:prstGeom prst="rect">
              <a:avLst/>
            </a:prstGeom>
          </p:spPr>
          <p:txBody>
            <a:bodyPr lIns="33798" tIns="33798" rIns="33798" bIns="33798" rtlCol="0" anchor="ctr"/>
            <a:lstStyle/>
            <a:p>
              <a:pPr algn="ctr">
                <a:lnSpc>
                  <a:spcPts val="176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3050" y="4405837"/>
            <a:ext cx="4184341" cy="18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3"/>
              </a:lnSpc>
              <a:spcBef>
                <a:spcPct val="0"/>
              </a:spcBef>
            </a:pPr>
            <a:r>
              <a:rPr lang="en-US" sz="1401" b="1" spc="-79" dirty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Níveis dos rios entre os dias </a:t>
            </a:r>
            <a:r>
              <a:rPr lang="en-US" sz="1401" b="1" spc="-79" dirty="0" smtClean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15 </a:t>
            </a:r>
            <a:r>
              <a:rPr lang="en-US" sz="1401" b="1" spc="-79" dirty="0" smtClean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a </a:t>
            </a:r>
            <a:r>
              <a:rPr lang="en-US" sz="1401" b="1" spc="-79" dirty="0" smtClean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17/02/25</a:t>
            </a:r>
            <a:endParaRPr lang="en-US" sz="1401" b="1" spc="-79" dirty="0">
              <a:solidFill>
                <a:srgbClr val="251E61"/>
              </a:solidFill>
              <a:latin typeface="TT Commons Pro Bold"/>
              <a:ea typeface="TT Commons Pro Bold"/>
              <a:cs typeface="TT Commons Pro Bold"/>
              <a:sym typeface="TT Commons Pro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418313" y="1098512"/>
            <a:ext cx="3285601" cy="304715"/>
            <a:chOff x="0" y="0"/>
            <a:chExt cx="372434" cy="345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2434" cy="34541"/>
            </a:xfrm>
            <a:custGeom>
              <a:avLst/>
              <a:gdLst/>
              <a:ahLst/>
              <a:cxnLst/>
              <a:rect l="l" t="t" r="r" b="b"/>
              <a:pathLst>
                <a:path w="372434" h="34541">
                  <a:moveTo>
                    <a:pt x="17270" y="0"/>
                  </a:moveTo>
                  <a:lnTo>
                    <a:pt x="355164" y="0"/>
                  </a:lnTo>
                  <a:cubicBezTo>
                    <a:pt x="359744" y="0"/>
                    <a:pt x="364137" y="1820"/>
                    <a:pt x="367376" y="5058"/>
                  </a:cubicBezTo>
                  <a:cubicBezTo>
                    <a:pt x="370614" y="8297"/>
                    <a:pt x="372434" y="12690"/>
                    <a:pt x="372434" y="17270"/>
                  </a:cubicBezTo>
                  <a:lnTo>
                    <a:pt x="372434" y="17270"/>
                  </a:lnTo>
                  <a:cubicBezTo>
                    <a:pt x="372434" y="21851"/>
                    <a:pt x="370614" y="26243"/>
                    <a:pt x="367376" y="29482"/>
                  </a:cubicBezTo>
                  <a:cubicBezTo>
                    <a:pt x="364137" y="32721"/>
                    <a:pt x="359744" y="34541"/>
                    <a:pt x="355164" y="34541"/>
                  </a:cubicBezTo>
                  <a:lnTo>
                    <a:pt x="17270" y="34541"/>
                  </a:lnTo>
                  <a:cubicBezTo>
                    <a:pt x="12690" y="34541"/>
                    <a:pt x="8297" y="32721"/>
                    <a:pt x="5058" y="29482"/>
                  </a:cubicBezTo>
                  <a:cubicBezTo>
                    <a:pt x="1820" y="26243"/>
                    <a:pt x="0" y="21851"/>
                    <a:pt x="0" y="17270"/>
                  </a:cubicBezTo>
                  <a:lnTo>
                    <a:pt x="0" y="17270"/>
                  </a:lnTo>
                  <a:cubicBezTo>
                    <a:pt x="0" y="12690"/>
                    <a:pt x="1820" y="8297"/>
                    <a:pt x="5058" y="5058"/>
                  </a:cubicBezTo>
                  <a:cubicBezTo>
                    <a:pt x="8297" y="1820"/>
                    <a:pt x="12690" y="0"/>
                    <a:pt x="172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55000"/>
                  </a:srgbClr>
                </a:gs>
                <a:gs pos="100000">
                  <a:srgbClr val="004AAD">
                    <a:alpha val="55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72434" cy="63116"/>
            </a:xfrm>
            <a:prstGeom prst="rect">
              <a:avLst/>
            </a:prstGeom>
          </p:spPr>
          <p:txBody>
            <a:bodyPr lIns="33798" tIns="33798" rIns="33798" bIns="33798" rtlCol="0" anchor="ctr"/>
            <a:lstStyle/>
            <a:p>
              <a:pPr algn="ctr">
                <a:lnSpc>
                  <a:spcPts val="176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414891" y="1173823"/>
            <a:ext cx="3289024" cy="18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3"/>
              </a:lnSpc>
              <a:spcBef>
                <a:spcPct val="0"/>
              </a:spcBef>
            </a:pPr>
            <a:r>
              <a:rPr lang="en-US" sz="1401" b="1" spc="-79" dirty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Plataformas de coleta de dados  </a:t>
            </a:r>
          </a:p>
        </p:txBody>
      </p:sp>
      <p:sp>
        <p:nvSpPr>
          <p:cNvPr id="14" name="Freeform 14"/>
          <p:cNvSpPr/>
          <p:nvPr/>
        </p:nvSpPr>
        <p:spPr>
          <a:xfrm flipH="1" flipV="1">
            <a:off x="6506843" y="-134027"/>
            <a:ext cx="1398151" cy="1780053"/>
          </a:xfrm>
          <a:custGeom>
            <a:avLst/>
            <a:gdLst/>
            <a:ahLst/>
            <a:cxnLst/>
            <a:rect l="l" t="t" r="r" b="b"/>
            <a:pathLst>
              <a:path w="1398151" h="1780053">
                <a:moveTo>
                  <a:pt x="1398151" y="1780054"/>
                </a:moveTo>
                <a:lnTo>
                  <a:pt x="0" y="1780054"/>
                </a:lnTo>
                <a:lnTo>
                  <a:pt x="0" y="0"/>
                </a:lnTo>
                <a:lnTo>
                  <a:pt x="1398151" y="0"/>
                </a:lnTo>
                <a:lnTo>
                  <a:pt x="1398151" y="178005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68820" y="9523419"/>
            <a:ext cx="865820" cy="502798"/>
            <a:chOff x="0" y="0"/>
            <a:chExt cx="1154427" cy="670397"/>
          </a:xfrm>
        </p:grpSpPr>
        <p:grpSp>
          <p:nvGrpSpPr>
            <p:cNvPr id="16" name="Group 16"/>
            <p:cNvGrpSpPr/>
            <p:nvPr/>
          </p:nvGrpSpPr>
          <p:grpSpPr>
            <a:xfrm>
              <a:off x="8403" y="0"/>
              <a:ext cx="1146024" cy="202306"/>
              <a:chOff x="0" y="0"/>
              <a:chExt cx="308032" cy="5437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08032" cy="54377"/>
              </a:xfrm>
              <a:custGeom>
                <a:avLst/>
                <a:gdLst/>
                <a:ahLst/>
                <a:cxnLst/>
                <a:rect l="l" t="t" r="r" b="b"/>
                <a:pathLst>
                  <a:path w="308032" h="54377">
                    <a:moveTo>
                      <a:pt x="0" y="0"/>
                    </a:moveTo>
                    <a:lnTo>
                      <a:pt x="308032" y="0"/>
                    </a:lnTo>
                    <a:lnTo>
                      <a:pt x="308032" y="54377"/>
                    </a:lnTo>
                    <a:lnTo>
                      <a:pt x="0" y="54377"/>
                    </a:ln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38100"/>
                <a:ext cx="308032" cy="162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4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62772" y="14472"/>
              <a:ext cx="992185" cy="159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1"/>
                </a:lnSpc>
              </a:pPr>
              <a:r>
                <a:rPr lang="en-US" sz="779">
                  <a:solidFill>
                    <a:srgbClr val="FDFBF2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ATENÇÃO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8403" y="460048"/>
              <a:ext cx="1146024" cy="210349"/>
              <a:chOff x="0" y="0"/>
              <a:chExt cx="308032" cy="5653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08032" cy="56538"/>
              </a:xfrm>
              <a:custGeom>
                <a:avLst/>
                <a:gdLst/>
                <a:ahLst/>
                <a:cxnLst/>
                <a:rect l="l" t="t" r="r" b="b"/>
                <a:pathLst>
                  <a:path w="308032" h="56538">
                    <a:moveTo>
                      <a:pt x="0" y="0"/>
                    </a:moveTo>
                    <a:lnTo>
                      <a:pt x="308032" y="0"/>
                    </a:lnTo>
                    <a:lnTo>
                      <a:pt x="308032" y="56538"/>
                    </a:lnTo>
                    <a:lnTo>
                      <a:pt x="0" y="56538"/>
                    </a:lnTo>
                    <a:close/>
                  </a:path>
                </a:pathLst>
              </a:custGeom>
              <a:solidFill>
                <a:srgbClr val="D00000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38100"/>
                <a:ext cx="308032" cy="184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4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492129"/>
              <a:ext cx="1126131" cy="159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0"/>
                </a:lnSpc>
              </a:pPr>
              <a:r>
                <a:rPr lang="en-US" sz="779">
                  <a:solidFill>
                    <a:srgbClr val="FDFBF2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EMERGÊNCIA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8403" y="230841"/>
              <a:ext cx="1146024" cy="200673"/>
              <a:chOff x="0" y="0"/>
              <a:chExt cx="308032" cy="5393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08032" cy="53938"/>
              </a:xfrm>
              <a:custGeom>
                <a:avLst/>
                <a:gdLst/>
                <a:ahLst/>
                <a:cxnLst/>
                <a:rect l="l" t="t" r="r" b="b"/>
                <a:pathLst>
                  <a:path w="308032" h="53938">
                    <a:moveTo>
                      <a:pt x="0" y="0"/>
                    </a:moveTo>
                    <a:lnTo>
                      <a:pt x="308032" y="0"/>
                    </a:lnTo>
                    <a:lnTo>
                      <a:pt x="308032" y="53938"/>
                    </a:lnTo>
                    <a:lnTo>
                      <a:pt x="0" y="53938"/>
                    </a:lnTo>
                    <a:close/>
                  </a:path>
                </a:pathLst>
              </a:custGeom>
              <a:solidFill>
                <a:srgbClr val="E85D0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38100"/>
                <a:ext cx="308032" cy="158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4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88062" y="246892"/>
              <a:ext cx="578303" cy="159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1"/>
                </a:lnSpc>
              </a:pPr>
              <a:r>
                <a:rPr lang="en-US" sz="779">
                  <a:solidFill>
                    <a:srgbClr val="FDFBF2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ALERTA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333074" y="10132881"/>
            <a:ext cx="8226147" cy="487980"/>
            <a:chOff x="0" y="0"/>
            <a:chExt cx="10968196" cy="65064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40985"/>
              <a:ext cx="10968196" cy="609655"/>
              <a:chOff x="0" y="0"/>
              <a:chExt cx="2948066" cy="16386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948066" cy="163865"/>
              </a:xfrm>
              <a:custGeom>
                <a:avLst/>
                <a:gdLst/>
                <a:ahLst/>
                <a:cxnLst/>
                <a:rect l="l" t="t" r="r" b="b"/>
                <a:pathLst>
                  <a:path w="2948066" h="163865">
                    <a:moveTo>
                      <a:pt x="0" y="0"/>
                    </a:moveTo>
                    <a:lnTo>
                      <a:pt x="2948066" y="0"/>
                    </a:lnTo>
                    <a:lnTo>
                      <a:pt x="2948066" y="163865"/>
                    </a:lnTo>
                    <a:lnTo>
                      <a:pt x="0" y="163865"/>
                    </a:lnTo>
                    <a:close/>
                  </a:path>
                </a:pathLst>
              </a:custGeom>
              <a:solidFill>
                <a:srgbClr val="E8E6E6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2948066" cy="1924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2844496" y="51930"/>
              <a:ext cx="733296" cy="553101"/>
            </a:xfrm>
            <a:custGeom>
              <a:avLst/>
              <a:gdLst/>
              <a:ahLst/>
              <a:cxnLst/>
              <a:rect l="l" t="t" r="r" b="b"/>
              <a:pathLst>
                <a:path w="733296" h="553101">
                  <a:moveTo>
                    <a:pt x="0" y="0"/>
                  </a:moveTo>
                  <a:lnTo>
                    <a:pt x="733296" y="0"/>
                  </a:lnTo>
                  <a:lnTo>
                    <a:pt x="733296" y="553100"/>
                  </a:lnTo>
                  <a:lnTo>
                    <a:pt x="0" y="55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3819092" y="116414"/>
              <a:ext cx="458797" cy="458797"/>
            </a:xfrm>
            <a:custGeom>
              <a:avLst/>
              <a:gdLst/>
              <a:ahLst/>
              <a:cxnLst/>
              <a:rect l="l" t="t" r="r" b="b"/>
              <a:pathLst>
                <a:path w="458797" h="458797">
                  <a:moveTo>
                    <a:pt x="0" y="0"/>
                  </a:moveTo>
                  <a:lnTo>
                    <a:pt x="458798" y="0"/>
                  </a:lnTo>
                  <a:lnTo>
                    <a:pt x="458798" y="458797"/>
                  </a:lnTo>
                  <a:lnTo>
                    <a:pt x="0" y="458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679178" y="124482"/>
              <a:ext cx="930031" cy="451237"/>
            </a:xfrm>
            <a:custGeom>
              <a:avLst/>
              <a:gdLst/>
              <a:ahLst/>
              <a:cxnLst/>
              <a:rect l="l" t="t" r="r" b="b"/>
              <a:pathLst>
                <a:path w="930031" h="451237">
                  <a:moveTo>
                    <a:pt x="0" y="0"/>
                  </a:moveTo>
                  <a:lnTo>
                    <a:pt x="930031" y="0"/>
                  </a:lnTo>
                  <a:lnTo>
                    <a:pt x="930031" y="451237"/>
                  </a:lnTo>
                  <a:lnTo>
                    <a:pt x="0" y="451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8377256" y="0"/>
              <a:ext cx="1942210" cy="650640"/>
            </a:xfrm>
            <a:custGeom>
              <a:avLst/>
              <a:gdLst/>
              <a:ahLst/>
              <a:cxnLst/>
              <a:rect l="l" t="t" r="r" b="b"/>
              <a:pathLst>
                <a:path w="1942210" h="650640">
                  <a:moveTo>
                    <a:pt x="0" y="0"/>
                  </a:moveTo>
                  <a:lnTo>
                    <a:pt x="1942210" y="0"/>
                  </a:lnTo>
                  <a:lnTo>
                    <a:pt x="1942210" y="650640"/>
                  </a:lnTo>
                  <a:lnTo>
                    <a:pt x="0" y="650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>
            <a:off x="-482246" y="9264099"/>
            <a:ext cx="1716887" cy="2185851"/>
          </a:xfrm>
          <a:custGeom>
            <a:avLst/>
            <a:gdLst/>
            <a:ahLst/>
            <a:cxnLst/>
            <a:rect l="l" t="t" r="r" b="b"/>
            <a:pathLst>
              <a:path w="1716887" h="2185851">
                <a:moveTo>
                  <a:pt x="0" y="0"/>
                </a:moveTo>
                <a:lnTo>
                  <a:pt x="1716886" y="0"/>
                </a:lnTo>
                <a:lnTo>
                  <a:pt x="1716886" y="2185851"/>
                </a:lnTo>
                <a:lnTo>
                  <a:pt x="0" y="21858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988744" y="9330202"/>
            <a:ext cx="188026" cy="120572"/>
          </a:xfrm>
          <a:custGeom>
            <a:avLst/>
            <a:gdLst/>
            <a:ahLst/>
            <a:cxnLst/>
            <a:rect l="l" t="t" r="r" b="b"/>
            <a:pathLst>
              <a:path w="188026" h="120572">
                <a:moveTo>
                  <a:pt x="0" y="0"/>
                </a:moveTo>
                <a:lnTo>
                  <a:pt x="188026" y="0"/>
                </a:lnTo>
                <a:lnTo>
                  <a:pt x="188026" y="120572"/>
                </a:lnTo>
                <a:lnTo>
                  <a:pt x="0" y="1205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201049" y="4746706"/>
            <a:ext cx="7145328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899" lvl="1" indent="-107950" algn="just">
              <a:lnSpc>
                <a:spcPts val="1289"/>
              </a:lnSpc>
              <a:buFont typeface="Arial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Rio Madeira (</a:t>
            </a: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Humaitá):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 smtClean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"/>
              </a:rPr>
              <a:t>subiu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8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, atingindo</a:t>
            </a:r>
            <a:r>
              <a:rPr lang="en-US" sz="1000" b="1" dirty="0" smtClean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cota de 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2136 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em relação ao ano anterior está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</a:t>
            </a:r>
            <a:r>
              <a:rPr lang="en-US" sz="1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387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cm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acima. </a:t>
            </a:r>
            <a:endParaRPr lang="en-US" sz="1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899" lvl="1" indent="-107950" algn="just">
              <a:lnSpc>
                <a:spcPts val="1289"/>
              </a:lnSpc>
              <a:buFont typeface="Arial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"/>
              </a:rPr>
              <a:t>Rio Solimões (Manacapuru</a:t>
            </a: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"/>
              </a:rPr>
              <a:t>): </a:t>
            </a:r>
            <a:r>
              <a:rPr lang="en-US" sz="1000" b="1" dirty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"/>
              </a:rPr>
              <a:t>subiu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6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cm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,</a:t>
            </a: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atingindo a 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cota de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1350 </a:t>
            </a:r>
            <a:r>
              <a:rPr lang="en-US" sz="1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cm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em relação ao ano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anterior está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cm acima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899" lvl="1" indent="-107950" algn="just">
              <a:lnSpc>
                <a:spcPts val="1289"/>
              </a:lnSpc>
              <a:buFont typeface="Arial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Rio Purus (Lábrea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Bold"/>
              </a:rPr>
              <a:t>)</a:t>
            </a: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n-US" sz="1000" b="1" dirty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subiu 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6 cm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, atingindo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a cota de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1789 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, em relação ao ano anterior está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42 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 abaixo. </a:t>
            </a:r>
            <a:endParaRPr lang="en-US" sz="1000" dirty="0" smtClean="0">
              <a:solidFill>
                <a:srgbClr val="FFFFFF"/>
              </a:solidFill>
              <a:latin typeface="Montserrat"/>
              <a:ea typeface="Montserrat Bold"/>
              <a:cs typeface="Montserrat Bold"/>
              <a:sym typeface="Montserrat Bold"/>
            </a:endParaRPr>
          </a:p>
          <a:p>
            <a:pPr marL="215899" lvl="1" indent="-107950" algn="just">
              <a:lnSpc>
                <a:spcPts val="1289"/>
              </a:lnSpc>
              <a:buFont typeface="Arial"/>
              <a:buChar char="•"/>
            </a:pP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Rio </a:t>
            </a:r>
            <a:r>
              <a:rPr lang="en-US" sz="1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Negro (Curicuriari</a:t>
            </a: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):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 smtClean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"/>
              </a:rPr>
              <a:t>subiu</a:t>
            </a:r>
            <a:r>
              <a:rPr lang="en-US" sz="1000" b="1" dirty="0" smtClean="0">
                <a:solidFill>
                  <a:srgbClr val="00B050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5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cm</a:t>
            </a:r>
            <a:r>
              <a:rPr lang="en-US" sz="1000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, atingindo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,</a:t>
            </a:r>
            <a:r>
              <a:rPr lang="en-US" sz="1000" b="1" dirty="0" smtClean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cota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1037 </a:t>
            </a:r>
            <a:r>
              <a:rPr lang="en-US" sz="1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cm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em relação ao ano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anterior está                    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243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cm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acima. </a:t>
            </a:r>
            <a:endParaRPr lang="en-US" sz="1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899" lvl="1" indent="-107950" algn="just">
              <a:lnSpc>
                <a:spcPts val="1289"/>
              </a:lnSpc>
              <a:buFont typeface="Arial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"/>
              </a:rPr>
              <a:t>Rio Solimões (Tefé</a:t>
            </a: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"/>
              </a:rPr>
              <a:t>):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"/>
              </a:rPr>
              <a:t>subiu</a:t>
            </a:r>
            <a:r>
              <a:rPr lang="en-US" sz="1000" b="1" dirty="0" smtClean="0">
                <a:solidFill>
                  <a:srgbClr val="00B050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16 </a:t>
            </a:r>
            <a:r>
              <a:rPr lang="en-US" sz="1000" b="1" dirty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"/>
              </a:rPr>
              <a:t>cm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, atingindo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a cota de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1347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, em relação ao ano anterior está 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387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cm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acima.</a:t>
            </a:r>
            <a:endParaRPr lang="en-US" sz="1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899" lvl="1" indent="-107950" algn="just">
              <a:lnSpc>
                <a:spcPts val="1289"/>
              </a:lnSpc>
              <a:buFont typeface="Arial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Rio Solimões (Tabatinga</a:t>
            </a: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):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 smtClean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"/>
              </a:rPr>
              <a:t>subiu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9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, atingindo</a:t>
            </a:r>
            <a:r>
              <a:rPr lang="en-US" sz="1000" b="1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cota de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895 </a:t>
            </a:r>
            <a:r>
              <a:rPr lang="en-US" sz="1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cm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em relação ao ano anterior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está               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99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cm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abaixo.</a:t>
            </a:r>
          </a:p>
          <a:p>
            <a:pPr marL="215899" lvl="1" indent="-107950" algn="just">
              <a:lnSpc>
                <a:spcPts val="1289"/>
              </a:lnSpc>
              <a:buFont typeface="Arial"/>
              <a:buChar char="•"/>
            </a:pP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Rio </a:t>
            </a:r>
            <a:r>
              <a:rPr lang="en-US" sz="1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Juruá (Eirunepé</a:t>
            </a: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): </a:t>
            </a:r>
            <a:r>
              <a:rPr lang="en-US" sz="1000" b="1" dirty="0" smtClean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subiu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29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, atingindo a cota de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1396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, em relação ao ano anterior está                      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60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cm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abaixo.</a:t>
            </a:r>
            <a:endParaRPr lang="en-US" sz="1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899" lvl="1" indent="-107950" algn="just">
              <a:lnSpc>
                <a:spcPts val="1289"/>
              </a:lnSpc>
              <a:buFont typeface="Arial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Rio Amazonas (Itacoatiara</a:t>
            </a: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): </a:t>
            </a:r>
            <a:r>
              <a:rPr lang="en-US" sz="1000" b="1" dirty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subiu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9 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, atingindo a cota de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967 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, em relação ao ano anterior está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121 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 acima.</a:t>
            </a:r>
            <a:endParaRPr lang="en-US" sz="1000" dirty="0">
              <a:solidFill>
                <a:srgbClr val="FFFFFF"/>
              </a:solidFill>
              <a:latin typeface="Montserrat"/>
              <a:ea typeface="Montserrat Bold"/>
              <a:cs typeface="Montserrat Bold"/>
              <a:sym typeface="Montserrat Bold"/>
            </a:endParaRPr>
          </a:p>
          <a:p>
            <a:pPr marL="215899" lvl="1" indent="-107950" algn="just">
              <a:lnSpc>
                <a:spcPts val="1289"/>
              </a:lnSpc>
              <a:buFont typeface="Arial"/>
              <a:buChar char="•"/>
            </a:pP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Rio Negro (Manaus)</a:t>
            </a:r>
            <a:r>
              <a:rPr lang="en-US" sz="1000" b="1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"/>
              </a:rPr>
              <a:t>: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en-US" sz="1000" b="1" dirty="0">
                <a:solidFill>
                  <a:srgbClr val="002060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subiu</a:t>
            </a:r>
            <a:r>
              <a:rPr lang="en-US" sz="1000" b="1" dirty="0" smtClean="0">
                <a:solidFill>
                  <a:srgbClr val="00B050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9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cm</a:t>
            </a:r>
            <a:r>
              <a:rPr lang="en-US" sz="1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Bold"/>
              </a:rPr>
              <a:t>, </a:t>
            </a:r>
            <a:r>
              <a:rPr lang="en-US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 Bold"/>
              </a:rPr>
              <a:t>atingindo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cota de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2273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cm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 relação ao ano anterior está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90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cm 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acima.</a:t>
            </a:r>
            <a:endParaRPr lang="en-US" sz="1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275072" y="9532944"/>
            <a:ext cx="1566028" cy="14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6"/>
              </a:lnSpc>
            </a:pPr>
            <a:r>
              <a:rPr lang="en-US" sz="53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indica possibilidade moderada de ocorrência de inundação.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75072" y="9719495"/>
            <a:ext cx="1566028" cy="14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6"/>
              </a:lnSpc>
            </a:pPr>
            <a:r>
              <a:rPr lang="en-US" sz="53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indica a possibilidade elevada de ocorrência de inundações.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75072" y="9885864"/>
            <a:ext cx="1566028" cy="140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6"/>
              </a:lnSpc>
            </a:pPr>
            <a:r>
              <a:rPr lang="en-US" sz="53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corresponde à cota em que o primeiro dano é observado no município.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5063680" y="145877"/>
            <a:ext cx="2022662" cy="524290"/>
            <a:chOff x="0" y="0"/>
            <a:chExt cx="2696882" cy="699053"/>
          </a:xfrm>
        </p:grpSpPr>
        <p:grpSp>
          <p:nvGrpSpPr>
            <p:cNvPr id="48" name="Group 48"/>
            <p:cNvGrpSpPr/>
            <p:nvPr/>
          </p:nvGrpSpPr>
          <p:grpSpPr>
            <a:xfrm>
              <a:off x="45799" y="0"/>
              <a:ext cx="2605283" cy="699053"/>
              <a:chOff x="0" y="0"/>
              <a:chExt cx="751234" cy="201572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751234" cy="201572"/>
              </a:xfrm>
              <a:custGeom>
                <a:avLst/>
                <a:gdLst/>
                <a:ahLst/>
                <a:cxnLst/>
                <a:rect l="l" t="t" r="r" b="b"/>
                <a:pathLst>
                  <a:path w="751234" h="201572">
                    <a:moveTo>
                      <a:pt x="100786" y="0"/>
                    </a:moveTo>
                    <a:lnTo>
                      <a:pt x="650448" y="0"/>
                    </a:lnTo>
                    <a:cubicBezTo>
                      <a:pt x="677178" y="0"/>
                      <a:pt x="702813" y="10618"/>
                      <a:pt x="721714" y="29520"/>
                    </a:cubicBezTo>
                    <a:cubicBezTo>
                      <a:pt x="740615" y="48421"/>
                      <a:pt x="751234" y="74056"/>
                      <a:pt x="751234" y="100786"/>
                    </a:cubicBezTo>
                    <a:lnTo>
                      <a:pt x="751234" y="100786"/>
                    </a:lnTo>
                    <a:cubicBezTo>
                      <a:pt x="751234" y="127516"/>
                      <a:pt x="740615" y="153151"/>
                      <a:pt x="721714" y="172053"/>
                    </a:cubicBezTo>
                    <a:cubicBezTo>
                      <a:pt x="702813" y="190954"/>
                      <a:pt x="677178" y="201572"/>
                      <a:pt x="650448" y="201572"/>
                    </a:cubicBezTo>
                    <a:lnTo>
                      <a:pt x="100786" y="201572"/>
                    </a:lnTo>
                    <a:cubicBezTo>
                      <a:pt x="74056" y="201572"/>
                      <a:pt x="48421" y="190954"/>
                      <a:pt x="29520" y="172053"/>
                    </a:cubicBezTo>
                    <a:cubicBezTo>
                      <a:pt x="10618" y="153151"/>
                      <a:pt x="0" y="127516"/>
                      <a:pt x="0" y="100786"/>
                    </a:cubicBezTo>
                    <a:lnTo>
                      <a:pt x="0" y="100786"/>
                    </a:lnTo>
                    <a:cubicBezTo>
                      <a:pt x="0" y="74056"/>
                      <a:pt x="10618" y="48421"/>
                      <a:pt x="29520" y="29520"/>
                    </a:cubicBezTo>
                    <a:cubicBezTo>
                      <a:pt x="48421" y="10618"/>
                      <a:pt x="74056" y="0"/>
                      <a:pt x="100786" y="0"/>
                    </a:cubicBezTo>
                    <a:close/>
                  </a:path>
                </a:pathLst>
              </a:custGeom>
              <a:solidFill>
                <a:srgbClr val="251E61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38100"/>
                <a:ext cx="751234" cy="1634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49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0" y="236967"/>
              <a:ext cx="2696882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5"/>
                </a:lnSpc>
              </a:pPr>
              <a:r>
                <a:rPr lang="en-US" sz="1423" b="1" spc="-81" dirty="0">
                  <a:solidFill>
                    <a:srgbClr val="F3F9FF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Nº </a:t>
              </a:r>
              <a:r>
                <a:rPr lang="en-US" sz="1423" b="1" spc="-81" dirty="0" smtClean="0">
                  <a:solidFill>
                    <a:srgbClr val="F3F9FF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034| 17/02/2025</a:t>
              </a:r>
              <a:endParaRPr lang="en-US" sz="1423" b="1" spc="-81" dirty="0">
                <a:solidFill>
                  <a:srgbClr val="F3F9FF"/>
                </a:solidFill>
                <a:latin typeface="TT Commons Pro Bold"/>
                <a:ea typeface="TT Commons Pro Bold"/>
                <a:cs typeface="TT Commons Pro Bold"/>
                <a:sym typeface="TT Commons Pro Bold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684963" y="1982634"/>
            <a:ext cx="2780097" cy="1698456"/>
            <a:chOff x="0" y="0"/>
            <a:chExt cx="3706796" cy="2054410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3706796" cy="2054410"/>
              <a:chOff x="0" y="0"/>
              <a:chExt cx="996324" cy="55219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996324" cy="552191"/>
              </a:xfrm>
              <a:custGeom>
                <a:avLst/>
                <a:gdLst/>
                <a:ahLst/>
                <a:cxnLst/>
                <a:rect l="l" t="t" r="r" b="b"/>
                <a:pathLst>
                  <a:path w="996324" h="552191">
                    <a:moveTo>
                      <a:pt x="0" y="0"/>
                    </a:moveTo>
                    <a:lnTo>
                      <a:pt x="996324" y="0"/>
                    </a:lnTo>
                    <a:lnTo>
                      <a:pt x="996324" y="552191"/>
                    </a:lnTo>
                    <a:lnTo>
                      <a:pt x="0" y="552191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996324" cy="5807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43556" y="115605"/>
              <a:ext cx="3430024" cy="1829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</a:pPr>
              <a:r>
                <a:rPr lang="en-US" sz="1005" spc="-57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Nove plataformas de coleta de dados da rede hidrológica da ANA são monitorados pela SEMA., os quais estão apontados na figura. Os dados das estações de monitoramento e os dados aqui apresentados neste boletim estão disponíveis em: </a:t>
              </a:r>
            </a:p>
            <a:p>
              <a:pPr algn="just">
                <a:lnSpc>
                  <a:spcPts val="1256"/>
                </a:lnSpc>
              </a:pPr>
              <a:r>
                <a:rPr lang="en-US" sz="1005" spc="-57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https://www.sema.am.gov.br/boletins-hidrometeorologicos/</a:t>
              </a:r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6491299" y="9734008"/>
            <a:ext cx="221794" cy="49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9">
                <a:solidFill>
                  <a:srgbClr val="FDFB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ALERTA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487425" y="9903887"/>
            <a:ext cx="229542" cy="4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"/>
              </a:lnSpc>
            </a:pPr>
            <a:r>
              <a:rPr lang="en-US" sz="267">
                <a:solidFill>
                  <a:srgbClr val="FDFB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INUNDAÇÃO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76197" y="9328432"/>
            <a:ext cx="1576541" cy="12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2"/>
              </a:lnSpc>
            </a:pPr>
            <a:r>
              <a:rPr lang="en-US" sz="759" b="1">
                <a:solidFill>
                  <a:srgbClr val="000000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LEGENDA DE CRITICIDADE - CHEIA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-333074" y="244941"/>
            <a:ext cx="3563637" cy="604449"/>
            <a:chOff x="0" y="0"/>
            <a:chExt cx="4751516" cy="805932"/>
          </a:xfrm>
        </p:grpSpPr>
        <p:sp>
          <p:nvSpPr>
            <p:cNvPr id="61" name="AutoShape 61"/>
            <p:cNvSpPr/>
            <p:nvPr/>
          </p:nvSpPr>
          <p:spPr>
            <a:xfrm>
              <a:off x="0" y="0"/>
              <a:ext cx="4751516" cy="805932"/>
            </a:xfrm>
            <a:prstGeom prst="rect">
              <a:avLst/>
            </a:pr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62" name="TextBox 62"/>
          <p:cNvSpPr txBox="1"/>
          <p:nvPr/>
        </p:nvSpPr>
        <p:spPr>
          <a:xfrm>
            <a:off x="241922" y="349799"/>
            <a:ext cx="3757553" cy="442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9"/>
              </a:lnSpc>
            </a:pPr>
            <a:r>
              <a:rPr lang="en-US" sz="164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BOLETIM</a:t>
            </a:r>
          </a:p>
          <a:p>
            <a:pPr algn="l">
              <a:lnSpc>
                <a:spcPts val="1789"/>
              </a:lnSpc>
            </a:pPr>
            <a:r>
              <a:rPr lang="en-US" sz="164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HIDROMETEOROLÓGICO</a:t>
            </a: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6" y="7556500"/>
            <a:ext cx="7382694" cy="1697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6506843" y="-134027"/>
            <a:ext cx="1398151" cy="1780053"/>
          </a:xfrm>
          <a:custGeom>
            <a:avLst/>
            <a:gdLst/>
            <a:ahLst/>
            <a:cxnLst/>
            <a:rect l="l" t="t" r="r" b="b"/>
            <a:pathLst>
              <a:path w="1398151" h="1780053">
                <a:moveTo>
                  <a:pt x="1398151" y="1780054"/>
                </a:moveTo>
                <a:lnTo>
                  <a:pt x="0" y="1780054"/>
                </a:lnTo>
                <a:lnTo>
                  <a:pt x="0" y="0"/>
                </a:lnTo>
                <a:lnTo>
                  <a:pt x="1398151" y="0"/>
                </a:lnTo>
                <a:lnTo>
                  <a:pt x="1398151" y="17800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33074" y="10132881"/>
            <a:ext cx="8226147" cy="487980"/>
            <a:chOff x="0" y="0"/>
            <a:chExt cx="10968196" cy="65064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40985"/>
              <a:ext cx="10968196" cy="609655"/>
              <a:chOff x="0" y="0"/>
              <a:chExt cx="2948066" cy="16386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948066" cy="163865"/>
              </a:xfrm>
              <a:custGeom>
                <a:avLst/>
                <a:gdLst/>
                <a:ahLst/>
                <a:cxnLst/>
                <a:rect l="l" t="t" r="r" b="b"/>
                <a:pathLst>
                  <a:path w="2948066" h="163865">
                    <a:moveTo>
                      <a:pt x="0" y="0"/>
                    </a:moveTo>
                    <a:lnTo>
                      <a:pt x="2948066" y="0"/>
                    </a:lnTo>
                    <a:lnTo>
                      <a:pt x="2948066" y="163865"/>
                    </a:lnTo>
                    <a:lnTo>
                      <a:pt x="0" y="163865"/>
                    </a:lnTo>
                    <a:close/>
                  </a:path>
                </a:pathLst>
              </a:custGeom>
              <a:solidFill>
                <a:srgbClr val="E8E6E6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2948066" cy="1924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844496" y="51930"/>
              <a:ext cx="733296" cy="553101"/>
            </a:xfrm>
            <a:custGeom>
              <a:avLst/>
              <a:gdLst/>
              <a:ahLst/>
              <a:cxnLst/>
              <a:rect l="l" t="t" r="r" b="b"/>
              <a:pathLst>
                <a:path w="733296" h="553101">
                  <a:moveTo>
                    <a:pt x="0" y="0"/>
                  </a:moveTo>
                  <a:lnTo>
                    <a:pt x="733296" y="0"/>
                  </a:lnTo>
                  <a:lnTo>
                    <a:pt x="733296" y="553100"/>
                  </a:lnTo>
                  <a:lnTo>
                    <a:pt x="0" y="55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819092" y="116414"/>
              <a:ext cx="458797" cy="458797"/>
            </a:xfrm>
            <a:custGeom>
              <a:avLst/>
              <a:gdLst/>
              <a:ahLst/>
              <a:cxnLst/>
              <a:rect l="l" t="t" r="r" b="b"/>
              <a:pathLst>
                <a:path w="458797" h="458797">
                  <a:moveTo>
                    <a:pt x="0" y="0"/>
                  </a:moveTo>
                  <a:lnTo>
                    <a:pt x="458798" y="0"/>
                  </a:lnTo>
                  <a:lnTo>
                    <a:pt x="458798" y="458797"/>
                  </a:lnTo>
                  <a:lnTo>
                    <a:pt x="0" y="458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679178" y="124482"/>
              <a:ext cx="930031" cy="451237"/>
            </a:xfrm>
            <a:custGeom>
              <a:avLst/>
              <a:gdLst/>
              <a:ahLst/>
              <a:cxnLst/>
              <a:rect l="l" t="t" r="r" b="b"/>
              <a:pathLst>
                <a:path w="930031" h="451237">
                  <a:moveTo>
                    <a:pt x="0" y="0"/>
                  </a:moveTo>
                  <a:lnTo>
                    <a:pt x="930031" y="0"/>
                  </a:lnTo>
                  <a:lnTo>
                    <a:pt x="930031" y="451237"/>
                  </a:lnTo>
                  <a:lnTo>
                    <a:pt x="0" y="451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377256" y="0"/>
              <a:ext cx="1942210" cy="650640"/>
            </a:xfrm>
            <a:custGeom>
              <a:avLst/>
              <a:gdLst/>
              <a:ahLst/>
              <a:cxnLst/>
              <a:rect l="l" t="t" r="r" b="b"/>
              <a:pathLst>
                <a:path w="1942210" h="650640">
                  <a:moveTo>
                    <a:pt x="0" y="0"/>
                  </a:moveTo>
                  <a:lnTo>
                    <a:pt x="1942210" y="0"/>
                  </a:lnTo>
                  <a:lnTo>
                    <a:pt x="1942210" y="650640"/>
                  </a:lnTo>
                  <a:lnTo>
                    <a:pt x="0" y="650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-479305" y="9336540"/>
            <a:ext cx="1716887" cy="2185851"/>
          </a:xfrm>
          <a:custGeom>
            <a:avLst/>
            <a:gdLst/>
            <a:ahLst/>
            <a:cxnLst/>
            <a:rect l="l" t="t" r="r" b="b"/>
            <a:pathLst>
              <a:path w="1716887" h="2185851">
                <a:moveTo>
                  <a:pt x="0" y="0"/>
                </a:moveTo>
                <a:lnTo>
                  <a:pt x="1716887" y="0"/>
                </a:lnTo>
                <a:lnTo>
                  <a:pt x="1716887" y="2185851"/>
                </a:lnTo>
                <a:lnTo>
                  <a:pt x="0" y="2185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80829" y="1655806"/>
            <a:ext cx="7190652" cy="2751167"/>
            <a:chOff x="0" y="0"/>
            <a:chExt cx="9587535" cy="366822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9587535" cy="3668223"/>
              <a:chOff x="0" y="0"/>
              <a:chExt cx="3446202" cy="13185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446202" cy="1318528"/>
              </a:xfrm>
              <a:custGeom>
                <a:avLst/>
                <a:gdLst/>
                <a:ahLst/>
                <a:cxnLst/>
                <a:rect l="l" t="t" r="r" b="b"/>
                <a:pathLst>
                  <a:path w="3446202" h="1318528">
                    <a:moveTo>
                      <a:pt x="0" y="0"/>
                    </a:moveTo>
                    <a:lnTo>
                      <a:pt x="3446202" y="0"/>
                    </a:lnTo>
                    <a:lnTo>
                      <a:pt x="3446202" y="1318528"/>
                    </a:lnTo>
                    <a:lnTo>
                      <a:pt x="0" y="1318528"/>
                    </a:lnTo>
                    <a:close/>
                  </a:path>
                </a:pathLst>
              </a:custGeom>
              <a:solidFill>
                <a:srgbClr val="0097B2">
                  <a:alpha val="91765"/>
                </a:srgbClr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446202" cy="1347103"/>
              </a:xfrm>
              <a:prstGeom prst="rect">
                <a:avLst/>
              </a:prstGeom>
            </p:spPr>
            <p:txBody>
              <a:bodyPr lIns="37987" tIns="37987" rIns="37987" bIns="37987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580184" cy="3668223"/>
              <a:chOff x="0" y="0"/>
              <a:chExt cx="208545" cy="131852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8545" cy="1318528"/>
              </a:xfrm>
              <a:custGeom>
                <a:avLst/>
                <a:gdLst/>
                <a:ahLst/>
                <a:cxnLst/>
                <a:rect l="l" t="t" r="r" b="b"/>
                <a:pathLst>
                  <a:path w="208545" h="1318528">
                    <a:moveTo>
                      <a:pt x="0" y="0"/>
                    </a:moveTo>
                    <a:lnTo>
                      <a:pt x="208545" y="0"/>
                    </a:lnTo>
                    <a:lnTo>
                      <a:pt x="208545" y="1318528"/>
                    </a:lnTo>
                    <a:lnTo>
                      <a:pt x="0" y="1318528"/>
                    </a:lnTo>
                    <a:close/>
                  </a:path>
                </a:pathLst>
              </a:custGeom>
              <a:solidFill>
                <a:srgbClr val="1D5B7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08545" cy="1347103"/>
              </a:xfrm>
              <a:prstGeom prst="rect">
                <a:avLst/>
              </a:prstGeom>
            </p:spPr>
            <p:txBody>
              <a:bodyPr lIns="37987" tIns="37987" rIns="37987" bIns="37987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3149539" y="1282791"/>
            <a:ext cx="6093042" cy="264350"/>
            <a:chOff x="0" y="0"/>
            <a:chExt cx="8124056" cy="352466"/>
          </a:xfrm>
        </p:grpSpPr>
        <p:grpSp>
          <p:nvGrpSpPr>
            <p:cNvPr id="22" name="Group 22"/>
            <p:cNvGrpSpPr/>
            <p:nvPr/>
          </p:nvGrpSpPr>
          <p:grpSpPr>
            <a:xfrm>
              <a:off x="506598" y="0"/>
              <a:ext cx="7617458" cy="352466"/>
              <a:chOff x="0" y="0"/>
              <a:chExt cx="647598" cy="2996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47598" cy="29965"/>
              </a:xfrm>
              <a:custGeom>
                <a:avLst/>
                <a:gdLst/>
                <a:ahLst/>
                <a:cxnLst/>
                <a:rect l="l" t="t" r="r" b="b"/>
                <a:pathLst>
                  <a:path w="647598" h="29965">
                    <a:moveTo>
                      <a:pt x="14982" y="0"/>
                    </a:moveTo>
                    <a:lnTo>
                      <a:pt x="632616" y="0"/>
                    </a:lnTo>
                    <a:cubicBezTo>
                      <a:pt x="636589" y="0"/>
                      <a:pt x="640400" y="1579"/>
                      <a:pt x="643210" y="4388"/>
                    </a:cubicBezTo>
                    <a:cubicBezTo>
                      <a:pt x="646020" y="7198"/>
                      <a:pt x="647598" y="11009"/>
                      <a:pt x="647598" y="14982"/>
                    </a:cubicBezTo>
                    <a:lnTo>
                      <a:pt x="647598" y="14982"/>
                    </a:lnTo>
                    <a:cubicBezTo>
                      <a:pt x="647598" y="18956"/>
                      <a:pt x="646020" y="22767"/>
                      <a:pt x="643210" y="25577"/>
                    </a:cubicBezTo>
                    <a:cubicBezTo>
                      <a:pt x="640400" y="28386"/>
                      <a:pt x="636589" y="29965"/>
                      <a:pt x="632616" y="29965"/>
                    </a:cubicBezTo>
                    <a:lnTo>
                      <a:pt x="14982" y="29965"/>
                    </a:lnTo>
                    <a:cubicBezTo>
                      <a:pt x="11009" y="29965"/>
                      <a:pt x="7198" y="28386"/>
                      <a:pt x="4388" y="25577"/>
                    </a:cubicBezTo>
                    <a:cubicBezTo>
                      <a:pt x="1579" y="22767"/>
                      <a:pt x="0" y="18956"/>
                      <a:pt x="0" y="14982"/>
                    </a:cubicBezTo>
                    <a:lnTo>
                      <a:pt x="0" y="14982"/>
                    </a:lnTo>
                    <a:cubicBezTo>
                      <a:pt x="0" y="11009"/>
                      <a:pt x="1579" y="7198"/>
                      <a:pt x="4388" y="4388"/>
                    </a:cubicBezTo>
                    <a:cubicBezTo>
                      <a:pt x="7198" y="1579"/>
                      <a:pt x="11009" y="0"/>
                      <a:pt x="1498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55000"/>
                    </a:srgbClr>
                  </a:gs>
                  <a:gs pos="100000">
                    <a:srgbClr val="004AAD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647598" cy="58540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76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63980"/>
              <a:ext cx="6326374" cy="239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3"/>
                </a:lnSpc>
                <a:spcBef>
                  <a:spcPct val="0"/>
                </a:spcBef>
              </a:pPr>
              <a:r>
                <a:rPr lang="en-US" sz="1401" b="1" spc="-79" dirty="0" smtClean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Climatologia Mensal</a:t>
              </a:r>
              <a:endParaRPr lang="en-US" sz="1401" b="1" spc="-79" dirty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829" y="4868837"/>
            <a:ext cx="7103822" cy="2182369"/>
            <a:chOff x="0" y="0"/>
            <a:chExt cx="3404588" cy="104592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404588" cy="1045925"/>
            </a:xfrm>
            <a:custGeom>
              <a:avLst/>
              <a:gdLst/>
              <a:ahLst/>
              <a:cxnLst/>
              <a:rect l="l" t="t" r="r" b="b"/>
              <a:pathLst>
                <a:path w="3404588" h="1045925">
                  <a:moveTo>
                    <a:pt x="0" y="0"/>
                  </a:moveTo>
                  <a:lnTo>
                    <a:pt x="3404588" y="0"/>
                  </a:lnTo>
                  <a:lnTo>
                    <a:pt x="3404588" y="1045925"/>
                  </a:lnTo>
                  <a:lnTo>
                    <a:pt x="0" y="1045925"/>
                  </a:lnTo>
                  <a:close/>
                </a:path>
              </a:pathLst>
            </a:custGeom>
            <a:solidFill>
              <a:srgbClr val="0097B2">
                <a:alpha val="91765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3404588" cy="1074500"/>
            </a:xfrm>
            <a:prstGeom prst="rect">
              <a:avLst/>
            </a:prstGeom>
          </p:spPr>
          <p:txBody>
            <a:bodyPr lIns="37987" tIns="37987" rIns="37987" bIns="37987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778250" y="4992323"/>
            <a:ext cx="3113684" cy="14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"/>
              </a:lnSpc>
            </a:pPr>
            <a:r>
              <a:rPr lang="pt-BR" sz="1044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Fevereiro-Março-Abril</a:t>
            </a:r>
            <a:endParaRPr lang="en-US" sz="1044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930650" y="5194300"/>
            <a:ext cx="2819400" cy="1385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16"/>
              </a:lnSpc>
            </a:pPr>
            <a:r>
              <a:rPr lang="pt-BR" sz="87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 figura ao lado apresenta a climatologia do trimestre fevereiro-março-abril, elaborada pela ASSHID/SEMA com dados do Global Precipitation Climatology Project (GPCP) para o período de 1979 a 2024. Os maiores volumes de chuva concentram-se na faixa de orientação oeste-sudeste, influenciados pelos recorrentes episódios da Zona de Convergência do Atlântico Sul (ZCAS) durante a estação chuvosa e pelo deslocamento da Zona de Convergência Intertropical (ZCIT), que atinge sua posição mais ao sul em março, resultando em uma diminuição gradual das chuvas até o fim de abril.</a:t>
            </a:r>
            <a:endParaRPr lang="en-US" sz="87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6918033" y="4868837"/>
            <a:ext cx="396618" cy="2182369"/>
            <a:chOff x="0" y="0"/>
            <a:chExt cx="190084" cy="104592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0084" cy="1045925"/>
            </a:xfrm>
            <a:custGeom>
              <a:avLst/>
              <a:gdLst/>
              <a:ahLst/>
              <a:cxnLst/>
              <a:rect l="l" t="t" r="r" b="b"/>
              <a:pathLst>
                <a:path w="190084" h="1045925">
                  <a:moveTo>
                    <a:pt x="0" y="0"/>
                  </a:moveTo>
                  <a:lnTo>
                    <a:pt x="190084" y="0"/>
                  </a:lnTo>
                  <a:lnTo>
                    <a:pt x="190084" y="1045925"/>
                  </a:lnTo>
                  <a:lnTo>
                    <a:pt x="0" y="1045925"/>
                  </a:lnTo>
                  <a:close/>
                </a:path>
              </a:pathLst>
            </a:custGeom>
            <a:solidFill>
              <a:srgbClr val="1D5B72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190084" cy="1074500"/>
            </a:xfrm>
            <a:prstGeom prst="rect">
              <a:avLst/>
            </a:prstGeom>
          </p:spPr>
          <p:txBody>
            <a:bodyPr lIns="37987" tIns="37987" rIns="37987" bIns="37987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109054" y="7155981"/>
            <a:ext cx="5024248" cy="264350"/>
            <a:chOff x="0" y="0"/>
            <a:chExt cx="6698997" cy="352466"/>
          </a:xfrm>
        </p:grpSpPr>
        <p:grpSp>
          <p:nvGrpSpPr>
            <p:cNvPr id="36" name="Group 36"/>
            <p:cNvGrpSpPr/>
            <p:nvPr/>
          </p:nvGrpSpPr>
          <p:grpSpPr>
            <a:xfrm>
              <a:off x="417734" y="0"/>
              <a:ext cx="6281263" cy="352466"/>
              <a:chOff x="0" y="0"/>
              <a:chExt cx="534002" cy="2996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34002" cy="29965"/>
              </a:xfrm>
              <a:custGeom>
                <a:avLst/>
                <a:gdLst/>
                <a:ahLst/>
                <a:cxnLst/>
                <a:rect l="l" t="t" r="r" b="b"/>
                <a:pathLst>
                  <a:path w="534002" h="29965">
                    <a:moveTo>
                      <a:pt x="14982" y="0"/>
                    </a:moveTo>
                    <a:lnTo>
                      <a:pt x="519019" y="0"/>
                    </a:lnTo>
                    <a:cubicBezTo>
                      <a:pt x="522993" y="0"/>
                      <a:pt x="526804" y="1579"/>
                      <a:pt x="529613" y="4388"/>
                    </a:cubicBezTo>
                    <a:cubicBezTo>
                      <a:pt x="532423" y="7198"/>
                      <a:pt x="534002" y="11009"/>
                      <a:pt x="534002" y="14982"/>
                    </a:cubicBezTo>
                    <a:lnTo>
                      <a:pt x="534002" y="14982"/>
                    </a:lnTo>
                    <a:cubicBezTo>
                      <a:pt x="534002" y="23257"/>
                      <a:pt x="527294" y="29965"/>
                      <a:pt x="519019" y="29965"/>
                    </a:cubicBezTo>
                    <a:lnTo>
                      <a:pt x="14982" y="29965"/>
                    </a:lnTo>
                    <a:cubicBezTo>
                      <a:pt x="11009" y="29965"/>
                      <a:pt x="7198" y="28386"/>
                      <a:pt x="4388" y="25577"/>
                    </a:cubicBezTo>
                    <a:cubicBezTo>
                      <a:pt x="1579" y="22767"/>
                      <a:pt x="0" y="18956"/>
                      <a:pt x="0" y="14982"/>
                    </a:cubicBezTo>
                    <a:lnTo>
                      <a:pt x="0" y="14982"/>
                    </a:lnTo>
                    <a:cubicBezTo>
                      <a:pt x="0" y="11009"/>
                      <a:pt x="1579" y="7198"/>
                      <a:pt x="4388" y="4388"/>
                    </a:cubicBezTo>
                    <a:cubicBezTo>
                      <a:pt x="7198" y="1579"/>
                      <a:pt x="11009" y="0"/>
                      <a:pt x="1498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55000"/>
                    </a:srgbClr>
                  </a:gs>
                  <a:gs pos="100000">
                    <a:srgbClr val="004AAD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534002" cy="58540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76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0" y="63980"/>
              <a:ext cx="5216650" cy="239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3"/>
                </a:lnSpc>
                <a:spcBef>
                  <a:spcPct val="0"/>
                </a:spcBef>
              </a:pPr>
              <a:r>
                <a:rPr lang="en-US" sz="1401" b="1" spc="-79" dirty="0" smtClean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Acumulado Semanal </a:t>
              </a:r>
              <a:endParaRPr lang="en-US" sz="1401" b="1" spc="-79" dirty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59989" y="7550186"/>
            <a:ext cx="7046992" cy="2521000"/>
            <a:chOff x="0" y="0"/>
            <a:chExt cx="3377351" cy="120821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377351" cy="1208218"/>
            </a:xfrm>
            <a:custGeom>
              <a:avLst/>
              <a:gdLst/>
              <a:ahLst/>
              <a:cxnLst/>
              <a:rect l="l" t="t" r="r" b="b"/>
              <a:pathLst>
                <a:path w="3377351" h="1208218">
                  <a:moveTo>
                    <a:pt x="0" y="0"/>
                  </a:moveTo>
                  <a:lnTo>
                    <a:pt x="3377351" y="0"/>
                  </a:lnTo>
                  <a:lnTo>
                    <a:pt x="3377351" y="1208218"/>
                  </a:lnTo>
                  <a:lnTo>
                    <a:pt x="0" y="1208218"/>
                  </a:lnTo>
                  <a:close/>
                </a:path>
              </a:pathLst>
            </a:custGeom>
            <a:solidFill>
              <a:srgbClr val="0097B2">
                <a:alpha val="91765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3377351" cy="1236793"/>
            </a:xfrm>
            <a:prstGeom prst="rect">
              <a:avLst/>
            </a:prstGeom>
          </p:spPr>
          <p:txBody>
            <a:bodyPr lIns="37987" tIns="37987" rIns="37987" bIns="37987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80829" y="7515581"/>
            <a:ext cx="396618" cy="2521000"/>
            <a:chOff x="0" y="0"/>
            <a:chExt cx="190084" cy="120821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0084" cy="1208218"/>
            </a:xfrm>
            <a:custGeom>
              <a:avLst/>
              <a:gdLst/>
              <a:ahLst/>
              <a:cxnLst/>
              <a:rect l="l" t="t" r="r" b="b"/>
              <a:pathLst>
                <a:path w="190084" h="1208218">
                  <a:moveTo>
                    <a:pt x="0" y="0"/>
                  </a:moveTo>
                  <a:lnTo>
                    <a:pt x="190084" y="0"/>
                  </a:lnTo>
                  <a:lnTo>
                    <a:pt x="190084" y="1208218"/>
                  </a:lnTo>
                  <a:lnTo>
                    <a:pt x="0" y="1208218"/>
                  </a:lnTo>
                  <a:close/>
                </a:path>
              </a:pathLst>
            </a:custGeom>
            <a:solidFill>
              <a:srgbClr val="1D5B72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190084" cy="1236793"/>
            </a:xfrm>
            <a:prstGeom prst="rect">
              <a:avLst/>
            </a:prstGeom>
          </p:spPr>
          <p:txBody>
            <a:bodyPr lIns="37987" tIns="37987" rIns="37987" bIns="37987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654050" y="1904604"/>
            <a:ext cx="3113684" cy="14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"/>
              </a:lnSpc>
            </a:pPr>
            <a:r>
              <a:rPr lang="pt-BR" sz="1044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</a:rPr>
              <a:t>Fevereiro</a:t>
            </a:r>
            <a:endParaRPr lang="en-US" sz="1044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06450" y="2160474"/>
            <a:ext cx="266699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44"/>
              </a:lnSpc>
            </a:pPr>
            <a:r>
              <a:rPr lang="pt-BR" sz="87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 figura ao lado mostra a climatologia do mês de fevereiro, elaborada pela ASSHID/SEMA com dados do Global Precipitation Climatology Project (GPCP) para o período de 1979 a 2024. Nesse mês, o estado do Amazonas ainda se encontra no período chuvoso, com acumulados de chuva que podem alcançar 400 mm, especialmente na faixa oeste-sudeste. Fevereiro é fortemente influenciado pela atuação recorrente da Zona de Convergência do Atlântico Sul (ZCAS) e se destaca como um dos meses com menor incidência de radiação </a:t>
            </a:r>
            <a:r>
              <a:rPr lang="pt-BR" sz="87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solar devido a alta nebulosidade.</a:t>
            </a:r>
            <a:endParaRPr lang="pt-BR" sz="87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5063680" y="348719"/>
            <a:ext cx="2022662" cy="524290"/>
            <a:chOff x="0" y="0"/>
            <a:chExt cx="2696882" cy="699053"/>
          </a:xfrm>
        </p:grpSpPr>
        <p:grpSp>
          <p:nvGrpSpPr>
            <p:cNvPr id="50" name="Group 50"/>
            <p:cNvGrpSpPr/>
            <p:nvPr/>
          </p:nvGrpSpPr>
          <p:grpSpPr>
            <a:xfrm>
              <a:off x="45799" y="0"/>
              <a:ext cx="2605283" cy="699053"/>
              <a:chOff x="0" y="0"/>
              <a:chExt cx="751234" cy="201572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751234" cy="201572"/>
              </a:xfrm>
              <a:custGeom>
                <a:avLst/>
                <a:gdLst/>
                <a:ahLst/>
                <a:cxnLst/>
                <a:rect l="l" t="t" r="r" b="b"/>
                <a:pathLst>
                  <a:path w="751234" h="201572">
                    <a:moveTo>
                      <a:pt x="100786" y="0"/>
                    </a:moveTo>
                    <a:lnTo>
                      <a:pt x="650448" y="0"/>
                    </a:lnTo>
                    <a:cubicBezTo>
                      <a:pt x="677178" y="0"/>
                      <a:pt x="702813" y="10618"/>
                      <a:pt x="721714" y="29520"/>
                    </a:cubicBezTo>
                    <a:cubicBezTo>
                      <a:pt x="740615" y="48421"/>
                      <a:pt x="751234" y="74056"/>
                      <a:pt x="751234" y="100786"/>
                    </a:cubicBezTo>
                    <a:lnTo>
                      <a:pt x="751234" y="100786"/>
                    </a:lnTo>
                    <a:cubicBezTo>
                      <a:pt x="751234" y="127516"/>
                      <a:pt x="740615" y="153151"/>
                      <a:pt x="721714" y="172053"/>
                    </a:cubicBezTo>
                    <a:cubicBezTo>
                      <a:pt x="702813" y="190954"/>
                      <a:pt x="677178" y="201572"/>
                      <a:pt x="650448" y="201572"/>
                    </a:cubicBezTo>
                    <a:lnTo>
                      <a:pt x="100786" y="201572"/>
                    </a:lnTo>
                    <a:cubicBezTo>
                      <a:pt x="74056" y="201572"/>
                      <a:pt x="48421" y="190954"/>
                      <a:pt x="29520" y="172053"/>
                    </a:cubicBezTo>
                    <a:cubicBezTo>
                      <a:pt x="10618" y="153151"/>
                      <a:pt x="0" y="127516"/>
                      <a:pt x="0" y="100786"/>
                    </a:cubicBezTo>
                    <a:lnTo>
                      <a:pt x="0" y="100786"/>
                    </a:lnTo>
                    <a:cubicBezTo>
                      <a:pt x="0" y="74056"/>
                      <a:pt x="10618" y="48421"/>
                      <a:pt x="29520" y="29520"/>
                    </a:cubicBezTo>
                    <a:cubicBezTo>
                      <a:pt x="48421" y="10618"/>
                      <a:pt x="74056" y="0"/>
                      <a:pt x="100786" y="0"/>
                    </a:cubicBezTo>
                    <a:close/>
                  </a:path>
                </a:pathLst>
              </a:custGeom>
              <a:solidFill>
                <a:srgbClr val="251E61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38100"/>
                <a:ext cx="751234" cy="1634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49"/>
                  </a:lnSpc>
                </a:pPr>
                <a:endParaRPr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0" y="236967"/>
              <a:ext cx="2696882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5"/>
                </a:lnSpc>
              </a:pPr>
              <a:r>
                <a:rPr lang="en-US" sz="1423" b="1" spc="-81" dirty="0">
                  <a:solidFill>
                    <a:srgbClr val="F3F9FF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Nº </a:t>
              </a:r>
              <a:r>
                <a:rPr lang="en-US" sz="1423" b="1" spc="-81" dirty="0" smtClean="0">
                  <a:solidFill>
                    <a:srgbClr val="F3F9FF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034| 17/02/2025</a:t>
              </a:r>
              <a:endParaRPr lang="en-US" sz="1423" b="1" spc="-81" dirty="0">
                <a:solidFill>
                  <a:srgbClr val="F3F9FF"/>
                </a:solidFill>
                <a:latin typeface="TT Commons Pro Bold"/>
                <a:ea typeface="TT Commons Pro Bold"/>
                <a:cs typeface="TT Commons Pro Bold"/>
                <a:sym typeface="TT Commons Pro Bold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-3686054" y="4502223"/>
            <a:ext cx="8130384" cy="271364"/>
            <a:chOff x="0" y="0"/>
            <a:chExt cx="10840512" cy="361819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8687605" cy="361819"/>
              <a:chOff x="0" y="0"/>
              <a:chExt cx="770911" cy="32107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770911" cy="32107"/>
              </a:xfrm>
              <a:custGeom>
                <a:avLst/>
                <a:gdLst/>
                <a:ahLst/>
                <a:cxnLst/>
                <a:rect l="l" t="t" r="r" b="b"/>
                <a:pathLst>
                  <a:path w="770911" h="32107">
                    <a:moveTo>
                      <a:pt x="16053" y="0"/>
                    </a:moveTo>
                    <a:lnTo>
                      <a:pt x="754858" y="0"/>
                    </a:lnTo>
                    <a:cubicBezTo>
                      <a:pt x="763724" y="0"/>
                      <a:pt x="770911" y="7187"/>
                      <a:pt x="770911" y="16053"/>
                    </a:cubicBezTo>
                    <a:lnTo>
                      <a:pt x="770911" y="16053"/>
                    </a:lnTo>
                    <a:cubicBezTo>
                      <a:pt x="770911" y="20311"/>
                      <a:pt x="769220" y="24394"/>
                      <a:pt x="766209" y="27405"/>
                    </a:cubicBezTo>
                    <a:cubicBezTo>
                      <a:pt x="763198" y="30415"/>
                      <a:pt x="759115" y="32107"/>
                      <a:pt x="754858" y="32107"/>
                    </a:cubicBezTo>
                    <a:lnTo>
                      <a:pt x="16053" y="32107"/>
                    </a:lnTo>
                    <a:cubicBezTo>
                      <a:pt x="11796" y="32107"/>
                      <a:pt x="7712" y="30415"/>
                      <a:pt x="4702" y="27405"/>
                    </a:cubicBezTo>
                    <a:cubicBezTo>
                      <a:pt x="1691" y="24394"/>
                      <a:pt x="0" y="20311"/>
                      <a:pt x="0" y="16053"/>
                    </a:cubicBezTo>
                    <a:lnTo>
                      <a:pt x="0" y="16053"/>
                    </a:lnTo>
                    <a:cubicBezTo>
                      <a:pt x="0" y="11796"/>
                      <a:pt x="1691" y="7712"/>
                      <a:pt x="4702" y="4702"/>
                    </a:cubicBezTo>
                    <a:cubicBezTo>
                      <a:pt x="7712" y="1691"/>
                      <a:pt x="11796" y="0"/>
                      <a:pt x="1605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AAD">
                      <a:alpha val="55000"/>
                    </a:srgbClr>
                  </a:gs>
                  <a:gs pos="100000">
                    <a:srgbClr val="5DE0E6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770911" cy="60682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76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5261391" y="75733"/>
              <a:ext cx="5579121" cy="22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40"/>
                </a:lnSpc>
                <a:spcBef>
                  <a:spcPct val="0"/>
                </a:spcBef>
              </a:pPr>
              <a:r>
                <a:rPr lang="en-US" sz="1301" b="1" spc="-74" dirty="0" smtClean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Climatologia Trimestral</a:t>
              </a:r>
              <a:endParaRPr lang="en-US" sz="1301" b="1" spc="-74" dirty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endParaRP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680148" y="7706762"/>
            <a:ext cx="3113684" cy="145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"/>
              </a:lnSpc>
            </a:pPr>
            <a:r>
              <a:rPr lang="en-US" sz="1044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Semana de 26/01/2025 a 01/01/2025</a:t>
            </a:r>
            <a:endParaRPr lang="en-US" sz="1044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30250" y="7932433"/>
            <a:ext cx="320039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16"/>
              </a:lnSpc>
            </a:pPr>
            <a:r>
              <a:rPr lang="pt-BR" sz="87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 figura ao lado mostra o acumulado de precipitação da semana de </a:t>
            </a:r>
            <a:r>
              <a:rPr lang="pt-BR" sz="87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09 a 15 </a:t>
            </a:r>
            <a:r>
              <a:rPr lang="pt-BR" sz="87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 fevereiro de 2025, elaborado pela ASSHID/SEMA com base em dados diários do Climate Prediction Center (CPC). Durante esse período, os acumulados mais expressivos, variando entre 60 e 200 mm, se concentraram </a:t>
            </a:r>
            <a:r>
              <a:rPr lang="pt-BR" sz="87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nas regiões sudeste e sudoeste do estado. </a:t>
            </a:r>
            <a:endParaRPr lang="en-US" sz="87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grpSp>
        <p:nvGrpSpPr>
          <p:cNvPr id="64" name="Group 64"/>
          <p:cNvGrpSpPr/>
          <p:nvPr/>
        </p:nvGrpSpPr>
        <p:grpSpPr>
          <a:xfrm>
            <a:off x="-333074" y="244941"/>
            <a:ext cx="3563637" cy="604449"/>
            <a:chOff x="0" y="0"/>
            <a:chExt cx="4751516" cy="805932"/>
          </a:xfrm>
        </p:grpSpPr>
        <p:sp>
          <p:nvSpPr>
            <p:cNvPr id="65" name="AutoShape 65"/>
            <p:cNvSpPr/>
            <p:nvPr/>
          </p:nvSpPr>
          <p:spPr>
            <a:xfrm>
              <a:off x="0" y="0"/>
              <a:ext cx="4751516" cy="805932"/>
            </a:xfrm>
            <a:prstGeom prst="rect">
              <a:avLst/>
            </a:pr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66" name="TextBox 66"/>
          <p:cNvSpPr txBox="1"/>
          <p:nvPr/>
        </p:nvSpPr>
        <p:spPr>
          <a:xfrm>
            <a:off x="241922" y="349799"/>
            <a:ext cx="3757553" cy="442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9"/>
              </a:lnSpc>
            </a:pPr>
            <a:r>
              <a:rPr lang="en-US" sz="164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BOLETIM</a:t>
            </a:r>
          </a:p>
          <a:p>
            <a:pPr algn="l">
              <a:lnSpc>
                <a:spcPts val="1789"/>
              </a:lnSpc>
            </a:pPr>
            <a:r>
              <a:rPr lang="en-US" sz="164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HIDROMETEOROLÓGICO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07" y="1981653"/>
            <a:ext cx="3499516" cy="2161294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1" y="4996099"/>
            <a:ext cx="3087685" cy="1915802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34" y="7672418"/>
            <a:ext cx="2867401" cy="2291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6506843" y="-134027"/>
            <a:ext cx="1398151" cy="1780053"/>
          </a:xfrm>
          <a:custGeom>
            <a:avLst/>
            <a:gdLst/>
            <a:ahLst/>
            <a:cxnLst/>
            <a:rect l="l" t="t" r="r" b="b"/>
            <a:pathLst>
              <a:path w="1398151" h="1780053">
                <a:moveTo>
                  <a:pt x="1398151" y="1780054"/>
                </a:moveTo>
                <a:lnTo>
                  <a:pt x="0" y="1780054"/>
                </a:lnTo>
                <a:lnTo>
                  <a:pt x="0" y="0"/>
                </a:lnTo>
                <a:lnTo>
                  <a:pt x="1398151" y="0"/>
                </a:lnTo>
                <a:lnTo>
                  <a:pt x="1398151" y="17800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33074" y="10132881"/>
            <a:ext cx="8226147" cy="487980"/>
            <a:chOff x="0" y="0"/>
            <a:chExt cx="10968196" cy="65064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40985"/>
              <a:ext cx="10968196" cy="609655"/>
              <a:chOff x="0" y="0"/>
              <a:chExt cx="2948066" cy="16386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948066" cy="163865"/>
              </a:xfrm>
              <a:custGeom>
                <a:avLst/>
                <a:gdLst/>
                <a:ahLst/>
                <a:cxnLst/>
                <a:rect l="l" t="t" r="r" b="b"/>
                <a:pathLst>
                  <a:path w="2948066" h="163865">
                    <a:moveTo>
                      <a:pt x="0" y="0"/>
                    </a:moveTo>
                    <a:lnTo>
                      <a:pt x="2948066" y="0"/>
                    </a:lnTo>
                    <a:lnTo>
                      <a:pt x="2948066" y="163865"/>
                    </a:lnTo>
                    <a:lnTo>
                      <a:pt x="0" y="163865"/>
                    </a:lnTo>
                    <a:close/>
                  </a:path>
                </a:pathLst>
              </a:custGeom>
              <a:solidFill>
                <a:srgbClr val="E8E6E6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2948066" cy="1924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844496" y="51930"/>
              <a:ext cx="733296" cy="553101"/>
            </a:xfrm>
            <a:custGeom>
              <a:avLst/>
              <a:gdLst/>
              <a:ahLst/>
              <a:cxnLst/>
              <a:rect l="l" t="t" r="r" b="b"/>
              <a:pathLst>
                <a:path w="733296" h="553101">
                  <a:moveTo>
                    <a:pt x="0" y="0"/>
                  </a:moveTo>
                  <a:lnTo>
                    <a:pt x="733296" y="0"/>
                  </a:lnTo>
                  <a:lnTo>
                    <a:pt x="733296" y="553100"/>
                  </a:lnTo>
                  <a:lnTo>
                    <a:pt x="0" y="55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819092" y="116414"/>
              <a:ext cx="458797" cy="458797"/>
            </a:xfrm>
            <a:custGeom>
              <a:avLst/>
              <a:gdLst/>
              <a:ahLst/>
              <a:cxnLst/>
              <a:rect l="l" t="t" r="r" b="b"/>
              <a:pathLst>
                <a:path w="458797" h="458797">
                  <a:moveTo>
                    <a:pt x="0" y="0"/>
                  </a:moveTo>
                  <a:lnTo>
                    <a:pt x="458798" y="0"/>
                  </a:lnTo>
                  <a:lnTo>
                    <a:pt x="458798" y="458797"/>
                  </a:lnTo>
                  <a:lnTo>
                    <a:pt x="0" y="458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679178" y="124482"/>
              <a:ext cx="930031" cy="451237"/>
            </a:xfrm>
            <a:custGeom>
              <a:avLst/>
              <a:gdLst/>
              <a:ahLst/>
              <a:cxnLst/>
              <a:rect l="l" t="t" r="r" b="b"/>
              <a:pathLst>
                <a:path w="930031" h="451237">
                  <a:moveTo>
                    <a:pt x="0" y="0"/>
                  </a:moveTo>
                  <a:lnTo>
                    <a:pt x="930031" y="0"/>
                  </a:lnTo>
                  <a:lnTo>
                    <a:pt x="930031" y="451237"/>
                  </a:lnTo>
                  <a:lnTo>
                    <a:pt x="0" y="451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377256" y="0"/>
              <a:ext cx="1942210" cy="650640"/>
            </a:xfrm>
            <a:custGeom>
              <a:avLst/>
              <a:gdLst/>
              <a:ahLst/>
              <a:cxnLst/>
              <a:rect l="l" t="t" r="r" b="b"/>
              <a:pathLst>
                <a:path w="1942210" h="650640">
                  <a:moveTo>
                    <a:pt x="0" y="0"/>
                  </a:moveTo>
                  <a:lnTo>
                    <a:pt x="1942210" y="0"/>
                  </a:lnTo>
                  <a:lnTo>
                    <a:pt x="1942210" y="650640"/>
                  </a:lnTo>
                  <a:lnTo>
                    <a:pt x="0" y="650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-479305" y="9336540"/>
            <a:ext cx="1716887" cy="2185851"/>
          </a:xfrm>
          <a:custGeom>
            <a:avLst/>
            <a:gdLst/>
            <a:ahLst/>
            <a:cxnLst/>
            <a:rect l="l" t="t" r="r" b="b"/>
            <a:pathLst>
              <a:path w="1716887" h="2185851">
                <a:moveTo>
                  <a:pt x="0" y="0"/>
                </a:moveTo>
                <a:lnTo>
                  <a:pt x="1716887" y="0"/>
                </a:lnTo>
                <a:lnTo>
                  <a:pt x="1716887" y="2185851"/>
                </a:lnTo>
                <a:lnTo>
                  <a:pt x="0" y="2185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80829" y="1655806"/>
            <a:ext cx="7190652" cy="2751167"/>
            <a:chOff x="0" y="0"/>
            <a:chExt cx="9587535" cy="366822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9587535" cy="3668223"/>
              <a:chOff x="0" y="0"/>
              <a:chExt cx="3446202" cy="13185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446202" cy="1318528"/>
              </a:xfrm>
              <a:custGeom>
                <a:avLst/>
                <a:gdLst/>
                <a:ahLst/>
                <a:cxnLst/>
                <a:rect l="l" t="t" r="r" b="b"/>
                <a:pathLst>
                  <a:path w="3446202" h="1318528">
                    <a:moveTo>
                      <a:pt x="0" y="0"/>
                    </a:moveTo>
                    <a:lnTo>
                      <a:pt x="3446202" y="0"/>
                    </a:lnTo>
                    <a:lnTo>
                      <a:pt x="3446202" y="1318528"/>
                    </a:lnTo>
                    <a:lnTo>
                      <a:pt x="0" y="1318528"/>
                    </a:lnTo>
                    <a:close/>
                  </a:path>
                </a:pathLst>
              </a:custGeom>
              <a:solidFill>
                <a:srgbClr val="0097B2">
                  <a:alpha val="91765"/>
                </a:srgbClr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446202" cy="1347103"/>
              </a:xfrm>
              <a:prstGeom prst="rect">
                <a:avLst/>
              </a:prstGeom>
            </p:spPr>
            <p:txBody>
              <a:bodyPr lIns="37987" tIns="37987" rIns="37987" bIns="37987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580184" cy="3668223"/>
              <a:chOff x="0" y="0"/>
              <a:chExt cx="208545" cy="131852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8545" cy="1318528"/>
              </a:xfrm>
              <a:custGeom>
                <a:avLst/>
                <a:gdLst/>
                <a:ahLst/>
                <a:cxnLst/>
                <a:rect l="l" t="t" r="r" b="b"/>
                <a:pathLst>
                  <a:path w="208545" h="1318528">
                    <a:moveTo>
                      <a:pt x="0" y="0"/>
                    </a:moveTo>
                    <a:lnTo>
                      <a:pt x="208545" y="0"/>
                    </a:lnTo>
                    <a:lnTo>
                      <a:pt x="208545" y="1318528"/>
                    </a:lnTo>
                    <a:lnTo>
                      <a:pt x="0" y="1318528"/>
                    </a:lnTo>
                    <a:close/>
                  </a:path>
                </a:pathLst>
              </a:custGeom>
              <a:solidFill>
                <a:srgbClr val="1D5B7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08545" cy="1347103"/>
              </a:xfrm>
              <a:prstGeom prst="rect">
                <a:avLst/>
              </a:prstGeom>
            </p:spPr>
            <p:txBody>
              <a:bodyPr lIns="37987" tIns="37987" rIns="37987" bIns="37987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3149539" y="1282791"/>
            <a:ext cx="6093041" cy="264350"/>
            <a:chOff x="0" y="0"/>
            <a:chExt cx="8124055" cy="352466"/>
          </a:xfrm>
        </p:grpSpPr>
        <p:grpSp>
          <p:nvGrpSpPr>
            <p:cNvPr id="22" name="Group 22"/>
            <p:cNvGrpSpPr/>
            <p:nvPr/>
          </p:nvGrpSpPr>
          <p:grpSpPr>
            <a:xfrm>
              <a:off x="506598" y="0"/>
              <a:ext cx="7617458" cy="352466"/>
              <a:chOff x="0" y="0"/>
              <a:chExt cx="647598" cy="2996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47598" cy="29965"/>
              </a:xfrm>
              <a:custGeom>
                <a:avLst/>
                <a:gdLst/>
                <a:ahLst/>
                <a:cxnLst/>
                <a:rect l="l" t="t" r="r" b="b"/>
                <a:pathLst>
                  <a:path w="647598" h="29965">
                    <a:moveTo>
                      <a:pt x="14982" y="0"/>
                    </a:moveTo>
                    <a:lnTo>
                      <a:pt x="632616" y="0"/>
                    </a:lnTo>
                    <a:cubicBezTo>
                      <a:pt x="636589" y="0"/>
                      <a:pt x="640400" y="1579"/>
                      <a:pt x="643210" y="4388"/>
                    </a:cubicBezTo>
                    <a:cubicBezTo>
                      <a:pt x="646020" y="7198"/>
                      <a:pt x="647598" y="11009"/>
                      <a:pt x="647598" y="14982"/>
                    </a:cubicBezTo>
                    <a:lnTo>
                      <a:pt x="647598" y="14982"/>
                    </a:lnTo>
                    <a:cubicBezTo>
                      <a:pt x="647598" y="18956"/>
                      <a:pt x="646020" y="22767"/>
                      <a:pt x="643210" y="25577"/>
                    </a:cubicBezTo>
                    <a:cubicBezTo>
                      <a:pt x="640400" y="28386"/>
                      <a:pt x="636589" y="29965"/>
                      <a:pt x="632616" y="29965"/>
                    </a:cubicBezTo>
                    <a:lnTo>
                      <a:pt x="14982" y="29965"/>
                    </a:lnTo>
                    <a:cubicBezTo>
                      <a:pt x="11009" y="29965"/>
                      <a:pt x="7198" y="28386"/>
                      <a:pt x="4388" y="25577"/>
                    </a:cubicBezTo>
                    <a:cubicBezTo>
                      <a:pt x="1579" y="22767"/>
                      <a:pt x="0" y="18956"/>
                      <a:pt x="0" y="14982"/>
                    </a:cubicBezTo>
                    <a:lnTo>
                      <a:pt x="0" y="14982"/>
                    </a:lnTo>
                    <a:cubicBezTo>
                      <a:pt x="0" y="11009"/>
                      <a:pt x="1579" y="7198"/>
                      <a:pt x="4388" y="4388"/>
                    </a:cubicBezTo>
                    <a:cubicBezTo>
                      <a:pt x="7198" y="1579"/>
                      <a:pt x="11009" y="0"/>
                      <a:pt x="1498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55000"/>
                    </a:srgbClr>
                  </a:gs>
                  <a:gs pos="100000">
                    <a:srgbClr val="004AAD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647598" cy="58540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76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63980"/>
              <a:ext cx="6326373" cy="253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3"/>
                </a:lnSpc>
                <a:spcBef>
                  <a:spcPct val="0"/>
                </a:spcBef>
              </a:pPr>
              <a:r>
                <a:rPr lang="en-US" sz="1401" b="1" spc="-79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Dados Climatológicos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829" y="4868837"/>
            <a:ext cx="7103822" cy="2182369"/>
            <a:chOff x="0" y="0"/>
            <a:chExt cx="3404588" cy="104592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404588" cy="1045925"/>
            </a:xfrm>
            <a:custGeom>
              <a:avLst/>
              <a:gdLst/>
              <a:ahLst/>
              <a:cxnLst/>
              <a:rect l="l" t="t" r="r" b="b"/>
              <a:pathLst>
                <a:path w="3404588" h="1045925">
                  <a:moveTo>
                    <a:pt x="0" y="0"/>
                  </a:moveTo>
                  <a:lnTo>
                    <a:pt x="3404588" y="0"/>
                  </a:lnTo>
                  <a:lnTo>
                    <a:pt x="3404588" y="1045925"/>
                  </a:lnTo>
                  <a:lnTo>
                    <a:pt x="0" y="1045925"/>
                  </a:lnTo>
                  <a:close/>
                </a:path>
              </a:pathLst>
            </a:custGeom>
            <a:solidFill>
              <a:srgbClr val="0097B2">
                <a:alpha val="91765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3404588" cy="1074500"/>
            </a:xfrm>
            <a:prstGeom prst="rect">
              <a:avLst/>
            </a:prstGeom>
          </p:spPr>
          <p:txBody>
            <a:bodyPr lIns="37987" tIns="37987" rIns="37987" bIns="37987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083050" y="4977093"/>
            <a:ext cx="3113684" cy="14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7"/>
              </a:lnSpc>
            </a:pPr>
            <a:r>
              <a:rPr lang="pt-BR" sz="1044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Previsão Subsazonal</a:t>
            </a:r>
            <a:endParaRPr lang="en-US" sz="1044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776697" y="5194300"/>
            <a:ext cx="397335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16"/>
              </a:lnSpc>
            </a:pPr>
            <a:r>
              <a:rPr lang="pt-BR" sz="872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A Figura </a:t>
            </a:r>
            <a:r>
              <a:rPr lang="pt-BR" sz="872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ao lado, </a:t>
            </a:r>
            <a:r>
              <a:rPr lang="pt-BR" sz="872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apresenta o prognóstico para o intervalo de </a:t>
            </a:r>
            <a:r>
              <a:rPr lang="pt-BR" sz="872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14 </a:t>
            </a:r>
            <a:r>
              <a:rPr lang="pt-BR" sz="872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dias </a:t>
            </a:r>
            <a:r>
              <a:rPr lang="pt-BR" sz="872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entre 12 a 25 de janeiro de 2025. O período mostra déficit de precipitação (áreas em tons que variam do vermelho escuro ao amarelo claro), sobre as bacias dos rios Juruena, Teles Pires, Xingu e Teles Pires. A previsão de anomalias positivas (áreas em tons que variam do azul claro ao azul escuro) apresenta chuvas em quase toda a área monitorada com exceção do sudeste da região. Precipitações próximas a climatologia devem ocorrer nas demais regiões (áreas em branco).</a:t>
            </a:r>
            <a:endParaRPr lang="en-US" sz="872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6918033" y="4868837"/>
            <a:ext cx="396618" cy="2182369"/>
            <a:chOff x="0" y="0"/>
            <a:chExt cx="190084" cy="104592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0084" cy="1045925"/>
            </a:xfrm>
            <a:custGeom>
              <a:avLst/>
              <a:gdLst/>
              <a:ahLst/>
              <a:cxnLst/>
              <a:rect l="l" t="t" r="r" b="b"/>
              <a:pathLst>
                <a:path w="190084" h="1045925">
                  <a:moveTo>
                    <a:pt x="0" y="0"/>
                  </a:moveTo>
                  <a:lnTo>
                    <a:pt x="190084" y="0"/>
                  </a:lnTo>
                  <a:lnTo>
                    <a:pt x="190084" y="1045925"/>
                  </a:lnTo>
                  <a:lnTo>
                    <a:pt x="0" y="1045925"/>
                  </a:lnTo>
                  <a:close/>
                </a:path>
              </a:pathLst>
            </a:custGeom>
            <a:solidFill>
              <a:srgbClr val="1D5B72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190084" cy="1074500"/>
            </a:xfrm>
            <a:prstGeom prst="rect">
              <a:avLst/>
            </a:prstGeom>
          </p:spPr>
          <p:txBody>
            <a:bodyPr lIns="37987" tIns="37987" rIns="37987" bIns="37987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109054" y="7155981"/>
            <a:ext cx="5024248" cy="264350"/>
            <a:chOff x="0" y="0"/>
            <a:chExt cx="6698997" cy="352466"/>
          </a:xfrm>
        </p:grpSpPr>
        <p:grpSp>
          <p:nvGrpSpPr>
            <p:cNvPr id="36" name="Group 36"/>
            <p:cNvGrpSpPr/>
            <p:nvPr/>
          </p:nvGrpSpPr>
          <p:grpSpPr>
            <a:xfrm>
              <a:off x="417734" y="0"/>
              <a:ext cx="6281263" cy="352466"/>
              <a:chOff x="0" y="0"/>
              <a:chExt cx="534002" cy="2996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34002" cy="29965"/>
              </a:xfrm>
              <a:custGeom>
                <a:avLst/>
                <a:gdLst/>
                <a:ahLst/>
                <a:cxnLst/>
                <a:rect l="l" t="t" r="r" b="b"/>
                <a:pathLst>
                  <a:path w="534002" h="29965">
                    <a:moveTo>
                      <a:pt x="14982" y="0"/>
                    </a:moveTo>
                    <a:lnTo>
                      <a:pt x="519019" y="0"/>
                    </a:lnTo>
                    <a:cubicBezTo>
                      <a:pt x="522993" y="0"/>
                      <a:pt x="526804" y="1579"/>
                      <a:pt x="529613" y="4388"/>
                    </a:cubicBezTo>
                    <a:cubicBezTo>
                      <a:pt x="532423" y="7198"/>
                      <a:pt x="534002" y="11009"/>
                      <a:pt x="534002" y="14982"/>
                    </a:cubicBezTo>
                    <a:lnTo>
                      <a:pt x="534002" y="14982"/>
                    </a:lnTo>
                    <a:cubicBezTo>
                      <a:pt x="534002" y="23257"/>
                      <a:pt x="527294" y="29965"/>
                      <a:pt x="519019" y="29965"/>
                    </a:cubicBezTo>
                    <a:lnTo>
                      <a:pt x="14982" y="29965"/>
                    </a:lnTo>
                    <a:cubicBezTo>
                      <a:pt x="11009" y="29965"/>
                      <a:pt x="7198" y="28386"/>
                      <a:pt x="4388" y="25577"/>
                    </a:cubicBezTo>
                    <a:cubicBezTo>
                      <a:pt x="1579" y="22767"/>
                      <a:pt x="0" y="18956"/>
                      <a:pt x="0" y="14982"/>
                    </a:cubicBezTo>
                    <a:lnTo>
                      <a:pt x="0" y="14982"/>
                    </a:lnTo>
                    <a:cubicBezTo>
                      <a:pt x="0" y="11009"/>
                      <a:pt x="1579" y="7198"/>
                      <a:pt x="4388" y="4388"/>
                    </a:cubicBezTo>
                    <a:cubicBezTo>
                      <a:pt x="7198" y="1579"/>
                      <a:pt x="11009" y="0"/>
                      <a:pt x="1498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55000"/>
                    </a:srgbClr>
                  </a:gs>
                  <a:gs pos="100000">
                    <a:srgbClr val="004AAD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534002" cy="58540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76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0" y="63980"/>
              <a:ext cx="5216650" cy="253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3"/>
                </a:lnSpc>
                <a:spcBef>
                  <a:spcPct val="0"/>
                </a:spcBef>
              </a:pPr>
              <a:r>
                <a:rPr lang="en-US" sz="1401" b="1" spc="-79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Monitor de secas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59989" y="7550186"/>
            <a:ext cx="7046992" cy="2521000"/>
            <a:chOff x="0" y="0"/>
            <a:chExt cx="3377351" cy="120821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377351" cy="1208218"/>
            </a:xfrm>
            <a:custGeom>
              <a:avLst/>
              <a:gdLst/>
              <a:ahLst/>
              <a:cxnLst/>
              <a:rect l="l" t="t" r="r" b="b"/>
              <a:pathLst>
                <a:path w="3377351" h="1208218">
                  <a:moveTo>
                    <a:pt x="0" y="0"/>
                  </a:moveTo>
                  <a:lnTo>
                    <a:pt x="3377351" y="0"/>
                  </a:lnTo>
                  <a:lnTo>
                    <a:pt x="3377351" y="1208218"/>
                  </a:lnTo>
                  <a:lnTo>
                    <a:pt x="0" y="1208218"/>
                  </a:lnTo>
                  <a:close/>
                </a:path>
              </a:pathLst>
            </a:custGeom>
            <a:solidFill>
              <a:srgbClr val="0097B2">
                <a:alpha val="91765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3377351" cy="1236793"/>
            </a:xfrm>
            <a:prstGeom prst="rect">
              <a:avLst/>
            </a:prstGeom>
          </p:spPr>
          <p:txBody>
            <a:bodyPr lIns="37987" tIns="37987" rIns="37987" bIns="37987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80829" y="7515581"/>
            <a:ext cx="396618" cy="2521000"/>
            <a:chOff x="0" y="0"/>
            <a:chExt cx="190084" cy="120821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0084" cy="1208218"/>
            </a:xfrm>
            <a:custGeom>
              <a:avLst/>
              <a:gdLst/>
              <a:ahLst/>
              <a:cxnLst/>
              <a:rect l="l" t="t" r="r" b="b"/>
              <a:pathLst>
                <a:path w="190084" h="1208218">
                  <a:moveTo>
                    <a:pt x="0" y="0"/>
                  </a:moveTo>
                  <a:lnTo>
                    <a:pt x="190084" y="0"/>
                  </a:lnTo>
                  <a:lnTo>
                    <a:pt x="190084" y="1208218"/>
                  </a:lnTo>
                  <a:lnTo>
                    <a:pt x="0" y="1208218"/>
                  </a:lnTo>
                  <a:close/>
                </a:path>
              </a:pathLst>
            </a:custGeom>
            <a:solidFill>
              <a:srgbClr val="1D5B72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190084" cy="1236793"/>
            </a:xfrm>
            <a:prstGeom prst="rect">
              <a:avLst/>
            </a:prstGeom>
          </p:spPr>
          <p:txBody>
            <a:bodyPr lIns="37987" tIns="37987" rIns="37987" bIns="37987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11250" y="1904604"/>
            <a:ext cx="3113684" cy="14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7"/>
              </a:lnSpc>
            </a:pPr>
            <a:r>
              <a:rPr lang="pt-BR" sz="1044" b="1" dirty="0">
                <a:solidFill>
                  <a:srgbClr val="FFFFFF"/>
                </a:solidFill>
                <a:latin typeface="Garet Bold"/>
                <a:ea typeface="Garet Bold"/>
                <a:cs typeface="Garet Bold"/>
              </a:rPr>
              <a:t>Bacia Amazônica – Condições atuais</a:t>
            </a:r>
            <a:endParaRPr lang="en-US" sz="1044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71805" y="2146300"/>
            <a:ext cx="3716248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44"/>
              </a:lnSpc>
            </a:pPr>
            <a:r>
              <a:rPr lang="pt-BR" sz="87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Mapas das condições observadas de precipitação e gráficos individuais por bacias foram elaborados com base nos dados MERGE/GPM, gerados pelo INPE/CPTEC, utilizando como referência climatológica o período de 2000 a </a:t>
            </a:r>
            <a:r>
              <a:rPr lang="pt-BR" sz="87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2024. Entre os dias 14 de janeiro a 12 de fevereiro de 2025, </a:t>
            </a:r>
            <a:r>
              <a:rPr lang="pt-BR" sz="87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as </a:t>
            </a:r>
            <a:r>
              <a:rPr lang="pt-BR" sz="87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chuvas permaneceram abaixo da climatologia em grande parte da área monitorada, com déficits de precipitação principalmente sobre o curso principal do rio Amazonas (representados </a:t>
            </a:r>
            <a:r>
              <a:rPr lang="pt-BR" sz="87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por tons de vermelho escuro </a:t>
            </a:r>
            <a:r>
              <a:rPr lang="pt-BR" sz="87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ao amarelo claro). Em </a:t>
            </a:r>
            <a:r>
              <a:rPr lang="pt-BR" sz="87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contrapartida, anomalias positivas (indicadas por tons de azul claro </a:t>
            </a:r>
            <a:r>
              <a:rPr lang="pt-BR" sz="87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ao </a:t>
            </a:r>
            <a:r>
              <a:rPr lang="pt-BR" sz="87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escuro) foram </a:t>
            </a:r>
            <a:r>
              <a:rPr lang="pt-BR" sz="87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registradas nas bacias dos rios Abacaxis, Aripuanã, Branco, Iriri, Ji-Paraná, margens esquerda e direita do rio Amazonas, Tapajós  e Xingu.</a:t>
            </a:r>
            <a:endParaRPr lang="pt-BR" sz="87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5063680" y="348719"/>
            <a:ext cx="2022662" cy="524290"/>
            <a:chOff x="0" y="0"/>
            <a:chExt cx="2696882" cy="699053"/>
          </a:xfrm>
        </p:grpSpPr>
        <p:grpSp>
          <p:nvGrpSpPr>
            <p:cNvPr id="50" name="Group 50"/>
            <p:cNvGrpSpPr/>
            <p:nvPr/>
          </p:nvGrpSpPr>
          <p:grpSpPr>
            <a:xfrm>
              <a:off x="45799" y="0"/>
              <a:ext cx="2605283" cy="699053"/>
              <a:chOff x="0" y="0"/>
              <a:chExt cx="751234" cy="201572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751234" cy="201572"/>
              </a:xfrm>
              <a:custGeom>
                <a:avLst/>
                <a:gdLst/>
                <a:ahLst/>
                <a:cxnLst/>
                <a:rect l="l" t="t" r="r" b="b"/>
                <a:pathLst>
                  <a:path w="751234" h="201572">
                    <a:moveTo>
                      <a:pt x="100786" y="0"/>
                    </a:moveTo>
                    <a:lnTo>
                      <a:pt x="650448" y="0"/>
                    </a:lnTo>
                    <a:cubicBezTo>
                      <a:pt x="677178" y="0"/>
                      <a:pt x="702813" y="10618"/>
                      <a:pt x="721714" y="29520"/>
                    </a:cubicBezTo>
                    <a:cubicBezTo>
                      <a:pt x="740615" y="48421"/>
                      <a:pt x="751234" y="74056"/>
                      <a:pt x="751234" y="100786"/>
                    </a:cubicBezTo>
                    <a:lnTo>
                      <a:pt x="751234" y="100786"/>
                    </a:lnTo>
                    <a:cubicBezTo>
                      <a:pt x="751234" y="127516"/>
                      <a:pt x="740615" y="153151"/>
                      <a:pt x="721714" y="172053"/>
                    </a:cubicBezTo>
                    <a:cubicBezTo>
                      <a:pt x="702813" y="190954"/>
                      <a:pt x="677178" y="201572"/>
                      <a:pt x="650448" y="201572"/>
                    </a:cubicBezTo>
                    <a:lnTo>
                      <a:pt x="100786" y="201572"/>
                    </a:lnTo>
                    <a:cubicBezTo>
                      <a:pt x="74056" y="201572"/>
                      <a:pt x="48421" y="190954"/>
                      <a:pt x="29520" y="172053"/>
                    </a:cubicBezTo>
                    <a:cubicBezTo>
                      <a:pt x="10618" y="153151"/>
                      <a:pt x="0" y="127516"/>
                      <a:pt x="0" y="100786"/>
                    </a:cubicBezTo>
                    <a:lnTo>
                      <a:pt x="0" y="100786"/>
                    </a:lnTo>
                    <a:cubicBezTo>
                      <a:pt x="0" y="74056"/>
                      <a:pt x="10618" y="48421"/>
                      <a:pt x="29520" y="29520"/>
                    </a:cubicBezTo>
                    <a:cubicBezTo>
                      <a:pt x="48421" y="10618"/>
                      <a:pt x="74056" y="0"/>
                      <a:pt x="100786" y="0"/>
                    </a:cubicBezTo>
                    <a:close/>
                  </a:path>
                </a:pathLst>
              </a:custGeom>
              <a:solidFill>
                <a:srgbClr val="251E61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38100"/>
                <a:ext cx="751234" cy="1634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49"/>
                  </a:lnSpc>
                </a:pPr>
                <a:endParaRPr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0" y="236967"/>
              <a:ext cx="2696882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5"/>
                </a:lnSpc>
              </a:pPr>
              <a:r>
                <a:rPr lang="en-US" sz="1423" b="1" spc="-81" dirty="0">
                  <a:solidFill>
                    <a:srgbClr val="F3F9FF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Nº </a:t>
              </a:r>
              <a:r>
                <a:rPr lang="en-US" sz="1423" b="1" spc="-81" dirty="0" smtClean="0">
                  <a:solidFill>
                    <a:srgbClr val="F3F9FF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034| 17/02/2025</a:t>
              </a:r>
              <a:endParaRPr lang="en-US" sz="1423" b="1" spc="-81" dirty="0">
                <a:solidFill>
                  <a:srgbClr val="F3F9FF"/>
                </a:solidFill>
                <a:latin typeface="TT Commons Pro Bold"/>
                <a:ea typeface="TT Commons Pro Bold"/>
                <a:cs typeface="TT Commons Pro Bold"/>
                <a:sym typeface="TT Commons Pro Bold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-3686054" y="4502223"/>
            <a:ext cx="8130384" cy="271364"/>
            <a:chOff x="0" y="0"/>
            <a:chExt cx="10840512" cy="361819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8687605" cy="361819"/>
              <a:chOff x="0" y="0"/>
              <a:chExt cx="770911" cy="32107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770911" cy="32107"/>
              </a:xfrm>
              <a:custGeom>
                <a:avLst/>
                <a:gdLst/>
                <a:ahLst/>
                <a:cxnLst/>
                <a:rect l="l" t="t" r="r" b="b"/>
                <a:pathLst>
                  <a:path w="770911" h="32107">
                    <a:moveTo>
                      <a:pt x="16053" y="0"/>
                    </a:moveTo>
                    <a:lnTo>
                      <a:pt x="754858" y="0"/>
                    </a:lnTo>
                    <a:cubicBezTo>
                      <a:pt x="763724" y="0"/>
                      <a:pt x="770911" y="7187"/>
                      <a:pt x="770911" y="16053"/>
                    </a:cubicBezTo>
                    <a:lnTo>
                      <a:pt x="770911" y="16053"/>
                    </a:lnTo>
                    <a:cubicBezTo>
                      <a:pt x="770911" y="20311"/>
                      <a:pt x="769220" y="24394"/>
                      <a:pt x="766209" y="27405"/>
                    </a:cubicBezTo>
                    <a:cubicBezTo>
                      <a:pt x="763198" y="30415"/>
                      <a:pt x="759115" y="32107"/>
                      <a:pt x="754858" y="32107"/>
                    </a:cubicBezTo>
                    <a:lnTo>
                      <a:pt x="16053" y="32107"/>
                    </a:lnTo>
                    <a:cubicBezTo>
                      <a:pt x="11796" y="32107"/>
                      <a:pt x="7712" y="30415"/>
                      <a:pt x="4702" y="27405"/>
                    </a:cubicBezTo>
                    <a:cubicBezTo>
                      <a:pt x="1691" y="24394"/>
                      <a:pt x="0" y="20311"/>
                      <a:pt x="0" y="16053"/>
                    </a:cubicBezTo>
                    <a:lnTo>
                      <a:pt x="0" y="16053"/>
                    </a:lnTo>
                    <a:cubicBezTo>
                      <a:pt x="0" y="11796"/>
                      <a:pt x="1691" y="7712"/>
                      <a:pt x="4702" y="4702"/>
                    </a:cubicBezTo>
                    <a:cubicBezTo>
                      <a:pt x="7712" y="1691"/>
                      <a:pt x="11796" y="0"/>
                      <a:pt x="1605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AAD">
                      <a:alpha val="55000"/>
                    </a:srgbClr>
                  </a:gs>
                  <a:gs pos="100000">
                    <a:srgbClr val="5DE0E6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770911" cy="60682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76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5261391" y="75733"/>
              <a:ext cx="5579121" cy="22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40"/>
                </a:lnSpc>
                <a:spcBef>
                  <a:spcPct val="0"/>
                </a:spcBef>
              </a:pPr>
              <a:r>
                <a:rPr lang="en-US" sz="1301" b="1" spc="-74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Prognóstico de precipitação</a:t>
              </a: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969366" y="7706762"/>
            <a:ext cx="3113684" cy="145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"/>
              </a:lnSpc>
            </a:pPr>
            <a:r>
              <a:rPr lang="en-US" sz="1044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Situação da seca no mês </a:t>
            </a:r>
            <a:r>
              <a:rPr lang="en-US" sz="1044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de dezembro</a:t>
            </a:r>
            <a:endParaRPr lang="en-US" sz="1044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671805" y="7914498"/>
            <a:ext cx="326565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6"/>
              </a:lnSpc>
            </a:pPr>
            <a:r>
              <a:rPr lang="pt-BR" sz="87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 Amazonas, devido à melhora nos indicadores, houve o recuo das secas excepcional (S4) e extrema (S3) no centro. Além disso, houve recuo da seca grave (S2) no sudoeste, noroeste, leste e sudeste. Os impactos permanecem de curto e longo prazo (CL) em todo o estado.</a:t>
            </a:r>
            <a:endParaRPr lang="en-US" sz="87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grpSp>
        <p:nvGrpSpPr>
          <p:cNvPr id="64" name="Group 64"/>
          <p:cNvGrpSpPr/>
          <p:nvPr/>
        </p:nvGrpSpPr>
        <p:grpSpPr>
          <a:xfrm>
            <a:off x="-333074" y="244941"/>
            <a:ext cx="3563637" cy="604449"/>
            <a:chOff x="0" y="0"/>
            <a:chExt cx="4751516" cy="805932"/>
          </a:xfrm>
        </p:grpSpPr>
        <p:sp>
          <p:nvSpPr>
            <p:cNvPr id="65" name="AutoShape 65"/>
            <p:cNvSpPr/>
            <p:nvPr/>
          </p:nvSpPr>
          <p:spPr>
            <a:xfrm>
              <a:off x="0" y="0"/>
              <a:ext cx="4751516" cy="805932"/>
            </a:xfrm>
            <a:prstGeom prst="rect">
              <a:avLst/>
            </a:pr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66" name="TextBox 66"/>
          <p:cNvSpPr txBox="1"/>
          <p:nvPr/>
        </p:nvSpPr>
        <p:spPr>
          <a:xfrm>
            <a:off x="241922" y="349799"/>
            <a:ext cx="3757553" cy="442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9"/>
              </a:lnSpc>
            </a:pPr>
            <a:r>
              <a:rPr lang="en-US" sz="164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BOLETIM</a:t>
            </a:r>
          </a:p>
          <a:p>
            <a:pPr algn="l">
              <a:lnSpc>
                <a:spcPts val="1789"/>
              </a:lnSpc>
            </a:pPr>
            <a:r>
              <a:rPr lang="en-US" sz="164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HIDROMETEOROLÓGICO</a:t>
            </a:r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73" y="7691909"/>
            <a:ext cx="3096104" cy="218855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3544" y="1810287"/>
            <a:ext cx="2673190" cy="2450424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647" y="5033878"/>
            <a:ext cx="2075849" cy="18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6536" y="10147300"/>
            <a:ext cx="7846641" cy="487980"/>
            <a:chOff x="0" y="0"/>
            <a:chExt cx="10462189" cy="65064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40985"/>
              <a:ext cx="10462189" cy="609655"/>
              <a:chOff x="0" y="0"/>
              <a:chExt cx="2812059" cy="1638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812059" cy="163865"/>
              </a:xfrm>
              <a:custGeom>
                <a:avLst/>
                <a:gdLst/>
                <a:ahLst/>
                <a:cxnLst/>
                <a:rect l="l" t="t" r="r" b="b"/>
                <a:pathLst>
                  <a:path w="2812059" h="163865">
                    <a:moveTo>
                      <a:pt x="0" y="0"/>
                    </a:moveTo>
                    <a:lnTo>
                      <a:pt x="2812059" y="0"/>
                    </a:lnTo>
                    <a:lnTo>
                      <a:pt x="2812059" y="163865"/>
                    </a:lnTo>
                    <a:lnTo>
                      <a:pt x="0" y="163865"/>
                    </a:lnTo>
                    <a:close/>
                  </a:path>
                </a:pathLst>
              </a:custGeom>
              <a:solidFill>
                <a:srgbClr val="E8E6E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812059" cy="1924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713268" y="51930"/>
              <a:ext cx="699466" cy="553101"/>
            </a:xfrm>
            <a:custGeom>
              <a:avLst/>
              <a:gdLst/>
              <a:ahLst/>
              <a:cxnLst/>
              <a:rect l="l" t="t" r="r" b="b"/>
              <a:pathLst>
                <a:path w="699466" h="553101">
                  <a:moveTo>
                    <a:pt x="0" y="0"/>
                  </a:moveTo>
                  <a:lnTo>
                    <a:pt x="699466" y="0"/>
                  </a:lnTo>
                  <a:lnTo>
                    <a:pt x="699466" y="553100"/>
                  </a:lnTo>
                  <a:lnTo>
                    <a:pt x="0" y="55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18" r="-2418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642902" y="116414"/>
              <a:ext cx="437631" cy="458797"/>
            </a:xfrm>
            <a:custGeom>
              <a:avLst/>
              <a:gdLst/>
              <a:ahLst/>
              <a:cxnLst/>
              <a:rect l="l" t="t" r="r" b="b"/>
              <a:pathLst>
                <a:path w="437631" h="458797">
                  <a:moveTo>
                    <a:pt x="0" y="0"/>
                  </a:moveTo>
                  <a:lnTo>
                    <a:pt x="437631" y="0"/>
                  </a:lnTo>
                  <a:lnTo>
                    <a:pt x="437631" y="458797"/>
                  </a:lnTo>
                  <a:lnTo>
                    <a:pt x="0" y="458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18" r="-2418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601711" y="124482"/>
              <a:ext cx="887125" cy="451237"/>
            </a:xfrm>
            <a:custGeom>
              <a:avLst/>
              <a:gdLst/>
              <a:ahLst/>
              <a:cxnLst/>
              <a:rect l="l" t="t" r="r" b="b"/>
              <a:pathLst>
                <a:path w="887125" h="451237">
                  <a:moveTo>
                    <a:pt x="0" y="0"/>
                  </a:moveTo>
                  <a:lnTo>
                    <a:pt x="887125" y="0"/>
                  </a:lnTo>
                  <a:lnTo>
                    <a:pt x="887125" y="451237"/>
                  </a:lnTo>
                  <a:lnTo>
                    <a:pt x="0" y="451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418" r="-241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7990779" y="0"/>
              <a:ext cx="1852608" cy="650640"/>
            </a:xfrm>
            <a:custGeom>
              <a:avLst/>
              <a:gdLst/>
              <a:ahLst/>
              <a:cxnLst/>
              <a:rect l="l" t="t" r="r" b="b"/>
              <a:pathLst>
                <a:path w="1852608" h="650640">
                  <a:moveTo>
                    <a:pt x="0" y="0"/>
                  </a:moveTo>
                  <a:lnTo>
                    <a:pt x="1852608" y="0"/>
                  </a:lnTo>
                  <a:lnTo>
                    <a:pt x="1852608" y="650640"/>
                  </a:lnTo>
                  <a:lnTo>
                    <a:pt x="0" y="650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18" r="-241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flipH="1" flipV="1">
            <a:off x="6264639" y="-429065"/>
            <a:ext cx="1861630" cy="2370131"/>
          </a:xfrm>
          <a:custGeom>
            <a:avLst/>
            <a:gdLst/>
            <a:ahLst/>
            <a:cxnLst/>
            <a:rect l="l" t="t" r="r" b="b"/>
            <a:pathLst>
              <a:path w="1861630" h="2370131">
                <a:moveTo>
                  <a:pt x="1861630" y="2370130"/>
                </a:moveTo>
                <a:lnTo>
                  <a:pt x="0" y="2370130"/>
                </a:lnTo>
                <a:lnTo>
                  <a:pt x="0" y="0"/>
                </a:lnTo>
                <a:lnTo>
                  <a:pt x="1861630" y="0"/>
                </a:lnTo>
                <a:lnTo>
                  <a:pt x="1861630" y="23701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52982" y="9456945"/>
            <a:ext cx="889223" cy="21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7"/>
              </a:lnSpc>
            </a:pPr>
            <a:r>
              <a:rPr lang="en-US" sz="1599" spc="-91">
                <a:solidFill>
                  <a:srgbClr val="F3F9FF"/>
                </a:solidFill>
                <a:latin typeface="DM Sans"/>
                <a:ea typeface="DM Sans"/>
                <a:cs typeface="DM Sans"/>
                <a:sym typeface="DM Sans"/>
              </a:rPr>
              <a:t>Images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74638" y="9456945"/>
            <a:ext cx="889223" cy="21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7"/>
              </a:lnSpc>
            </a:pPr>
            <a:r>
              <a:rPr lang="en-US" sz="1599" spc="-91">
                <a:solidFill>
                  <a:srgbClr val="F3F9FF"/>
                </a:solidFill>
                <a:latin typeface="DM Sans"/>
                <a:ea typeface="DM Sans"/>
                <a:cs typeface="DM Sans"/>
                <a:sym typeface="DM Sans"/>
              </a:rPr>
              <a:t>Text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95924" y="9463387"/>
            <a:ext cx="889223" cy="21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7"/>
              </a:lnSpc>
            </a:pPr>
            <a:r>
              <a:rPr lang="en-US" sz="1599" spc="-91">
                <a:solidFill>
                  <a:srgbClr val="F3F9FF"/>
                </a:solidFill>
                <a:latin typeface="DM Sans"/>
                <a:ea typeface="DM Sans"/>
                <a:cs typeface="DM Sans"/>
                <a:sym typeface="DM Sans"/>
              </a:rPr>
              <a:t>Video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2282989" y="1425528"/>
            <a:ext cx="5446418" cy="271364"/>
            <a:chOff x="0" y="0"/>
            <a:chExt cx="644397" cy="321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44397" cy="32107"/>
            </a:xfrm>
            <a:custGeom>
              <a:avLst/>
              <a:gdLst/>
              <a:ahLst/>
              <a:cxnLst/>
              <a:rect l="l" t="t" r="r" b="b"/>
              <a:pathLst>
                <a:path w="644397" h="32107">
                  <a:moveTo>
                    <a:pt x="16053" y="0"/>
                  </a:moveTo>
                  <a:lnTo>
                    <a:pt x="628344" y="0"/>
                  </a:lnTo>
                  <a:cubicBezTo>
                    <a:pt x="632602" y="0"/>
                    <a:pt x="636685" y="1691"/>
                    <a:pt x="639696" y="4702"/>
                  </a:cubicBezTo>
                  <a:cubicBezTo>
                    <a:pt x="642706" y="7712"/>
                    <a:pt x="644397" y="11796"/>
                    <a:pt x="644397" y="16053"/>
                  </a:cubicBezTo>
                  <a:lnTo>
                    <a:pt x="644397" y="16053"/>
                  </a:lnTo>
                  <a:cubicBezTo>
                    <a:pt x="644397" y="24919"/>
                    <a:pt x="637210" y="32107"/>
                    <a:pt x="628344" y="32107"/>
                  </a:cubicBezTo>
                  <a:lnTo>
                    <a:pt x="16053" y="32107"/>
                  </a:lnTo>
                  <a:cubicBezTo>
                    <a:pt x="11796" y="32107"/>
                    <a:pt x="7712" y="30415"/>
                    <a:pt x="4702" y="27405"/>
                  </a:cubicBezTo>
                  <a:cubicBezTo>
                    <a:pt x="1691" y="24394"/>
                    <a:pt x="0" y="20311"/>
                    <a:pt x="0" y="16053"/>
                  </a:cubicBezTo>
                  <a:lnTo>
                    <a:pt x="0" y="16053"/>
                  </a:lnTo>
                  <a:cubicBezTo>
                    <a:pt x="0" y="11796"/>
                    <a:pt x="1691" y="7712"/>
                    <a:pt x="4702" y="4702"/>
                  </a:cubicBezTo>
                  <a:cubicBezTo>
                    <a:pt x="7712" y="1691"/>
                    <a:pt x="11796" y="0"/>
                    <a:pt x="1605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55000"/>
                  </a:srgbClr>
                </a:gs>
                <a:gs pos="100000">
                  <a:srgbClr val="5DE0E6">
                    <a:alpha val="55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644397" cy="60682"/>
            </a:xfrm>
            <a:prstGeom prst="rect">
              <a:avLst/>
            </a:prstGeom>
          </p:spPr>
          <p:txBody>
            <a:bodyPr lIns="33798" tIns="33798" rIns="33798" bIns="33798" rtlCol="0" anchor="ctr"/>
            <a:lstStyle/>
            <a:p>
              <a:pPr algn="ctr">
                <a:lnSpc>
                  <a:spcPts val="176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41922" y="1494769"/>
            <a:ext cx="4184341" cy="161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0"/>
              </a:lnSpc>
              <a:spcBef>
                <a:spcPct val="0"/>
              </a:spcBef>
            </a:pPr>
            <a:r>
              <a:rPr lang="en-US" sz="1301" b="1" spc="-74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Cotagramas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3971" y="2161552"/>
            <a:ext cx="6018386" cy="2688141"/>
            <a:chOff x="1133098" y="0"/>
            <a:chExt cx="8024514" cy="3584188"/>
          </a:xfrm>
        </p:grpSpPr>
        <p:grpSp>
          <p:nvGrpSpPr>
            <p:cNvPr id="25" name="Group 25"/>
            <p:cNvGrpSpPr/>
            <p:nvPr/>
          </p:nvGrpSpPr>
          <p:grpSpPr>
            <a:xfrm>
              <a:off x="1133098" y="0"/>
              <a:ext cx="2545637" cy="352466"/>
              <a:chOff x="0" y="0"/>
              <a:chExt cx="216417" cy="2996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16417" cy="29965"/>
              </a:xfrm>
              <a:custGeom>
                <a:avLst/>
                <a:gdLst/>
                <a:ahLst/>
                <a:cxnLst/>
                <a:rect l="l" t="t" r="r" b="b"/>
                <a:pathLst>
                  <a:path w="216417" h="29965">
                    <a:moveTo>
                      <a:pt x="14982" y="0"/>
                    </a:moveTo>
                    <a:lnTo>
                      <a:pt x="201435" y="0"/>
                    </a:lnTo>
                    <a:cubicBezTo>
                      <a:pt x="209709" y="0"/>
                      <a:pt x="216417" y="6708"/>
                      <a:pt x="216417" y="14982"/>
                    </a:cubicBezTo>
                    <a:lnTo>
                      <a:pt x="216417" y="14982"/>
                    </a:lnTo>
                    <a:cubicBezTo>
                      <a:pt x="216417" y="18956"/>
                      <a:pt x="214839" y="22767"/>
                      <a:pt x="212029" y="25577"/>
                    </a:cubicBezTo>
                    <a:cubicBezTo>
                      <a:pt x="209219" y="28386"/>
                      <a:pt x="205408" y="29965"/>
                      <a:pt x="201435" y="29965"/>
                    </a:cubicBezTo>
                    <a:lnTo>
                      <a:pt x="14982" y="29965"/>
                    </a:lnTo>
                    <a:cubicBezTo>
                      <a:pt x="11009" y="29965"/>
                      <a:pt x="7198" y="28386"/>
                      <a:pt x="4388" y="25577"/>
                    </a:cubicBezTo>
                    <a:cubicBezTo>
                      <a:pt x="1579" y="22767"/>
                      <a:pt x="0" y="18956"/>
                      <a:pt x="0" y="14982"/>
                    </a:cubicBezTo>
                    <a:lnTo>
                      <a:pt x="0" y="14982"/>
                    </a:lnTo>
                    <a:cubicBezTo>
                      <a:pt x="0" y="11009"/>
                      <a:pt x="1579" y="7198"/>
                      <a:pt x="4388" y="4388"/>
                    </a:cubicBezTo>
                    <a:cubicBezTo>
                      <a:pt x="7198" y="1579"/>
                      <a:pt x="11009" y="0"/>
                      <a:pt x="1498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55000"/>
                    </a:srgbClr>
                  </a:gs>
                  <a:gs pos="100000">
                    <a:srgbClr val="004AAD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19050"/>
                <a:ext cx="216417" cy="49015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20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283785" y="98312"/>
              <a:ext cx="2114176" cy="174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1"/>
                </a:lnSpc>
                <a:spcBef>
                  <a:spcPct val="0"/>
                </a:spcBef>
              </a:pPr>
              <a:r>
                <a:rPr lang="en-US" sz="1001" b="1" spc="-57" dirty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Rio </a:t>
              </a:r>
              <a:r>
                <a:rPr lang="en-US" sz="1001" b="1" spc="-57" dirty="0" smtClean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Madeira </a:t>
              </a:r>
              <a:r>
                <a:rPr lang="en-US" sz="1001" b="1" spc="-57" dirty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- </a:t>
              </a:r>
              <a:r>
                <a:rPr lang="en-US" sz="1001" b="1" spc="-57" dirty="0" smtClean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Humaitá</a:t>
              </a:r>
              <a:endParaRPr lang="en-US" sz="1001" b="1" spc="-57" dirty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endParaRP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6319029" y="0"/>
              <a:ext cx="2545637" cy="352466"/>
              <a:chOff x="0" y="0"/>
              <a:chExt cx="216417" cy="2996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16417" cy="29965"/>
              </a:xfrm>
              <a:custGeom>
                <a:avLst/>
                <a:gdLst/>
                <a:ahLst/>
                <a:cxnLst/>
                <a:rect l="l" t="t" r="r" b="b"/>
                <a:pathLst>
                  <a:path w="216417" h="29965">
                    <a:moveTo>
                      <a:pt x="14982" y="0"/>
                    </a:moveTo>
                    <a:lnTo>
                      <a:pt x="201435" y="0"/>
                    </a:lnTo>
                    <a:cubicBezTo>
                      <a:pt x="209709" y="0"/>
                      <a:pt x="216417" y="6708"/>
                      <a:pt x="216417" y="14982"/>
                    </a:cubicBezTo>
                    <a:lnTo>
                      <a:pt x="216417" y="14982"/>
                    </a:lnTo>
                    <a:cubicBezTo>
                      <a:pt x="216417" y="18956"/>
                      <a:pt x="214839" y="22767"/>
                      <a:pt x="212029" y="25577"/>
                    </a:cubicBezTo>
                    <a:cubicBezTo>
                      <a:pt x="209219" y="28386"/>
                      <a:pt x="205408" y="29965"/>
                      <a:pt x="201435" y="29965"/>
                    </a:cubicBezTo>
                    <a:lnTo>
                      <a:pt x="14982" y="29965"/>
                    </a:lnTo>
                    <a:cubicBezTo>
                      <a:pt x="11009" y="29965"/>
                      <a:pt x="7198" y="28386"/>
                      <a:pt x="4388" y="25577"/>
                    </a:cubicBezTo>
                    <a:cubicBezTo>
                      <a:pt x="1579" y="22767"/>
                      <a:pt x="0" y="18956"/>
                      <a:pt x="0" y="14982"/>
                    </a:cubicBezTo>
                    <a:lnTo>
                      <a:pt x="0" y="14982"/>
                    </a:lnTo>
                    <a:cubicBezTo>
                      <a:pt x="0" y="11009"/>
                      <a:pt x="1579" y="7198"/>
                      <a:pt x="4388" y="4388"/>
                    </a:cubicBezTo>
                    <a:cubicBezTo>
                      <a:pt x="7198" y="1579"/>
                      <a:pt x="11009" y="0"/>
                      <a:pt x="1498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55000"/>
                    </a:srgbClr>
                  </a:gs>
                  <a:gs pos="100000">
                    <a:srgbClr val="004AAD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19050"/>
                <a:ext cx="216417" cy="49015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20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6469716" y="98312"/>
              <a:ext cx="2114176" cy="174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1"/>
                </a:lnSpc>
                <a:spcBef>
                  <a:spcPct val="0"/>
                </a:spcBef>
              </a:pPr>
              <a:r>
                <a:rPr lang="en-US" sz="1001" b="1" spc="-57" dirty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Rio Solimões - Tabatinga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1195437" y="3231722"/>
              <a:ext cx="2545637" cy="352466"/>
              <a:chOff x="0" y="0"/>
              <a:chExt cx="216417" cy="2996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16417" cy="29965"/>
              </a:xfrm>
              <a:custGeom>
                <a:avLst/>
                <a:gdLst/>
                <a:ahLst/>
                <a:cxnLst/>
                <a:rect l="l" t="t" r="r" b="b"/>
                <a:pathLst>
                  <a:path w="216417" h="29965">
                    <a:moveTo>
                      <a:pt x="14982" y="0"/>
                    </a:moveTo>
                    <a:lnTo>
                      <a:pt x="201435" y="0"/>
                    </a:lnTo>
                    <a:cubicBezTo>
                      <a:pt x="209709" y="0"/>
                      <a:pt x="216417" y="6708"/>
                      <a:pt x="216417" y="14982"/>
                    </a:cubicBezTo>
                    <a:lnTo>
                      <a:pt x="216417" y="14982"/>
                    </a:lnTo>
                    <a:cubicBezTo>
                      <a:pt x="216417" y="18956"/>
                      <a:pt x="214839" y="22767"/>
                      <a:pt x="212029" y="25577"/>
                    </a:cubicBezTo>
                    <a:cubicBezTo>
                      <a:pt x="209219" y="28386"/>
                      <a:pt x="205408" y="29965"/>
                      <a:pt x="201435" y="29965"/>
                    </a:cubicBezTo>
                    <a:lnTo>
                      <a:pt x="14982" y="29965"/>
                    </a:lnTo>
                    <a:cubicBezTo>
                      <a:pt x="11009" y="29965"/>
                      <a:pt x="7198" y="28386"/>
                      <a:pt x="4388" y="25577"/>
                    </a:cubicBezTo>
                    <a:cubicBezTo>
                      <a:pt x="1579" y="22767"/>
                      <a:pt x="0" y="18956"/>
                      <a:pt x="0" y="14982"/>
                    </a:cubicBezTo>
                    <a:lnTo>
                      <a:pt x="0" y="14982"/>
                    </a:lnTo>
                    <a:cubicBezTo>
                      <a:pt x="0" y="11009"/>
                      <a:pt x="1579" y="7198"/>
                      <a:pt x="4388" y="4388"/>
                    </a:cubicBezTo>
                    <a:cubicBezTo>
                      <a:pt x="7198" y="1579"/>
                      <a:pt x="11009" y="0"/>
                      <a:pt x="1498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55000"/>
                    </a:srgbClr>
                  </a:gs>
                  <a:gs pos="100000">
                    <a:srgbClr val="004AAD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19050"/>
                <a:ext cx="216417" cy="49015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20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346123" y="3330034"/>
              <a:ext cx="2114176" cy="174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1"/>
                </a:lnSpc>
                <a:spcBef>
                  <a:spcPct val="0"/>
                </a:spcBef>
              </a:pPr>
              <a:r>
                <a:rPr lang="en-US" sz="1001" b="1" spc="-57" dirty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Rio </a:t>
              </a:r>
              <a:r>
                <a:rPr lang="en-US" sz="1001" b="1" spc="-57" dirty="0" smtClean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Amazonas </a:t>
              </a:r>
              <a:r>
                <a:rPr lang="en-US" sz="1001" b="1" spc="-57" dirty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- </a:t>
              </a:r>
              <a:r>
                <a:rPr lang="en-US" sz="1001" b="1" spc="-57" dirty="0" smtClean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Itacoatiara</a:t>
              </a:r>
              <a:endParaRPr lang="en-US" sz="1001" b="1" spc="-57" dirty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endParaRP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6611975" y="3231722"/>
              <a:ext cx="2545637" cy="352466"/>
              <a:chOff x="0" y="0"/>
              <a:chExt cx="216417" cy="2996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16417" cy="29965"/>
              </a:xfrm>
              <a:custGeom>
                <a:avLst/>
                <a:gdLst/>
                <a:ahLst/>
                <a:cxnLst/>
                <a:rect l="l" t="t" r="r" b="b"/>
                <a:pathLst>
                  <a:path w="216417" h="29965">
                    <a:moveTo>
                      <a:pt x="14982" y="0"/>
                    </a:moveTo>
                    <a:lnTo>
                      <a:pt x="201435" y="0"/>
                    </a:lnTo>
                    <a:cubicBezTo>
                      <a:pt x="209709" y="0"/>
                      <a:pt x="216417" y="6708"/>
                      <a:pt x="216417" y="14982"/>
                    </a:cubicBezTo>
                    <a:lnTo>
                      <a:pt x="216417" y="14982"/>
                    </a:lnTo>
                    <a:cubicBezTo>
                      <a:pt x="216417" y="18956"/>
                      <a:pt x="214839" y="22767"/>
                      <a:pt x="212029" y="25577"/>
                    </a:cubicBezTo>
                    <a:cubicBezTo>
                      <a:pt x="209219" y="28386"/>
                      <a:pt x="205408" y="29965"/>
                      <a:pt x="201435" y="29965"/>
                    </a:cubicBezTo>
                    <a:lnTo>
                      <a:pt x="14982" y="29965"/>
                    </a:lnTo>
                    <a:cubicBezTo>
                      <a:pt x="11009" y="29965"/>
                      <a:pt x="7198" y="28386"/>
                      <a:pt x="4388" y="25577"/>
                    </a:cubicBezTo>
                    <a:cubicBezTo>
                      <a:pt x="1579" y="22767"/>
                      <a:pt x="0" y="18956"/>
                      <a:pt x="0" y="14982"/>
                    </a:cubicBezTo>
                    <a:lnTo>
                      <a:pt x="0" y="14982"/>
                    </a:lnTo>
                    <a:cubicBezTo>
                      <a:pt x="0" y="11009"/>
                      <a:pt x="1579" y="7198"/>
                      <a:pt x="4388" y="4388"/>
                    </a:cubicBezTo>
                    <a:cubicBezTo>
                      <a:pt x="7198" y="1579"/>
                      <a:pt x="11009" y="0"/>
                      <a:pt x="1498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55000"/>
                    </a:srgbClr>
                  </a:gs>
                  <a:gs pos="100000">
                    <a:srgbClr val="004AAD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19050"/>
                <a:ext cx="216417" cy="49015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20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6762661" y="3330034"/>
              <a:ext cx="2114176" cy="174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1"/>
                </a:lnSpc>
                <a:spcBef>
                  <a:spcPct val="0"/>
                </a:spcBef>
              </a:pPr>
              <a:r>
                <a:rPr lang="en-US" sz="1001" b="1" spc="-57" dirty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Rio Solimões - Manacapuru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776391" y="6924060"/>
            <a:ext cx="1909228" cy="264350"/>
            <a:chOff x="0" y="0"/>
            <a:chExt cx="2545637" cy="352466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2545637" cy="352466"/>
              <a:chOff x="0" y="0"/>
              <a:chExt cx="216417" cy="2996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16417" cy="29965"/>
              </a:xfrm>
              <a:custGeom>
                <a:avLst/>
                <a:gdLst/>
                <a:ahLst/>
                <a:cxnLst/>
                <a:rect l="l" t="t" r="r" b="b"/>
                <a:pathLst>
                  <a:path w="216417" h="29965">
                    <a:moveTo>
                      <a:pt x="14982" y="0"/>
                    </a:moveTo>
                    <a:lnTo>
                      <a:pt x="201435" y="0"/>
                    </a:lnTo>
                    <a:cubicBezTo>
                      <a:pt x="209709" y="0"/>
                      <a:pt x="216417" y="6708"/>
                      <a:pt x="216417" y="14982"/>
                    </a:cubicBezTo>
                    <a:lnTo>
                      <a:pt x="216417" y="14982"/>
                    </a:lnTo>
                    <a:cubicBezTo>
                      <a:pt x="216417" y="18956"/>
                      <a:pt x="214839" y="22767"/>
                      <a:pt x="212029" y="25577"/>
                    </a:cubicBezTo>
                    <a:cubicBezTo>
                      <a:pt x="209219" y="28386"/>
                      <a:pt x="205408" y="29965"/>
                      <a:pt x="201435" y="29965"/>
                    </a:cubicBezTo>
                    <a:lnTo>
                      <a:pt x="14982" y="29965"/>
                    </a:lnTo>
                    <a:cubicBezTo>
                      <a:pt x="11009" y="29965"/>
                      <a:pt x="7198" y="28386"/>
                      <a:pt x="4388" y="25577"/>
                    </a:cubicBezTo>
                    <a:cubicBezTo>
                      <a:pt x="1579" y="22767"/>
                      <a:pt x="0" y="18956"/>
                      <a:pt x="0" y="14982"/>
                    </a:cubicBezTo>
                    <a:lnTo>
                      <a:pt x="0" y="14982"/>
                    </a:lnTo>
                    <a:cubicBezTo>
                      <a:pt x="0" y="11009"/>
                      <a:pt x="1579" y="7198"/>
                      <a:pt x="4388" y="4388"/>
                    </a:cubicBezTo>
                    <a:cubicBezTo>
                      <a:pt x="7198" y="1579"/>
                      <a:pt x="11009" y="0"/>
                      <a:pt x="1498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55000"/>
                    </a:srgbClr>
                  </a:gs>
                  <a:gs pos="100000">
                    <a:srgbClr val="004AAD">
                      <a:alpha val="55000"/>
                    </a:srgbClr>
                  </a:gs>
                </a:gsLst>
                <a:lin ang="0"/>
              </a:gra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19050"/>
                <a:ext cx="216417" cy="49015"/>
              </a:xfrm>
              <a:prstGeom prst="rect">
                <a:avLst/>
              </a:prstGeom>
            </p:spPr>
            <p:txBody>
              <a:bodyPr lIns="33798" tIns="33798" rIns="33798" bIns="33798" rtlCol="0" anchor="ctr"/>
              <a:lstStyle/>
              <a:p>
                <a:pPr algn="ctr">
                  <a:lnSpc>
                    <a:spcPts val="120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150686" y="98312"/>
              <a:ext cx="2114176" cy="174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1"/>
                </a:lnSpc>
                <a:spcBef>
                  <a:spcPct val="0"/>
                </a:spcBef>
              </a:pPr>
              <a:r>
                <a:rPr lang="en-US" sz="1001" b="1" spc="-57" dirty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Rio </a:t>
              </a:r>
              <a:r>
                <a:rPr lang="en-US" sz="1001" b="1" spc="-57" dirty="0" smtClean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Negro </a:t>
              </a:r>
              <a:r>
                <a:rPr lang="en-US" sz="1001" b="1" spc="-57" dirty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- </a:t>
              </a:r>
              <a:r>
                <a:rPr lang="en-US" sz="1001" b="1" spc="-57" dirty="0" smtClean="0">
                  <a:solidFill>
                    <a:srgbClr val="251E61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Manaus</a:t>
              </a:r>
              <a:endParaRPr lang="en-US" sz="1001" b="1" spc="-57" dirty="0">
                <a:solidFill>
                  <a:srgbClr val="251E61"/>
                </a:solidFill>
                <a:latin typeface="TT Commons Pro Bold"/>
                <a:ea typeface="TT Commons Pro Bold"/>
                <a:cs typeface="TT Commons Pro Bold"/>
                <a:sym typeface="TT Commons Pro Bold"/>
              </a:endParaRPr>
            </a:p>
          </p:txBody>
        </p:sp>
      </p:grpSp>
      <p:sp>
        <p:nvSpPr>
          <p:cNvPr id="46" name="Freeform 46"/>
          <p:cNvSpPr/>
          <p:nvPr/>
        </p:nvSpPr>
        <p:spPr>
          <a:xfrm>
            <a:off x="-479305" y="9336540"/>
            <a:ext cx="1716887" cy="2185851"/>
          </a:xfrm>
          <a:custGeom>
            <a:avLst/>
            <a:gdLst/>
            <a:ahLst/>
            <a:cxnLst/>
            <a:rect l="l" t="t" r="r" b="b"/>
            <a:pathLst>
              <a:path w="1716887" h="2185851">
                <a:moveTo>
                  <a:pt x="0" y="0"/>
                </a:moveTo>
                <a:lnTo>
                  <a:pt x="1716887" y="0"/>
                </a:lnTo>
                <a:lnTo>
                  <a:pt x="1716887" y="2185851"/>
                </a:lnTo>
                <a:lnTo>
                  <a:pt x="0" y="21858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5063680" y="348719"/>
            <a:ext cx="2022662" cy="524290"/>
            <a:chOff x="0" y="0"/>
            <a:chExt cx="2696882" cy="699053"/>
          </a:xfrm>
        </p:grpSpPr>
        <p:grpSp>
          <p:nvGrpSpPr>
            <p:cNvPr id="48" name="Group 48"/>
            <p:cNvGrpSpPr/>
            <p:nvPr/>
          </p:nvGrpSpPr>
          <p:grpSpPr>
            <a:xfrm>
              <a:off x="45799" y="0"/>
              <a:ext cx="2605283" cy="699053"/>
              <a:chOff x="0" y="0"/>
              <a:chExt cx="751234" cy="201572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751234" cy="201572"/>
              </a:xfrm>
              <a:custGeom>
                <a:avLst/>
                <a:gdLst/>
                <a:ahLst/>
                <a:cxnLst/>
                <a:rect l="l" t="t" r="r" b="b"/>
                <a:pathLst>
                  <a:path w="751234" h="201572">
                    <a:moveTo>
                      <a:pt x="100786" y="0"/>
                    </a:moveTo>
                    <a:lnTo>
                      <a:pt x="650448" y="0"/>
                    </a:lnTo>
                    <a:cubicBezTo>
                      <a:pt x="677178" y="0"/>
                      <a:pt x="702813" y="10618"/>
                      <a:pt x="721714" y="29520"/>
                    </a:cubicBezTo>
                    <a:cubicBezTo>
                      <a:pt x="740615" y="48421"/>
                      <a:pt x="751234" y="74056"/>
                      <a:pt x="751234" y="100786"/>
                    </a:cubicBezTo>
                    <a:lnTo>
                      <a:pt x="751234" y="100786"/>
                    </a:lnTo>
                    <a:cubicBezTo>
                      <a:pt x="751234" y="127516"/>
                      <a:pt x="740615" y="153151"/>
                      <a:pt x="721714" y="172053"/>
                    </a:cubicBezTo>
                    <a:cubicBezTo>
                      <a:pt x="702813" y="190954"/>
                      <a:pt x="677178" y="201572"/>
                      <a:pt x="650448" y="201572"/>
                    </a:cubicBezTo>
                    <a:lnTo>
                      <a:pt x="100786" y="201572"/>
                    </a:lnTo>
                    <a:cubicBezTo>
                      <a:pt x="74056" y="201572"/>
                      <a:pt x="48421" y="190954"/>
                      <a:pt x="29520" y="172053"/>
                    </a:cubicBezTo>
                    <a:cubicBezTo>
                      <a:pt x="10618" y="153151"/>
                      <a:pt x="0" y="127516"/>
                      <a:pt x="0" y="100786"/>
                    </a:cubicBezTo>
                    <a:lnTo>
                      <a:pt x="0" y="100786"/>
                    </a:lnTo>
                    <a:cubicBezTo>
                      <a:pt x="0" y="74056"/>
                      <a:pt x="10618" y="48421"/>
                      <a:pt x="29520" y="29520"/>
                    </a:cubicBezTo>
                    <a:cubicBezTo>
                      <a:pt x="48421" y="10618"/>
                      <a:pt x="74056" y="0"/>
                      <a:pt x="100786" y="0"/>
                    </a:cubicBezTo>
                    <a:close/>
                  </a:path>
                </a:pathLst>
              </a:custGeom>
              <a:solidFill>
                <a:srgbClr val="251E61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38100"/>
                <a:ext cx="751234" cy="1634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49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0" y="236967"/>
              <a:ext cx="2696882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5"/>
                </a:lnSpc>
              </a:pPr>
              <a:r>
                <a:rPr lang="en-US" sz="1423" b="1" spc="-81" dirty="0">
                  <a:solidFill>
                    <a:srgbClr val="F3F9FF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Nº </a:t>
              </a:r>
              <a:r>
                <a:rPr lang="en-US" sz="1423" b="1" spc="-81" dirty="0" smtClean="0">
                  <a:solidFill>
                    <a:srgbClr val="F3F9FF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034| 17/02/2025</a:t>
              </a:r>
              <a:endParaRPr lang="en-US" sz="1423" b="1" spc="-81" dirty="0">
                <a:solidFill>
                  <a:srgbClr val="F3F9FF"/>
                </a:solidFill>
                <a:latin typeface="TT Commons Pro Bold"/>
                <a:ea typeface="TT Commons Pro Bold"/>
                <a:cs typeface="TT Commons Pro Bold"/>
                <a:sym typeface="TT Commons Pro Bold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-333074" y="244941"/>
            <a:ext cx="3563637" cy="604449"/>
            <a:chOff x="0" y="0"/>
            <a:chExt cx="4751516" cy="805932"/>
          </a:xfrm>
        </p:grpSpPr>
        <p:sp>
          <p:nvSpPr>
            <p:cNvPr id="53" name="AutoShape 53"/>
            <p:cNvSpPr/>
            <p:nvPr/>
          </p:nvSpPr>
          <p:spPr>
            <a:xfrm>
              <a:off x="0" y="0"/>
              <a:ext cx="4751516" cy="805932"/>
            </a:xfrm>
            <a:prstGeom prst="rect">
              <a:avLst/>
            </a:pr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54" name="TextBox 54"/>
          <p:cNvSpPr txBox="1"/>
          <p:nvPr/>
        </p:nvSpPr>
        <p:spPr>
          <a:xfrm>
            <a:off x="241922" y="349799"/>
            <a:ext cx="3757553" cy="442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9"/>
              </a:lnSpc>
            </a:pPr>
            <a:r>
              <a:rPr lang="en-US" sz="164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BOLETIM</a:t>
            </a:r>
          </a:p>
          <a:p>
            <a:pPr algn="l">
              <a:lnSpc>
                <a:spcPts val="1789"/>
              </a:lnSpc>
            </a:pPr>
            <a:r>
              <a:rPr lang="en-US" sz="164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HIDROMETEOROLÓGICO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30" y="7327261"/>
            <a:ext cx="5189241" cy="239016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" y="2581187"/>
            <a:ext cx="3701554" cy="174079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" y="5026529"/>
            <a:ext cx="3701554" cy="1580661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46" y="5026528"/>
            <a:ext cx="3643677" cy="1580662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60" y="2574714"/>
            <a:ext cx="3645364" cy="174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962</Words>
  <Application>Microsoft Office PowerPoint</Application>
  <PresentationFormat>Personalizar</PresentationFormat>
  <Paragraphs>61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5" baseType="lpstr">
      <vt:lpstr>Calibri</vt:lpstr>
      <vt:lpstr>DM Sans</vt:lpstr>
      <vt:lpstr>Montserrat Bold</vt:lpstr>
      <vt:lpstr>Canva Sans</vt:lpstr>
      <vt:lpstr>TT Commons Pro Bold</vt:lpstr>
      <vt:lpstr>Montserrat</vt:lpstr>
      <vt:lpstr>Open Sans Extra Bold</vt:lpstr>
      <vt:lpstr>Garet Bold</vt:lpstr>
      <vt:lpstr>Arial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Boletim hidro - proposta</dc:title>
  <dc:creator>Yago Rocha Garcez</dc:creator>
  <cp:lastModifiedBy>Tábata Macedo</cp:lastModifiedBy>
  <cp:revision>308</cp:revision>
  <dcterms:created xsi:type="dcterms:W3CDTF">2006-08-16T00:00:00Z</dcterms:created>
  <dcterms:modified xsi:type="dcterms:W3CDTF">2025-02-18T01:15:17Z</dcterms:modified>
  <dc:identifier>DAF5lQFFowI</dc:identifier>
</cp:coreProperties>
</file>